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98" r:id="rId4"/>
    <p:sldId id="258" r:id="rId5"/>
    <p:sldId id="260" r:id="rId6"/>
    <p:sldId id="259" r:id="rId7"/>
    <p:sldId id="262" r:id="rId8"/>
    <p:sldId id="261" r:id="rId9"/>
    <p:sldId id="263" r:id="rId10"/>
    <p:sldId id="264" r:id="rId11"/>
    <p:sldId id="265" r:id="rId12"/>
    <p:sldId id="266" r:id="rId13"/>
    <p:sldId id="286" r:id="rId14"/>
    <p:sldId id="267" r:id="rId15"/>
    <p:sldId id="28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79" r:id="rId29"/>
    <p:sldId id="280" r:id="rId30"/>
    <p:sldId id="283" r:id="rId31"/>
    <p:sldId id="284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87" r:id="rId40"/>
    <p:sldId id="28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задова Эллина Валерьевна" initials="АЭ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8278" autoAdjust="0"/>
  </p:normalViewPr>
  <p:slideViewPr>
    <p:cSldViewPr>
      <p:cViewPr varScale="1">
        <p:scale>
          <a:sx n="56" d="100"/>
          <a:sy n="5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EE9DB-4A15-4919-9BA8-2C6CAE2EEEC0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EC9A2-0138-4B10-8FD6-25ABE38E6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Матриця розміру 1 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×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m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називається </a:t>
            </a:r>
            <a:r>
              <a:rPr lang="uk-UA" sz="1200" b="1" i="1" dirty="0" smtClean="0">
                <a:latin typeface="Times New Roman" pitchFamily="18" charset="0"/>
                <a:sym typeface="Symbol" pitchFamily="18" charset="2"/>
              </a:rPr>
              <a:t>матрицею</a:t>
            </a:r>
            <a:r>
              <a:rPr lang="uk-UA" sz="1200" b="1" dirty="0" smtClean="0">
                <a:latin typeface="Times New Roman" pitchFamily="18" charset="0"/>
                <a:sym typeface="Symbol" pitchFamily="18" charset="2"/>
              </a:rPr>
              <a:t>-</a:t>
            </a:r>
            <a:r>
              <a:rPr lang="uk-UA" sz="1200" b="1" i="1" dirty="0" smtClean="0">
                <a:latin typeface="Times New Roman" pitchFamily="18" charset="0"/>
                <a:sym typeface="Symbol" pitchFamily="18" charset="2"/>
              </a:rPr>
              <a:t>рядком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, а розміру 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×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1 називається </a:t>
            </a:r>
            <a:r>
              <a:rPr lang="uk-UA" sz="1200" b="1" i="1" dirty="0" smtClean="0">
                <a:latin typeface="Times New Roman" pitchFamily="18" charset="0"/>
                <a:sym typeface="Symbol" pitchFamily="18" charset="2"/>
              </a:rPr>
              <a:t>матрицею</a:t>
            </a:r>
            <a:r>
              <a:rPr lang="uk-UA" sz="1200" b="1" dirty="0" smtClean="0">
                <a:latin typeface="Times New Roman" pitchFamily="18" charset="0"/>
                <a:sym typeface="Symbol" pitchFamily="18" charset="2"/>
              </a:rPr>
              <a:t>-</a:t>
            </a:r>
            <a:r>
              <a:rPr lang="uk-UA" sz="1200" b="1" i="1" dirty="0" smtClean="0">
                <a:latin typeface="Times New Roman" pitchFamily="18" charset="0"/>
                <a:sym typeface="Symbol" pitchFamily="18" charset="2"/>
              </a:rPr>
              <a:t>стовпцем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. </a:t>
            </a:r>
          </a:p>
          <a:p>
            <a:pPr eaLnBrk="1" hangingPunct="1">
              <a:buFontTx/>
              <a:buNone/>
            </a:pP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Якщо 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– матриця-рядок (стовпець), то індекс рядка (стовпця) опускають.</a:t>
            </a:r>
          </a:p>
          <a:p>
            <a:pPr eaLnBrk="1" hangingPunct="1">
              <a:spcBef>
                <a:spcPts val="600"/>
              </a:spcBef>
              <a:buFont typeface="Wingdings 3" pitchFamily="18" charset="2"/>
              <a:buNone/>
            </a:pP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Дві матриці 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= [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uk-UA" sz="1000" b="1" i="1" baseline="-25000" dirty="0" smtClean="0">
                <a:latin typeface="Times New Roman" pitchFamily="18" charset="0"/>
                <a:sym typeface="Symbol" pitchFamily="18" charset="2"/>
              </a:rPr>
              <a:t>ij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] і 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= [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uk-UA" sz="1000" b="1" i="1" baseline="-25000" dirty="0" smtClean="0">
                <a:latin typeface="Times New Roman" pitchFamily="18" charset="0"/>
                <a:sym typeface="Symbol" pitchFamily="18" charset="2"/>
              </a:rPr>
              <a:t>ij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] розміру 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m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uk-UA" sz="1200" i="1" dirty="0" smtClean="0">
                <a:latin typeface="Times New Roman" pitchFamily="18" charset="0"/>
              </a:rPr>
              <a:t>×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uk-UA" sz="1200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  </a:t>
            </a:r>
            <a:r>
              <a:rPr lang="uk-UA" sz="1200" b="1" i="1" dirty="0" smtClean="0">
                <a:latin typeface="Times New Roman" pitchFamily="18" charset="0"/>
                <a:sym typeface="Symbol" pitchFamily="18" charset="2"/>
              </a:rPr>
              <a:t>рівні</a:t>
            </a:r>
            <a:r>
              <a:rPr lang="uk-UA" sz="1200" dirty="0" smtClean="0">
                <a:latin typeface="Times New Roman" pitchFamily="18" charset="0"/>
                <a:sym typeface="Symbol" pitchFamily="18" charset="2"/>
              </a:rPr>
              <a:t>, якщо рівні їх відповідні елементи.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C9A2-0138-4B10-8FD6-25ABE38E6D0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ДОВЕДЕННЯ ТЕОРЕМИ 1.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Нижче наведене доведення частини (а).</a:t>
            </a:r>
          </a:p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Покажемо, що кожна з множин, що входять у рівність, є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підмножиною іншої.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означення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перетину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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означення об'єднання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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властивість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дистрибутивності логіки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означення перетину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означення об'єднання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C9A2-0138-4B10-8FD6-25ABE38E6D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9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Операція, задана на деякій множині, називається </a:t>
            </a:r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бінарною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якщо вона діє на два елементи цієї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множини і її результатом є елемент цієї ж множини.</a:t>
            </a: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Операція, задана на множині, називається </a:t>
            </a:r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унарною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якщо вона діє на один елемент множини і її результатом є елемент цієї ж множини.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C9A2-0138-4B10-8FD6-25ABE38E6D0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7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C9A2-0138-4B10-8FD6-25ABE38E6D0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7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ДОВЕДЕННЯ ТЕОРЕМИ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У кожному випадку доведемо перше із</a:t>
            </a: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тверджень теореми. </a:t>
            </a: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а)	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· 1 =	властивість констант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=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·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') =	закон доповнення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') =	закон дистрибутивності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+ 0 =	закон доповнення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;	закон тотожності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б) 	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+ 1 =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+ 1) · 1 =	закон тотожності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=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+ 1) ·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') =	закон доповнення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(1 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') =	закон дистрибутивності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' · 1) =	закон комутативності</a:t>
            </a: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	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' =	закон тотожності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= 1;	закон доповнення</a:t>
            </a: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в) 	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· 1) +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= 	закон тотожності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        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· (1 +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=	закон дистрибутивності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        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·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+ 1) =	закон комутативності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        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· 1 =	властивість констант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	 </a:t>
            </a:r>
            <a:r>
              <a:rPr lang="uk-UA" sz="1200" baseline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	закон тотожності</a:t>
            </a:r>
          </a:p>
          <a:p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C9A2-0138-4B10-8FD6-25ABE38E6D0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5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ТЕОРЕМА.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Композиція відношень асоціативна;</a:t>
            </a: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Тобто, якщо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множини і якщо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тоді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○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○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○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○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C9A2-0138-4B10-8FD6-25ABE38E6D0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ПРИКЛАД.</a:t>
            </a:r>
            <a:r>
              <a:rPr lang="uk-UA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{□,▲,○,♦} і нехай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визначено у вигляді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{(□,□), (□,▲), (□,♦), (▲,□), (♦,□), (♦,♦), (○,♦), (○,</a:t>
            </a: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○)}.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рефлексивним, оскільки ▲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але (▲,▲)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симетричним, оскільки (○,♦)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але (♦,○)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антисиметричним, оскільки (▲,□)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</a:t>
            </a:r>
          </a:p>
          <a:p>
            <a:pPr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(□,▲)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але ▲ ≠ □.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транзитивним, так як (▲,□)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</a:p>
          <a:p>
            <a:pPr>
              <a:buFontTx/>
              <a:buNone/>
            </a:pP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(□,♦)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але (▲,♦)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C9A2-0138-4B10-8FD6-25ABE38E6D0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2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C9A2-0138-4B10-8FD6-25ABE38E6D0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5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C9A2-0138-4B10-8FD6-25ABE38E6D0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3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B288E-AE12-4F9D-802D-8144833F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0F27852B-059E-4B36-ABCB-CC60258C2175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8.xml"/><Relationship Id="rId7" Type="http://schemas.openxmlformats.org/officeDocument/2006/relationships/slide" Target="slide2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slide" Target="slide2.xml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e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emf"/><Relationship Id="rId1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.png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Модуль 1. Лекц</a:t>
            </a:r>
            <a:r>
              <a:rPr lang="uk-UA" dirty="0" smtClean="0"/>
              <a:t>ія </a:t>
            </a:r>
            <a:r>
              <a:rPr lang="uk-UA" dirty="0"/>
              <a:t>2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Теорія множин. Відношення. Функції та матриці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09" y="628939"/>
            <a:ext cx="8229600" cy="5137150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Різницею множин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- В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множина всіх тих і тільки тих елементів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uk-UA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які не належать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{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780928"/>
            <a:ext cx="33147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9" y="76470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Beginning 21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End 23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Action Button: Custom 24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10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697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85" y="620688"/>
            <a:ext cx="8229600" cy="5137150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Симетричною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різницею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позначається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∆ 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є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множина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- 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- 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85" y="2492896"/>
            <a:ext cx="35814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Beginning 21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End 23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Action Button: Custom 24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271" y="6424512"/>
            <a:ext cx="6365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11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569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68" y="620688"/>
            <a:ext cx="8229600" cy="5137150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Доповнення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позначається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') - це множина елементів універсума, які не належать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U - А =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{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36" y="2420888"/>
            <a:ext cx="3619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9" y="76470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Beginning 21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End 23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Action Button: Custom 24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12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47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397" y="692696"/>
                <a:ext cx="8229600" cy="513715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Перетин</a:t>
                </a: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множин</a:t>
                </a:r>
                <a:endParaRPr lang="ru-RU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{1,2,3,...,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}, то </a:t>
                </a:r>
                <a:endParaRPr lang="en-US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supHide m:val="on"/>
                        <m:ctrlPr>
                          <a:rPr lang="ru-RU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uk-UA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uk-U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uk-U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uk-UA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uk-UA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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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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· · ·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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х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для всіх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ru-RU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Об</a:t>
                </a:r>
                <a:r>
                  <a:rPr lang="en-US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ru-RU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єднання</a:t>
                </a:r>
                <a:r>
                  <a:rPr lang="uk-UA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множин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{1,2,...,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}, тоді</a:t>
                </a:r>
                <a:endParaRPr lang="ru-RU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supHide m:val="on"/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uk-UA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uk-U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uk-U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uk-UA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uk-UA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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uk-UA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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· · ·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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uk-UA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: існує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lang="uk-UA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таке, що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lang="uk-UA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uk-UA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397" y="692696"/>
                <a:ext cx="8229600" cy="5137150"/>
              </a:xfrm>
              <a:blipFill rotWithShape="1">
                <a:blip r:embed="rId2"/>
                <a:stretch>
                  <a:fillRect l="-4815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" y="76470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" y="3036551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Beginning 21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End 23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Action Button: Custom 24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13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80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38473"/>
            <a:ext cx="8229600" cy="480675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ТЕОРЕМА 2.1.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довільних множин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справедливі рівності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2.2</a:t>
            </a:r>
            <a:r>
              <a:rPr lang="uk-UA" dirty="0" smtClean="0"/>
              <a:t>.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довільних множин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має місце: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)'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';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)'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Text Box 2"/>
          <p:cNvSpPr txBox="1"/>
          <p:nvPr/>
        </p:nvSpPr>
        <p:spPr>
          <a:xfrm>
            <a:off x="-72371" y="5486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2"/>
          <p:cNvSpPr txBox="1"/>
          <p:nvPr/>
        </p:nvSpPr>
        <p:spPr>
          <a:xfrm>
            <a:off x="-108520" y="321297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Beginning 21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End 23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Action Button: Custom 24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14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931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71455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None/>
            </a:pP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Множиною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всіх підмножин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або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булеаном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(позначається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)), є множина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складається з усіх підмножин множини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елементів, де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ількість елементів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А.</a:t>
            </a:r>
          </a:p>
          <a:p>
            <a:pPr marL="0" indent="0">
              <a:buNone/>
            </a:pPr>
            <a:endParaRPr lang="uk-UA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{1,2,3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{1}, {2}, {3}, {1,2}, {2,3}, {1,3}, {1,2,3}}.</a:t>
            </a:r>
          </a:p>
          <a:p>
            <a:pPr>
              <a:buFontTx/>
              <a:buNone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8</a:t>
            </a: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" y="99110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" y="3764917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Beginning 21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End 23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Action Button: Custom 24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15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36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множин у комп</a:t>
            </a:r>
            <a:r>
              <a:rPr lang="en-US" dirty="0" smtClean="0"/>
              <a:t>’</a:t>
            </a:r>
            <a:r>
              <a:rPr lang="uk-UA" dirty="0" smtClean="0"/>
              <a:t>ютері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8222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комп'ютері все 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реальних об'єктів 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(множина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адресованих комірок пам'яті, 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множина програм, що виконуються, множина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тактів роботи процесора) кінцеві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сучасних мовах програмування потрібно, щоб змінні оголошувалися як 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такі, що належать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 певного типу даних. Тип даних являє собою 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множину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об'єктів зі списком стандартних операцій над ними. Визначення типу змінних рівносильно 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вказанням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множини, з 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якої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змінним 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присвоюються </a:t>
            </a:r>
            <a:r>
              <a:rPr lang="uk-UA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9" name="Action Button: Back or Previous 18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Beginning 19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Forward or Next 20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End 21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Custom 22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16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535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3715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ТЕОРЕМА 2.3.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-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підмножини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універсальної множини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Тоді справедливі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Закони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ідемпотентності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 = 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 = 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	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Подвійне доповнення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')'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	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Закони де Моргана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)'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';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)'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г)	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Властивості комутативності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= В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18" name="Text Box 2"/>
          <p:cNvSpPr txBox="1"/>
          <p:nvPr/>
        </p:nvSpPr>
        <p:spPr>
          <a:xfrm>
            <a:off x="-1755" y="5486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0" name="Action Button: Back or Previous 19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Beginning 20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Forward or Next 21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End 22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Custom 23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17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134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715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д)	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Властивості асоціативності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е)	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Властивості дистрибутивності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ж)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Властивості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тотожності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cap="sm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з)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Властивості доповнення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= </a:t>
            </a:r>
            <a:r>
              <a:rPr lang="uk-UA" cap="sm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uk-UA" b="1" cap="sm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9" name="Action Button: Back or Previous 18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Beginning 19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Forward or Next 20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End 21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Custom 22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18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5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Булеві алгебри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Булевою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алгеброю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множина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 містить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спеціальні елементи 1 і 0, на якій задані дві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бінарні операції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і · і одна унарна операція '. Для всіх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повинні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виконуватись наступні аксіоми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Закони комутативності</a:t>
            </a:r>
            <a:endParaRPr lang="uk-UA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Закони асоціативності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0" name="Action Button: Back or Previous 19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Beginning 20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Forward or Next 21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End 22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Custom 23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19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93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Множини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Операції над множинами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Булеві алгебри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Відношення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Частково впорядковані множини</a:t>
            </a:r>
            <a:endParaRPr lang="uk-UA" dirty="0" smtClean="0"/>
          </a:p>
          <a:p>
            <a:r>
              <a:rPr lang="uk-UA" dirty="0" smtClean="0">
                <a:hlinkClick r:id="rId7" action="ppaction://hlinksldjump"/>
              </a:rPr>
              <a:t>Функції</a:t>
            </a:r>
            <a:endParaRPr lang="uk-UA" dirty="0" smtClean="0"/>
          </a:p>
          <a:p>
            <a:r>
              <a:rPr lang="uk-UA" dirty="0" smtClean="0">
                <a:hlinkClick r:id="rId8" action="ppaction://hlinksldjump"/>
              </a:rPr>
              <a:t>Матриці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4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Закони дистрибутивності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·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Закони тотожності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+ 0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1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Закони доповнення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= 1;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·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= 0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Елемент 1 називається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одиничним елементом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або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одиницею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елемент 0 називається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нульовим елементом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або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нулем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а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називається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доповненням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Знак бінарної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операції · часто опускається, і 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записується просто як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9" name="Action Button: Back or Previous 18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Beginning 19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Forward or Next 20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End 21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Custom 22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20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16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944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ТЕОРЕМА 2.4.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всіх елементів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булевої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алгебри виконуються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такі співвідношення: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Закони ідемпотентності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Властивості констант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+ 1 = 1;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0 = 0.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Закони поглинання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" name="Text Box 2"/>
          <p:cNvSpPr txBox="1"/>
          <p:nvPr/>
        </p:nvSpPr>
        <p:spPr>
          <a:xfrm>
            <a:off x="16489" y="76470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0" name="Action Button: Back or Previous 19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Beginning 20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Forward or Next 21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End 22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Custom 23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21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82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Відношення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обєкти, то через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(a, b)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позначимо впорядковану пару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Декартовим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добутком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позначається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 множина {(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Відношенням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множини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множину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довільна підмножина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Якщо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це записують як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при цьому говорять, 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перебувають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відношенні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або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відноситься до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відношення є підмножиною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таке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відношення називають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бінарним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відношенням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" y="22768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" y="328498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Beginning 21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End 23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Action Button: Custom 24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22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275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7551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uk-UA" sz="3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Область </a:t>
            </a:r>
            <a:r>
              <a:rPr lang="uk-UA" sz="3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відношення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це множина всіх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таких, що для деяких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маємо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sz="3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Множина значень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відношення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це множина всіх </a:t>
            </a:r>
            <a:r>
              <a:rPr lang="uk-UA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таких, що для деякого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маємо (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відношення на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Тоді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відношення </a:t>
            </a:r>
            <a:r>
              <a:rPr lang="uk-UA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оберненим відношенням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даного відношення на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визначається </a:t>
            </a:r>
            <a:r>
              <a:rPr lang="uk-UA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такий спосіб:</a:t>
            </a:r>
            <a:endParaRPr lang="ru-RU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{(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: (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}.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відношення на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відношення на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Композицією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відношень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 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відношення </a:t>
            </a:r>
            <a:r>
              <a:rPr lang="uk-UA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задане в такий спосіб: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={(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: існує 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такий елемент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(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і (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}. Ця 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множина позначається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3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○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uk-UA" sz="3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uk-UA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25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23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70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відношень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Відношення </a:t>
                </a:r>
                <a:r>
                  <a:rPr lang="en-US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uk-UA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Рефлексивним – </a:t>
                </a:r>
                <a14:m>
                  <m:oMath xmlns:m="http://schemas.openxmlformats.org/officeDocument/2006/math">
                    <m:r>
                      <a:rPr lang="uk-UA" i="1">
                        <a:solidFill>
                          <a:schemeClr val="tx2"/>
                        </a:solidFill>
                        <a:latin typeface="Cambria Math"/>
                      </a:rPr>
                      <m:t>∀</m:t>
                    </m:r>
                  </m:oMath>
                </a14:m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aRa</a:t>
                </a:r>
                <a:endParaRPr lang="uk-UA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Антирефлексивним – </a:t>
                </a:r>
                <a14:m>
                  <m:oMath xmlns:m="http://schemas.openxmlformats.org/officeDocument/2006/math">
                    <m:r>
                      <a:rPr lang="uk-UA" i="1">
                        <a:solidFill>
                          <a:schemeClr val="tx2"/>
                        </a:solidFill>
                        <a:latin typeface="Cambria Math"/>
                      </a:rPr>
                      <m:t>∀</m:t>
                    </m:r>
                  </m:oMath>
                </a14:m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 ~</a:t>
                </a:r>
                <a:r>
                  <a:rPr lang="en-US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aRa</a:t>
                </a:r>
                <a:endParaRPr lang="uk-UA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Симетричним – </a:t>
                </a:r>
                <a14:m>
                  <m:oMath xmlns:m="http://schemas.openxmlformats.org/officeDocument/2006/math">
                    <m:r>
                      <a:rPr lang="uk-UA" i="1">
                        <a:solidFill>
                          <a:schemeClr val="tx2"/>
                        </a:solidFill>
                        <a:latin typeface="Cambria Math"/>
                      </a:rPr>
                      <m:t>∀</m:t>
                    </m:r>
                  </m:oMath>
                </a14:m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a, b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aRb→</a:t>
                </a:r>
                <a:r>
                  <a:rPr lang="en-US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bRa</a:t>
                </a:r>
                <a:endParaRPr lang="uk-UA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Антисиметричним – </a:t>
                </a:r>
                <a14:m>
                  <m:oMath xmlns:m="http://schemas.openxmlformats.org/officeDocument/2006/math">
                    <m:r>
                      <a:rPr lang="uk-UA" i="1">
                        <a:solidFill>
                          <a:schemeClr val="tx2"/>
                        </a:solidFill>
                        <a:latin typeface="Cambria Math"/>
                      </a:rPr>
                      <m:t>∀</m:t>
                    </m:r>
                  </m:oMath>
                </a14:m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a, b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aRb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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bRa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→ a = </a:t>
                </a:r>
                <a:r>
                  <a:rPr lang="en-US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uk-UA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Транзитивним – </a:t>
                </a:r>
                <a14:m>
                  <m:oMath xmlns:m="http://schemas.openxmlformats.org/officeDocument/2006/math">
                    <m:r>
                      <a:rPr lang="uk-UA" i="1">
                        <a:solidFill>
                          <a:schemeClr val="tx2"/>
                        </a:solidFill>
                        <a:latin typeface="Cambria Math"/>
                      </a:rPr>
                      <m:t>∀</m:t>
                    </m:r>
                  </m:oMath>
                </a14:m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a, b, c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aRb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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bRc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→ </a:t>
                </a:r>
                <a:r>
                  <a:rPr lang="en-US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aRc</a:t>
                </a:r>
                <a:endParaRPr lang="uk-UA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Повним - </a:t>
                </a:r>
                <a14:m>
                  <m:oMath xmlns:m="http://schemas.openxmlformats.org/officeDocument/2006/math">
                    <m:r>
                      <a:rPr lang="uk-UA" i="1">
                        <a:solidFill>
                          <a:schemeClr val="tx2"/>
                        </a:solidFill>
                        <a:latin typeface="Cambria Math"/>
                      </a:rPr>
                      <m:t>∀</m:t>
                    </m:r>
                  </m:oMath>
                </a14:m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a, b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b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aRb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:r>
                  <a:rPr lang="en-US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bRa</a:t>
                </a:r>
                <a:endParaRPr lang="ru-RU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61" b="-24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9" name="Action Button: Back or Previous 18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Beginning 19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Forward or Next 20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End 21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Custom 22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24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31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75201" y="974994"/>
            <a:ext cx="8621379" cy="4135962"/>
            <a:chOff x="175201" y="589182"/>
            <a:chExt cx="8621379" cy="4135962"/>
          </a:xfrm>
        </p:grpSpPr>
        <p:sp>
          <p:nvSpPr>
            <p:cNvPr id="4" name="Rectangle 3"/>
            <p:cNvSpPr/>
            <p:nvPr/>
          </p:nvSpPr>
          <p:spPr>
            <a:xfrm>
              <a:off x="2520344" y="589182"/>
              <a:ext cx="3312368" cy="7200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2"/>
                  </a:solidFill>
                </a:rPr>
                <a:t>Бінарні відношення на множині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600" y="2384388"/>
              <a:ext cx="230425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2"/>
                  </a:solidFill>
                </a:rPr>
                <a:t>Відношення толерантності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8265" y="2376430"/>
              <a:ext cx="266429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2"/>
                  </a:solidFill>
                </a:rPr>
                <a:t>Відношення предпорядку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71600" y="4005064"/>
              <a:ext cx="230425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2"/>
                  </a:solidFill>
                </a:rPr>
                <a:t>Відношення еквівалентності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18678" y="4077072"/>
              <a:ext cx="2664296" cy="648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2"/>
                  </a:solidFill>
                </a:rPr>
                <a:t>Відношення порядку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520344" y="1309262"/>
              <a:ext cx="1259568" cy="10671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572000" y="1309262"/>
              <a:ext cx="1080120" cy="10671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552220" y="3042975"/>
              <a:ext cx="0" cy="103409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003956" y="3042975"/>
              <a:ext cx="3548264" cy="962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005649" y="3042974"/>
              <a:ext cx="0" cy="962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002329" y="1393916"/>
              <a:ext cx="20066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solidFill>
                    <a:schemeClr val="accent4"/>
                  </a:solidFill>
                </a:rPr>
                <a:t>Рефлексивність </a:t>
              </a:r>
            </a:p>
            <a:p>
              <a:r>
                <a:rPr lang="uk-UA" dirty="0" smtClean="0">
                  <a:solidFill>
                    <a:schemeClr val="accent4"/>
                  </a:solidFill>
                </a:rPr>
                <a:t>та симетричність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10588" y="1519680"/>
              <a:ext cx="2083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solidFill>
                    <a:schemeClr val="accent4"/>
                  </a:solidFill>
                </a:rPr>
                <a:t>Рефлексивність </a:t>
              </a:r>
            </a:p>
            <a:p>
              <a:r>
                <a:rPr lang="uk-UA" dirty="0">
                  <a:solidFill>
                    <a:schemeClr val="accent4"/>
                  </a:solidFill>
                </a:rPr>
                <a:t>т</a:t>
              </a:r>
              <a:r>
                <a:rPr lang="uk-UA" dirty="0" smtClean="0">
                  <a:solidFill>
                    <a:schemeClr val="accent4"/>
                  </a:solidFill>
                </a:rPr>
                <a:t>а транзитивність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5201" y="3325634"/>
              <a:ext cx="1809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solidFill>
                    <a:schemeClr val="accent4"/>
                  </a:solidFill>
                </a:rPr>
                <a:t>Транзитивність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64781" y="3140968"/>
              <a:ext cx="1762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solidFill>
                    <a:schemeClr val="accent4"/>
                  </a:solidFill>
                </a:rPr>
                <a:t>Симетричність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69367" y="3325634"/>
              <a:ext cx="2227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solidFill>
                    <a:schemeClr val="accent4"/>
                  </a:solidFill>
                </a:rPr>
                <a:t>Антисиметричність</a:t>
              </a:r>
              <a:endParaRPr lang="ru-RU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6" name="Action Button: Back or Previous 2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Action Button: Beginning 2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Action Button: Forward or Next 2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Action Button: End 29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Action Button: Custom 30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25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774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14751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Відношення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еквівалентності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множині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розбиває її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підмножини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елементи яких еквівалентні один одному і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еквівалентні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елементам інших підмножин. У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контексті відношень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еквівалентності ці підмножини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називають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класами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еквівалентності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відношенню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відношення еквівалентності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[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позначає множину {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хRа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= {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названу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класом еквівалентності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 містить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Символ [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позначає множину всіх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класів еквівалентності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відношенню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множини і нехай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де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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є множина непустих підмножин множини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endParaRPr 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розбиттям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виконуються дві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умови 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всіх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≠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б)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тому 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належить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тоді і тільки тоді, коли 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 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деякого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0" name="Action Button: Back or Previous 19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Beginning 20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Forward or Next 21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End 22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Custom 23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26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76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Частково впорядковані множини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Відношення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називають відношенням 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часткового порядку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воно рефлексивне, симетричне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транзитивне. </a:t>
            </a:r>
            <a:endParaRPr lang="uk-UA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відношення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 відношенням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часткового порядку, то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називають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частково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впорядкованою множиною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або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ЧВ-множиною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порядком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Два елементи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частково впорядкованої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Якщо кожні два елементи частково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впорядкованої множини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порівнянні, то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називається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цілком упорядкованою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множиною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ланцюгом</a:t>
            </a:r>
            <a:r>
              <a:rPr lang="uk-UA" b="1" i="1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algn="just">
              <a:buFontTx/>
              <a:buNone/>
            </a:pPr>
            <a:endParaRPr lang="ru-RU" dirty="0"/>
          </a:p>
        </p:txBody>
      </p:sp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0" name="Action Button: Back or Previous 19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Beginning 20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Forward or Next 21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End 22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Custom 23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27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524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{1,2,3}, 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множина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всіх підмножин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{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,{1}, {2}, {3}, {1,2}, {1,3}, {2,3}, {1,2,3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}}.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Визначимо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відношення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допомогою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Так, ({2}, {1,2})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оскільки {2}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{1,2} і ({2,3},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{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3})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оскільки {2,3}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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{3}. Можна легко перевірити,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відношення часткового порядку, а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–ЧУ-множина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None/>
            </a:pPr>
            <a:endParaRPr lang="uk-UA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множина додатних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дільників числа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 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uk-UA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відношення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uk-UA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ділить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остачі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Цілі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числа 5 і 15 порівнянні, оскільки 5 ділить 15 без остачі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і 6 - ні.</a:t>
            </a:r>
          </a:p>
          <a:p>
            <a:pPr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5" name="Picture 74" descr="3D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3" y="1071396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4" descr="3D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344639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Beginning 14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End 16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Action Button: Custom 26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28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80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ідношення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А х В називається 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А в В і позначається через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В, якщо для кожного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існує єдиний елемент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такий, що (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В, та (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Множина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називається 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областю визначення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функції, а множина В називається 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областю потенційних значень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функції.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Якщо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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А, то множина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{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деякого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назива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ється образом множини Е. Образ всієї множини А називається областю значень функції.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Якщо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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множина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{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називається прообразом множини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Функція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називається відображенням, при цьому говорять, що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відображає А в В.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0" name="Action Button: Back or Previous 19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Beginning 20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Forward or Next 21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End 22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Custom 23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29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00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05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725104"/>
                <a:ext cx="8712968" cy="24158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  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f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→ В. Тоді функція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f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називається: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ін’єктивною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або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ін’єкцією, якщо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f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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f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→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сюр’єктивною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або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сюр’єкцією, якщо 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∀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b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f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бієктивною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або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бієкцією, якщо вона ін’єктивна та сюр’єктивна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25104"/>
                <a:ext cx="8712968" cy="2415863"/>
              </a:xfrm>
              <a:blipFill rotWithShape="1">
                <a:blip r:embed="rId2"/>
                <a:stretch>
                  <a:fillRect l="-1049" t="-2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9332681"/>
                  </p:ext>
                </p:extLst>
              </p:nvPr>
            </p:nvGraphicFramePr>
            <p:xfrm>
              <a:off x="175201" y="3284984"/>
              <a:ext cx="8717279" cy="2700634"/>
            </p:xfrm>
            <a:graphic>
              <a:graphicData uri="http://schemas.openxmlformats.org/drawingml/2006/table">
                <a:tbl>
                  <a:tblPr firstRow="1" firstCol="1" bandRow="1">
                    <a:tableStyleId>{912C8C85-51F0-491E-9774-3900AFEF0FD7}</a:tableStyleId>
                  </a:tblPr>
                  <a:tblGrid>
                    <a:gridCol w="4396799"/>
                    <a:gridCol w="4320480"/>
                  </a:tblGrid>
                  <a:tr h="496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A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B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1771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0" dirty="0" smtClean="0">
                              <a:solidFill>
                                <a:schemeClr val="tx2"/>
                              </a:solidFill>
                              <a:effectLst/>
                            </a:rPr>
                            <a:t>Функц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іональність</a:t>
                          </a:r>
                          <a:endParaRPr lang="ru-RU" sz="2000" b="0" dirty="0">
                            <a:solidFill>
                              <a:schemeClr val="tx2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uk-UA" sz="2000" b="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∀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a 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A (a, b) 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i="1" dirty="0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</a:rPr>
                            <a:t>f</a:t>
                          </a:r>
                          <a:r>
                            <a:rPr lang="en-US" sz="2000" b="0" dirty="0" smtClean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</a:t>
                          </a: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(a, c) 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i="1" dirty="0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</a:rPr>
                            <a:t>f</a:t>
                          </a:r>
                          <a:r>
                            <a:rPr lang="en-US" sz="2000" b="0" dirty="0" smtClean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→</a:t>
                          </a: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b=c</a:t>
                          </a:r>
                          <a:endParaRPr lang="ru-RU" sz="2000" b="0" dirty="0">
                            <a:solidFill>
                              <a:schemeClr val="tx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 smtClean="0">
                              <a:solidFill>
                                <a:schemeClr val="tx2"/>
                              </a:solidFill>
                              <a:effectLst/>
                            </a:rPr>
                            <a:t>Ін’єктивність</a:t>
                          </a:r>
                          <a:endParaRPr lang="ru-RU" sz="2000" dirty="0">
                            <a:solidFill>
                              <a:schemeClr val="tx2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uk-UA" sz="200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∀</m:t>
                              </m:r>
                            </m:oMath>
                          </a14:m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b 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B (a, b) 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i="1" dirty="0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</a:rPr>
                            <a:t>f</a:t>
                          </a:r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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(c, d) 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i="1" dirty="0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</a:rPr>
                            <a:t>f</a:t>
                          </a:r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→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a = c</a:t>
                          </a:r>
                          <a:endParaRPr lang="ru-RU" sz="2000" dirty="0">
                            <a:solidFill>
                              <a:schemeClr val="tx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0266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0" dirty="0" smtClean="0">
                              <a:solidFill>
                                <a:schemeClr val="tx2"/>
                              </a:solidFill>
                              <a:effectLst/>
                            </a:rPr>
                            <a:t>Тотальність</a:t>
                          </a:r>
                          <a:endParaRPr lang="ru-RU" sz="2000" b="0" dirty="0">
                            <a:solidFill>
                              <a:schemeClr val="tx2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uk-UA" sz="2000" b="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∀</m:t>
                              </m:r>
                            </m:oMath>
                          </a14:m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a 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uk-UA" sz="2000" b="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∃</m:t>
                              </m:r>
                            </m:oMath>
                          </a14:m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b 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B (a, b) </a:t>
                          </a:r>
                          <a:r>
                            <a:rPr lang="uk-UA" sz="2000" b="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en-US" sz="2000" b="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i="1" dirty="0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</a:rPr>
                            <a:t>f</a:t>
                          </a:r>
                          <a:endParaRPr lang="ru-RU" sz="2000" b="0" dirty="0">
                            <a:solidFill>
                              <a:schemeClr val="tx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 smtClean="0">
                              <a:solidFill>
                                <a:schemeClr val="tx2"/>
                              </a:solidFill>
                              <a:effectLst/>
                            </a:rPr>
                            <a:t>Сюр’єктивність</a:t>
                          </a:r>
                          <a:endParaRPr lang="ru-RU" sz="2000" dirty="0">
                            <a:solidFill>
                              <a:schemeClr val="tx2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uk-UA" sz="200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∀</m:t>
                              </m:r>
                            </m:oMath>
                          </a14:m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b 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lang="uk-UA" sz="200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∃</m:t>
                              </m:r>
                            </m:oMath>
                          </a14:m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a 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A (a, b) </a:t>
                          </a:r>
                          <a:r>
                            <a:rPr lang="uk-UA" sz="2000" dirty="0">
                              <a:solidFill>
                                <a:schemeClr val="tx2"/>
                              </a:solidFill>
                              <a:effectLst/>
                              <a:sym typeface="Symbol"/>
                            </a:rPr>
                            <a:t></a:t>
                          </a:r>
                          <a:r>
                            <a:rPr lang="en-US" sz="2000" dirty="0">
                              <a:solidFill>
                                <a:schemeClr val="tx2"/>
                              </a:solidFill>
                              <a:effectLst/>
                            </a:rPr>
                            <a:t> </a:t>
                          </a:r>
                          <a:r>
                            <a:rPr lang="uk-UA" sz="2000" i="1" dirty="0" smtClean="0">
                              <a:solidFill>
                                <a:schemeClr val="tx2"/>
                              </a:solidFill>
                              <a:latin typeface="Times New Roman" pitchFamily="18" charset="0"/>
                            </a:rPr>
                            <a:t>f</a:t>
                          </a:r>
                          <a:endParaRPr lang="ru-RU" sz="2000" dirty="0">
                            <a:solidFill>
                              <a:schemeClr val="tx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9332681"/>
                  </p:ext>
                </p:extLst>
              </p:nvPr>
            </p:nvGraphicFramePr>
            <p:xfrm>
              <a:off x="175201" y="3284984"/>
              <a:ext cx="8717279" cy="2700634"/>
            </p:xfrm>
            <a:graphic>
              <a:graphicData uri="http://schemas.openxmlformats.org/drawingml/2006/table">
                <a:tbl>
                  <a:tblPr firstRow="1" firstCol="1" bandRow="1">
                    <a:tableStyleId>{912C8C85-51F0-491E-9774-3900AFEF0FD7}</a:tableStyleId>
                  </a:tblPr>
                  <a:tblGrid>
                    <a:gridCol w="4396799"/>
                    <a:gridCol w="4320480"/>
                  </a:tblGrid>
                  <a:tr h="496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A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B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17718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139" t="-46907" r="-98336" b="-86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4"/>
                          <a:stretch>
                            <a:fillRect l="-101834" t="-46907" b="-86598"/>
                          </a:stretch>
                        </a:blipFill>
                      </a:tcPr>
                    </a:tc>
                  </a:tr>
                  <a:tr h="10266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139" t="-169643" r="-983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4"/>
                          <a:stretch>
                            <a:fillRect l="-101834" t="-1696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" name="Picture 46" descr="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8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Beginning 21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End 23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Action Button: Custom 24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30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38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r>
              <a:rPr lang="uk-UA" dirty="0" smtClean="0"/>
              <a:t>ізні види функцій</a:t>
            </a:r>
            <a:endParaRPr lang="ru-RU" dirty="0"/>
          </a:p>
        </p:txBody>
      </p:sp>
      <p:grpSp>
        <p:nvGrpSpPr>
          <p:cNvPr id="9" name="Group 8"/>
          <p:cNvGrpSpPr/>
          <p:nvPr/>
        </p:nvGrpSpPr>
        <p:grpSpPr>
          <a:xfrm>
            <a:off x="755576" y="1329362"/>
            <a:ext cx="3168352" cy="1523574"/>
            <a:chOff x="755576" y="1329362"/>
            <a:chExt cx="3168352" cy="1523574"/>
          </a:xfrm>
        </p:grpSpPr>
        <p:grpSp>
          <p:nvGrpSpPr>
            <p:cNvPr id="6" name="Group 5"/>
            <p:cNvGrpSpPr/>
            <p:nvPr/>
          </p:nvGrpSpPr>
          <p:grpSpPr>
            <a:xfrm>
              <a:off x="755576" y="1340768"/>
              <a:ext cx="3168352" cy="1512168"/>
              <a:chOff x="755576" y="1340768"/>
              <a:chExt cx="3168352" cy="151216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55576" y="1340768"/>
                <a:ext cx="1224136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99792" y="1340768"/>
                <a:ext cx="1224136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223628" y="162880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520044" y="2096852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79612" y="238488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11860" y="148478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10031" y="2060855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59940" y="252890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55576" y="13293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99792" y="13293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ru-RU" dirty="0"/>
            </a:p>
          </p:txBody>
        </p:sp>
      </p:grpSp>
      <p:cxnSp>
        <p:nvCxnSpPr>
          <p:cNvPr id="11" name="Straight Arrow Connector 10"/>
          <p:cNvCxnSpPr>
            <a:stCxn id="20" idx="6"/>
            <a:endCxn id="22" idx="2"/>
          </p:cNvCxnSpPr>
          <p:nvPr/>
        </p:nvCxnSpPr>
        <p:spPr>
          <a:xfrm flipV="1">
            <a:off x="1808076" y="1628800"/>
            <a:ext cx="1503784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3" idx="2"/>
          </p:cNvCxnSpPr>
          <p:nvPr/>
        </p:nvCxnSpPr>
        <p:spPr>
          <a:xfrm flipV="1">
            <a:off x="1774706" y="2204871"/>
            <a:ext cx="1435325" cy="126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>
            <a:off x="1367644" y="2571742"/>
            <a:ext cx="1492296" cy="101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968044" y="1353204"/>
            <a:ext cx="3168352" cy="1523574"/>
            <a:chOff x="755576" y="1329362"/>
            <a:chExt cx="3168352" cy="1523574"/>
          </a:xfrm>
        </p:grpSpPr>
        <p:grpSp>
          <p:nvGrpSpPr>
            <p:cNvPr id="34" name="Group 33"/>
            <p:cNvGrpSpPr/>
            <p:nvPr/>
          </p:nvGrpSpPr>
          <p:grpSpPr>
            <a:xfrm>
              <a:off x="755576" y="1340768"/>
              <a:ext cx="3168352" cy="1512168"/>
              <a:chOff x="755576" y="1340768"/>
              <a:chExt cx="3168352" cy="151216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55576" y="1340768"/>
                <a:ext cx="1224136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99792" y="1340768"/>
                <a:ext cx="1224136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23628" y="162880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520044" y="2096852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079612" y="238488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311860" y="148478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10031" y="2060855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859940" y="252890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55576" y="13293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99792" y="13293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ru-RU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07976" y="3861048"/>
            <a:ext cx="3168352" cy="1523574"/>
            <a:chOff x="755576" y="1329362"/>
            <a:chExt cx="3168352" cy="1523574"/>
          </a:xfrm>
        </p:grpSpPr>
        <p:grpSp>
          <p:nvGrpSpPr>
            <p:cNvPr id="46" name="Group 45"/>
            <p:cNvGrpSpPr/>
            <p:nvPr/>
          </p:nvGrpSpPr>
          <p:grpSpPr>
            <a:xfrm>
              <a:off x="755576" y="1340768"/>
              <a:ext cx="3168352" cy="1512168"/>
              <a:chOff x="755576" y="1340768"/>
              <a:chExt cx="3168352" cy="1512168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755576" y="1340768"/>
                <a:ext cx="1224136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99792" y="1340768"/>
                <a:ext cx="1224136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23628" y="162880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520044" y="2096852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79612" y="238488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210031" y="2060855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859940" y="252890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55576" y="13293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99792" y="13293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ru-RU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31504" y="3874802"/>
            <a:ext cx="3168352" cy="1523574"/>
            <a:chOff x="755576" y="1329362"/>
            <a:chExt cx="3168352" cy="1523574"/>
          </a:xfrm>
        </p:grpSpPr>
        <p:grpSp>
          <p:nvGrpSpPr>
            <p:cNvPr id="58" name="Group 57"/>
            <p:cNvGrpSpPr/>
            <p:nvPr/>
          </p:nvGrpSpPr>
          <p:grpSpPr>
            <a:xfrm>
              <a:off x="755576" y="1340768"/>
              <a:ext cx="3168352" cy="1512168"/>
              <a:chOff x="755576" y="1340768"/>
              <a:chExt cx="3168352" cy="151216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55576" y="1340768"/>
                <a:ext cx="1224136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699792" y="1340768"/>
                <a:ext cx="1224136" cy="15121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223628" y="162880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520044" y="2096852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79612" y="238488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311860" y="148478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210031" y="2060855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859940" y="252890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55576" y="13293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9792" y="13293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ru-RU" dirty="0"/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5580112" y="2571742"/>
            <a:ext cx="1492296" cy="101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3" idx="2"/>
          </p:cNvCxnSpPr>
          <p:nvPr/>
        </p:nvCxnSpPr>
        <p:spPr>
          <a:xfrm>
            <a:off x="5706669" y="1814558"/>
            <a:ext cx="1715830" cy="41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511660" y="5103428"/>
            <a:ext cx="1492296" cy="101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2" idx="6"/>
            <a:endCxn id="55" idx="2"/>
          </p:cNvCxnSpPr>
          <p:nvPr/>
        </p:nvCxnSpPr>
        <p:spPr>
          <a:xfrm flipV="1">
            <a:off x="1960476" y="4736557"/>
            <a:ext cx="1401955" cy="35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1" idx="6"/>
            <a:endCxn id="55" idx="1"/>
          </p:cNvCxnSpPr>
          <p:nvPr/>
        </p:nvCxnSpPr>
        <p:spPr>
          <a:xfrm>
            <a:off x="1664060" y="4304502"/>
            <a:ext cx="1740552" cy="330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629933" y="5103428"/>
            <a:ext cx="1492296" cy="101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6"/>
            <a:endCxn id="66" idx="2"/>
          </p:cNvCxnSpPr>
          <p:nvPr/>
        </p:nvCxnSpPr>
        <p:spPr>
          <a:xfrm flipV="1">
            <a:off x="6084004" y="4174240"/>
            <a:ext cx="1503784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3" idx="6"/>
            <a:endCxn id="67" idx="2"/>
          </p:cNvCxnSpPr>
          <p:nvPr/>
        </p:nvCxnSpPr>
        <p:spPr>
          <a:xfrm>
            <a:off x="5787588" y="4318256"/>
            <a:ext cx="1698371" cy="432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92232" y="3022793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Відношення, але не функція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68044" y="3068959"/>
            <a:ext cx="35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єкція, але не сюр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єкція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9450" y="5544689"/>
            <a:ext cx="36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Сюр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єкція, але не ін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єкція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188641" y="5555301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ієкція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5" name="Action Button: Back or Previous 74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Action Button: Beginning 75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Action Button: Forward or Next 7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Action Button: End 7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Action Button: Custom 8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31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72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547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</a:rPr>
              <a:t>Оберненим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</a:rPr>
              <a:t>відношенням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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 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є 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= {(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):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}.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При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цьому відношення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може не бути функцією з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в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навіть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є функцією 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в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. 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- функція, то її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 називають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</a:rPr>
              <a:t>оберненням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функції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або її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</a:rPr>
              <a:t>оберненою функцією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uk-UA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I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→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визначене співвідношенням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</a:rPr>
              <a:t>I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=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 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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називають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</a:rPr>
              <a:t>тотожньою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</a:rPr>
              <a:t>функцією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на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endParaRPr lang="uk-UA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</a:rPr>
              <a:t>ТЕОРЕМА 2.5.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Якщо функція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→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є бієкцією, то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обернене відношення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i="1" baseline="30000" dirty="0" smtClean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¹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є бієкцією 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в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. Навпаки, для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→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якщо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- функція 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в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то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є бієкцією.</a:t>
            </a:r>
          </a:p>
          <a:p>
            <a:pPr>
              <a:lnSpc>
                <a:spcPct val="90000"/>
              </a:lnSpc>
              <a:buNone/>
            </a:pPr>
            <a:endParaRPr lang="uk-UA" dirty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/>
          <p:nvPr/>
        </p:nvSpPr>
        <p:spPr>
          <a:xfrm>
            <a:off x="-115203" y="429309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Beginning 14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End 16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Action Button: Custom 17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32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54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53" y="620688"/>
            <a:ext cx="8229600" cy="6075511"/>
          </a:xfrm>
        </p:spPr>
        <p:txBody>
          <a:bodyPr>
            <a:normAutofit fontScale="70000" lnSpcReduction="20000"/>
          </a:bodyPr>
          <a:lstStyle/>
          <a:p>
            <a:pPr marL="0" indent="323850">
              <a:lnSpc>
                <a:spcPct val="120000"/>
              </a:lnSpc>
              <a:spcBef>
                <a:spcPct val="10000"/>
              </a:spcBef>
              <a:buNone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</a:rPr>
              <a:t>ТЕОРЕМА 2.6.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→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- бієкція, то: </a:t>
            </a:r>
            <a:endParaRPr lang="uk-UA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323850">
              <a:lnSpc>
                <a:spcPct val="120000"/>
              </a:lnSpc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</a:rPr>
              <a:t>   а)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))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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;  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</a:rPr>
              <a:t>           б)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))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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з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</a:rPr>
              <a:t>ТЕОРЕМА 2.7.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→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- тотожна функція на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то</a:t>
            </a:r>
          </a:p>
          <a:p>
            <a:pPr>
              <a:lnSpc>
                <a:spcPct val="120000"/>
              </a:lnSpc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I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○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=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○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I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=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. Якщо для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 існує обернена функція, то</a:t>
            </a:r>
          </a:p>
          <a:p>
            <a:pPr>
              <a:lnSpc>
                <a:spcPct val="120000"/>
              </a:lnSpc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○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○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=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uk-UA" sz="800" b="1" dirty="0">
                <a:solidFill>
                  <a:schemeClr val="tx2"/>
                </a:solidFill>
                <a:latin typeface="Times New Roman" pitchFamily="18" charset="0"/>
              </a:rPr>
              <a:t>  	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</a:rPr>
              <a:t>ТЕОРЕМА 2.8.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g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A → 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 і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B → 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. Тоді: </a:t>
            </a:r>
            <a:endParaRPr lang="uk-UA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</a:rPr>
              <a:t>  а)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- сюр’єкції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на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відповідно, то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○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g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 є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сюр’єкція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на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тобто композиція двох сюр’єкцій – сюр’єкція; </a:t>
            </a:r>
            <a:endParaRPr lang="uk-UA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</a:rPr>
              <a:t>  б)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- ін'єкції, то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○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g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- також ін'єкція; тобто композиція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двох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ін'єкцій - ін'єкція; </a:t>
            </a:r>
            <a:endParaRPr lang="uk-UA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</a:rPr>
              <a:t>  в)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якщо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- бієкції, то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○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g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- також бієкція; тобто композиція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двох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бієкцій - бієкція; </a:t>
            </a:r>
            <a:endParaRPr lang="uk-UA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</a:rPr>
              <a:t>  	г)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f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○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g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 ○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f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¹.</a:t>
            </a:r>
            <a:endParaRPr lang="uk-UA" b="1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 Box 2"/>
          <p:cNvSpPr txBox="1"/>
          <p:nvPr/>
        </p:nvSpPr>
        <p:spPr>
          <a:xfrm>
            <a:off x="0" y="4046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-2" y="119675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-3" y="256490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5" name="Action Button: Back or Previous 14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Beginning 15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Forward or Next 16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Action Button: End 17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Custom 18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33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759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Матриці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Для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додатних цілих чисел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</a:rPr>
              <a:t>матрицею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</a:rPr>
              <a:t>m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× n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</a:rPr>
              <a:t>масивом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m × n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), називається функція </a:t>
            </a:r>
            <a:endParaRPr lang="uk-UA" i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 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{1, 2, …,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}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×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{1, 2, …,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}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→ D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де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- це множина елементів, що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називають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</a:rPr>
              <a:t>скалярами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uk-UA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uk-UA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uk-UA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Матриця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</a:rPr>
              <a:t>розміру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m × n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містить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рядків і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</a:rPr>
              <a:t>n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стовпців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записують скорочено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= [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] або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= [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]. </a:t>
            </a:r>
            <a:endParaRPr lang="uk-UA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uk-UA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16986"/>
              </p:ext>
            </p:extLst>
          </p:nvPr>
        </p:nvGraphicFramePr>
        <p:xfrm>
          <a:off x="2771800" y="3212976"/>
          <a:ext cx="31496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Формула" r:id="rId4" imgW="1752735" imgH="933482" progId="Equation.3">
                  <p:embed/>
                </p:oleObj>
              </mc:Choice>
              <mc:Fallback>
                <p:oleObj name="Формула" r:id="rId4" imgW="1752735" imgH="93348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212976"/>
                        <a:ext cx="31496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5292080" y="3645024"/>
            <a:ext cx="43204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Arrow Connector 6"/>
          <p:cNvCxnSpPr>
            <a:endCxn id="5" idx="6"/>
          </p:cNvCxnSpPr>
          <p:nvPr/>
        </p:nvCxnSpPr>
        <p:spPr>
          <a:xfrm flipH="1">
            <a:off x="5724128" y="3460636"/>
            <a:ext cx="792088" cy="400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41166" y="3137470"/>
            <a:ext cx="201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</a:rPr>
              <a:t>Компонент</a:t>
            </a:r>
            <a:r>
              <a:rPr lang="uk-UA" dirty="0" smtClean="0">
                <a:solidFill>
                  <a:schemeClr val="tx2"/>
                </a:solidFill>
              </a:rPr>
              <a:t>, або </a:t>
            </a:r>
          </a:p>
          <a:p>
            <a:r>
              <a:rPr lang="uk-UA" b="1" dirty="0">
                <a:solidFill>
                  <a:schemeClr val="tx2"/>
                </a:solidFill>
              </a:rPr>
              <a:t>е</a:t>
            </a:r>
            <a:r>
              <a:rPr lang="uk-UA" b="1" dirty="0" smtClean="0">
                <a:solidFill>
                  <a:schemeClr val="tx2"/>
                </a:solidFill>
              </a:rPr>
              <a:t>лемент</a:t>
            </a:r>
            <a:r>
              <a:rPr lang="uk-UA" dirty="0" smtClean="0">
                <a:solidFill>
                  <a:schemeClr val="tx2"/>
                </a:solidFill>
              </a:rPr>
              <a:t> матриці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3" name="Picture 46" descr="1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" y="126876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003956" y="3645024"/>
            <a:ext cx="25761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59832" y="2909126"/>
            <a:ext cx="0" cy="375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59732" y="346063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4715" y="3214717"/>
            <a:ext cx="95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Рядок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матриці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7671" y="2845385"/>
            <a:ext cx="118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Стовпець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5" name="Action Button: Back or Previous 24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Action Button: Beginning 25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Action Button: Forward or Next 26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Action Button: End 27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Action Button: Custom 28">
              <a:hlinkClick r:id="rId7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34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28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Дії над матрицями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- скаляр, 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 [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] – матриця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m 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то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</a:rPr>
              <a:t>d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є матриця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D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 [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]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розміру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m 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де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400" i="1" baseline="-25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dA</a:t>
            </a:r>
            <a:r>
              <a:rPr lang="uk-UA" sz="24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тобто кожен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компонент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є добуток відповідного компонента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на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Добуток  числа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d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і матриці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називається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</a:rPr>
              <a:t>множенням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</a:rPr>
              <a:t>матриці на скаляр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2670" y="4088342"/>
            <a:ext cx="1662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</a:rPr>
              <a:t>= [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8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</a:rPr>
              <a:t>]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</a:rPr>
              <a:t>=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79831"/>
              </p:ext>
            </p:extLst>
          </p:nvPr>
        </p:nvGraphicFramePr>
        <p:xfrm>
          <a:off x="3835241" y="3967364"/>
          <a:ext cx="1181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Формула" r:id="rId3" imgW="876240" imgH="457200" progId="Equation.3">
                  <p:embed/>
                </p:oleObj>
              </mc:Choice>
              <mc:Fallback>
                <p:oleObj name="Формула" r:id="rId3" imgW="87624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241" y="3967364"/>
                        <a:ext cx="11811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5577" y="5175854"/>
            <a:ext cx="1616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7 *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7 * 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381377"/>
              </p:ext>
            </p:extLst>
          </p:nvPr>
        </p:nvGraphicFramePr>
        <p:xfrm>
          <a:off x="1763689" y="4946460"/>
          <a:ext cx="1553840" cy="80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Формула" r:id="rId5" imgW="1104833" imgH="447693" progId="Equation.3">
                  <p:embed/>
                </p:oleObj>
              </mc:Choice>
              <mc:Fallback>
                <p:oleObj name="Формула" r:id="rId5" imgW="1104833" imgH="447693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9" y="4946460"/>
                        <a:ext cx="1553840" cy="802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0132" y="522202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=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884045"/>
              </p:ext>
            </p:extLst>
          </p:nvPr>
        </p:nvGraphicFramePr>
        <p:xfrm>
          <a:off x="3659450" y="4895780"/>
          <a:ext cx="1959859" cy="89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Формула" r:id="rId7" imgW="1511280" imgH="457200" progId="Equation.3">
                  <p:embed/>
                </p:oleObj>
              </mc:Choice>
              <mc:Fallback>
                <p:oleObj name="Формула" r:id="rId7" imgW="1511280" imgH="457200" progId="Equation.3">
                  <p:embed/>
                  <p:pic>
                    <p:nvPicPr>
                      <p:cNvPr id="0" name="Objec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450" y="4895780"/>
                        <a:ext cx="1959859" cy="892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64761" y="522202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=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33083"/>
              </p:ext>
            </p:extLst>
          </p:nvPr>
        </p:nvGraphicFramePr>
        <p:xfrm>
          <a:off x="6124586" y="4928263"/>
          <a:ext cx="1940833" cy="95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Формула" r:id="rId9" imgW="1009616" imgH="447693" progId="Equation.3">
                  <p:embed/>
                </p:oleObj>
              </mc:Choice>
              <mc:Fallback>
                <p:oleObj name="Формула" r:id="rId9" imgW="1009616" imgH="447693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86" y="4928263"/>
                        <a:ext cx="1940833" cy="956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6" y="1317767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4" descr="3D_0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8" y="3356992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8" name="Action Button: Back or Previous 2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Action Button: Beginning 2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Action Button: Forward or Next 2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Action Button: End 3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Action Button: Custom 31">
              <a:hlinkClick r:id="rId1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35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806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75511"/>
          </a:xfrm>
        </p:spPr>
        <p:txBody>
          <a:bodyPr/>
          <a:lstStyle/>
          <a:p>
            <a:pPr algn="just">
              <a:buNone/>
            </a:pP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Якщо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= [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6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]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= [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6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] -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m ×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матриці, тоді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є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m ×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матриця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= [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sz="26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], де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sz="26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6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 + B</a:t>
            </a:r>
            <a:r>
              <a:rPr lang="uk-UA" sz="2600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, іншими словами,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матриці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додаються покомпонентно. </a:t>
            </a:r>
            <a:endParaRPr lang="uk-UA" sz="2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М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атриця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називається </a:t>
            </a: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</a:rPr>
              <a:t>сумою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</a:rPr>
              <a:t>матриць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endParaRPr lang="uk-UA" sz="2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</a:rPr>
              <a:t>Різниця матриць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=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+ (-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1)*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057928" y="3351201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6576" y="3351200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625150"/>
              </p:ext>
            </p:extLst>
          </p:nvPr>
        </p:nvGraphicFramePr>
        <p:xfrm>
          <a:off x="2641472" y="2989845"/>
          <a:ext cx="1044371" cy="109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Формула" r:id="rId3" imgW="647633" imgH="704907" progId="Equation.3">
                  <p:embed/>
                </p:oleObj>
              </mc:Choice>
              <mc:Fallback>
                <p:oleObj name="Формула" r:id="rId3" imgW="647633" imgH="704907" progId="Equation.3">
                  <p:embed/>
                  <p:pic>
                    <p:nvPicPr>
                      <p:cNvPr id="0" name="Object 3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472" y="2989845"/>
                        <a:ext cx="1044371" cy="1092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175323"/>
              </p:ext>
            </p:extLst>
          </p:nvPr>
        </p:nvGraphicFramePr>
        <p:xfrm>
          <a:off x="4843448" y="2969738"/>
          <a:ext cx="1124619" cy="113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" name="Формула" r:id="rId5" imgW="609600" imgH="704907" progId="Equation.3">
                  <p:embed/>
                </p:oleObj>
              </mc:Choice>
              <mc:Fallback>
                <p:oleObj name="Формула" r:id="rId5" imgW="609600" imgH="704907" progId="Equation.3">
                  <p:embed/>
                  <p:pic>
                    <p:nvPicPr>
                      <p:cNvPr id="0" name="Object 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48" y="2969738"/>
                        <a:ext cx="1124619" cy="1132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201" y="5079393"/>
            <a:ext cx="1243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</a:rPr>
              <a:t>B = 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487144"/>
              </p:ext>
            </p:extLst>
          </p:nvPr>
        </p:nvGraphicFramePr>
        <p:xfrm>
          <a:off x="1404865" y="4717960"/>
          <a:ext cx="10445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Формула" r:id="rId7" imgW="638192" imgH="695451" progId="Equation.3">
                  <p:embed/>
                </p:oleObj>
              </mc:Choice>
              <mc:Fallback>
                <p:oleObj name="Формула" r:id="rId7" imgW="638192" imgH="695451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865" y="4717960"/>
                        <a:ext cx="10445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81586" y="507939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+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1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76504"/>
              </p:ext>
            </p:extLst>
          </p:nvPr>
        </p:nvGraphicFramePr>
        <p:xfrm>
          <a:off x="2638227" y="4697322"/>
          <a:ext cx="11255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name="Формула" r:id="rId9" imgW="600159" imgH="695451" progId="Equation.3">
                  <p:embed/>
                </p:oleObj>
              </mc:Choice>
              <mc:Fallback>
                <p:oleObj name="Формула" r:id="rId9" imgW="600159" imgH="695451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227" y="4697322"/>
                        <a:ext cx="1125538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49843" y="507939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=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298089"/>
              </p:ext>
            </p:extLst>
          </p:nvPr>
        </p:nvGraphicFramePr>
        <p:xfrm>
          <a:off x="4069161" y="4700299"/>
          <a:ext cx="2293714" cy="112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Формула" r:id="rId11" imgW="1276384" imgH="704907" progId="Equation.3">
                  <p:embed/>
                </p:oleObj>
              </mc:Choice>
              <mc:Fallback>
                <p:oleObj name="Формула" r:id="rId11" imgW="1276384" imgH="704907" progId="Equation.3">
                  <p:embed/>
                  <p:pic>
                    <p:nvPicPr>
                      <p:cNvPr id="0" name="Object 4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161" y="4700299"/>
                        <a:ext cx="2293714" cy="1127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73417" y="50916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=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5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874221"/>
              </p:ext>
            </p:extLst>
          </p:nvPr>
        </p:nvGraphicFramePr>
        <p:xfrm>
          <a:off x="6692735" y="4680015"/>
          <a:ext cx="1122667" cy="119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Формула" r:id="rId13" imgW="676224" imgH="704907" progId="Equation.3">
                  <p:embed/>
                </p:oleObj>
              </mc:Choice>
              <mc:Fallback>
                <p:oleObj name="Формула" r:id="rId13" imgW="676224" imgH="704907" progId="Equation.3">
                  <p:embed/>
                  <p:pic>
                    <p:nvPicPr>
                      <p:cNvPr id="0" name="Object 4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735" y="4680015"/>
                        <a:ext cx="1122667" cy="1192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6" descr="16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4" descr="3D_0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6" y="2622104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6" name="Action Button: Back or Previous 2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Action Button: Beginning 2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Action Button: Forward or Next 2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Action Button: End 2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Action Button: Custom 29">
              <a:hlinkClick r:id="rId17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36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46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/>
          <a:lstStyle/>
          <a:p>
            <a:pPr algn="just">
              <a:spcBef>
                <a:spcPts val="1000"/>
              </a:spcBef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= [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]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є матриця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m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р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= [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b="1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]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є матриця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p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.Тоді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(матричний) 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</a:rPr>
              <a:t>добуток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що позначається через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є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матриця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= [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] розміру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 m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, де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– скалярний добуток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-го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рядка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матриці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і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j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-го стовпця матриці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755576" y="4581128"/>
            <a:ext cx="3856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uk-UA" sz="2800" i="1" baseline="-25000" dirty="0">
                <a:solidFill>
                  <a:schemeClr val="tx2"/>
                </a:solidFill>
                <a:latin typeface="Times New Roman" pitchFamily="18" charset="0"/>
              </a:rPr>
              <a:t>ij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</a:rPr>
              <a:t>=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</a:rPr>
              <a:t>[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800" i="1" baseline="-25000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 A</a:t>
            </a:r>
            <a:r>
              <a:rPr lang="uk-UA" sz="2800" i="1" baseline="-25000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 A</a:t>
            </a:r>
            <a:r>
              <a:rPr lang="uk-UA" sz="2800" i="1" baseline="-25000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</a:rPr>
              <a:t>…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</a:rPr>
              <a:t> A</a:t>
            </a:r>
            <a:r>
              <a:rPr lang="uk-UA" sz="2800" i="1" baseline="-25000" dirty="0">
                <a:solidFill>
                  <a:schemeClr val="tx2"/>
                </a:solidFill>
                <a:latin typeface="Times New Roman" pitchFamily="18" charset="0"/>
              </a:rPr>
              <a:t>ip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</a:rPr>
              <a:t>] *</a:t>
            </a:r>
            <a:r>
              <a:rPr lang="uk-UA" sz="2800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268597"/>
              </p:ext>
            </p:extLst>
          </p:nvPr>
        </p:nvGraphicFramePr>
        <p:xfrm>
          <a:off x="4499992" y="3704180"/>
          <a:ext cx="2520280" cy="227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Формула" r:id="rId3" imgW="1066800" imgH="933482" progId="Equation.3">
                  <p:embed/>
                </p:oleObj>
              </mc:Choice>
              <mc:Fallback>
                <p:oleObj name="Формула" r:id="rId3" imgW="1066800" imgH="933482" progId="Equation.3">
                  <p:embed/>
                  <p:pic>
                    <p:nvPicPr>
                      <p:cNvPr id="0" name="Object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704180"/>
                        <a:ext cx="2520280" cy="2277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6" descr="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0" y="4766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21" name="Action Button: Back or Previous 20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Beginning 21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Action Button: Forward or Next 22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Action Button: End 23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Action Button: Custom 24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37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42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475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ТЕОРЕМА 2.9.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Для будь-яких матриць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розміру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n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×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n 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і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дійсних чисел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r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s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справедливі наступні твердження: </a:t>
            </a:r>
            <a:endParaRPr lang="uk-UA" b="1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 а)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властивість комутативності додавання:</a:t>
            </a:r>
          </a:p>
          <a:p>
            <a:pPr algn="ctr">
              <a:lnSpc>
                <a:spcPct val="120000"/>
              </a:lnSpc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; </a:t>
            </a:r>
            <a:endParaRPr lang="uk-UA" b="1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120000"/>
              </a:lnSpc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 б)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властивість асоціативності додавання:</a:t>
            </a:r>
          </a:p>
          <a:p>
            <a:pPr algn="ctr">
              <a:lnSpc>
                <a:spcPct val="120000"/>
              </a:lnSpc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 =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; </a:t>
            </a:r>
            <a:endParaRPr lang="uk-UA" b="1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120000"/>
              </a:lnSpc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 в)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властивість асоціативності множення:</a:t>
            </a:r>
          </a:p>
          <a:p>
            <a:pPr algn="ctr">
              <a:lnSpc>
                <a:spcPct val="120000"/>
              </a:lnSpc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; </a:t>
            </a:r>
            <a:endParaRPr lang="uk-UA" b="1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120000"/>
              </a:lnSpc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 г)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властивість дистрибутивності матриць:</a:t>
            </a:r>
          </a:p>
          <a:p>
            <a:pPr algn="ctr">
              <a:lnSpc>
                <a:spcPct val="120000"/>
              </a:lnSpc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 =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); </a:t>
            </a:r>
            <a:endParaRPr lang="uk-UA" b="1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120000"/>
              </a:lnSpc>
              <a:buNone/>
            </a:pPr>
            <a:r>
              <a:rPr lang="uk-UA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 д)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властивість лінійності матриць:</a:t>
            </a:r>
          </a:p>
          <a:p>
            <a:pPr algn="ctr">
              <a:lnSpc>
                <a:spcPct val="120000"/>
              </a:lnSpc>
              <a:buNone/>
            </a:pP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 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s 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 =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r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B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s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∙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). </a:t>
            </a:r>
          </a:p>
          <a:p>
            <a:endParaRPr lang="ru-RU" dirty="0"/>
          </a:p>
        </p:txBody>
      </p:sp>
      <p:sp>
        <p:nvSpPr>
          <p:cNvPr id="4" name="Text Box 2"/>
          <p:cNvSpPr txBox="1"/>
          <p:nvPr/>
        </p:nvSpPr>
        <p:spPr>
          <a:xfrm>
            <a:off x="15415" y="18864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6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7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8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9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10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271" y="6424512"/>
            <a:ext cx="638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38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19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 до лекції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Дискретная математика и комбинаторика: Пер. с англ.. – М.: Изд. дом «Вильямс», 2003. – 960 с.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Новиков Ф.А. Дискретная математика для программистов: Учебник для вузов. 3-е изд. – Спб.: Питер, 2008. – 384 с.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Хаггарти Р. Дискретная математика для программистов. Москва: Техносфера, 2005. – 400 с.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Белоусов А.И., Ткачев С.Б. Дискретная математика: Учеб. для вузов. 3-е изд. – М.: Изд-во МГТУ им. Н.Э. Баумана, 2004. – 744 с.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53" y="433797"/>
            <a:ext cx="7848600" cy="563562"/>
          </a:xfrm>
        </p:spPr>
        <p:txBody>
          <a:bodyPr/>
          <a:lstStyle/>
          <a:p>
            <a:r>
              <a:rPr lang="uk-UA" dirty="0" smtClean="0"/>
              <a:t>Множини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371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Множина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це деяка визначена сукупність об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єктів або елементів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позначають прописними літерами латинського алфавіту (А, В, С, ...), а елементи – строковими літерами (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a, b, c, …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і записуються у фігурних дужках.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{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1,2,3,4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={1,4,9,... ,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один з об'єктів множини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говорять, 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елемент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або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належить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Записується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є елементом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це записується як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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Множина, яка не містить елементів називається пустою і позначається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Універсальна множина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 така множина, яка містить всі розглянуті множини.</a:t>
            </a: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71" y="6424512"/>
            <a:ext cx="6266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4 з 40</a:t>
            </a:r>
            <a:endParaRPr lang="ru-RU" sz="1600" dirty="0"/>
          </a:p>
        </p:txBody>
      </p:sp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" y="90872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" y="2837981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Beginning 14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End 19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Custom 20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49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848600" cy="563562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1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Множина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підмножиною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(позначається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</a:t>
            </a: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якщо кожен елемент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елемент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тобто 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Зокрема, кожна множина є підмножиною самої себе. 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є підмножиною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це записується як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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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існує елемент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не належить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-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деякі множини. Говорять, 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дорівнює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пишуть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= 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для будь-якого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маємо: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тоді і тільки тоді, коли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Інакше кажучи,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= 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тоді і тільки тоді, коли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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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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≠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це записують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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говорять, 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власною підмножиною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" y="13407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3" name="Action Button: Back or Previous 12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Beginning 13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End 15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Custom 18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0271" y="6424512"/>
            <a:ext cx="6266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5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46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задання множин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15187"/>
            <a:ext cx="8229600" cy="513715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того щоб задати множину необхідно визначити які елементи входять до її складу.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Перерахуванням елементів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M={a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AutoNum type="arabicPeriod"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Характеристичним предикатом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M={x | P(x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)}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AutoNum type="arabicPeriod"/>
            </a:pPr>
            <a:r>
              <a:rPr lang="uk-UA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Породжуючою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процедурою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M={x | x=f}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" name="Picture 74" descr="3D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7" y="378189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0254" y="4221088"/>
            <a:ext cx="7552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{1, 2, 3, 4, 5, 6, 7, 8, 9};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{n | n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 &lt; 10};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{n | n=0; for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from 1 to 9 do n=n+1; yield n and for}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Beginning 14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End 16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Custom 1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271" y="6424512"/>
            <a:ext cx="6266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6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60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Деякі стандартні множини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{1, 2, 3, …}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множина натуральних чисел</a:t>
                </a:r>
                <a:endParaRPr lang="ru-RU" sz="28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{0, ±1, ±2, ±3, …}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 множина цілих чисел</a:t>
                </a:r>
                <a:endParaRPr lang="ru-RU" sz="28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≠ 0}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множина раціональних чисел</a:t>
                </a:r>
                <a:endParaRPr lang="ru-RU" sz="28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{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всі десяткові дроби</a:t>
                </a:r>
                <a:r>
                  <a:rPr lang="ru-RU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множина дійсних чисел</a:t>
                </a:r>
                <a:endParaRPr lang="ru-RU" sz="28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271" y="6424512"/>
            <a:ext cx="6266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7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88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</a:t>
            </a:r>
            <a:r>
              <a:rPr lang="uk-UA" dirty="0" smtClean="0"/>
              <a:t>ії над множинами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Перетином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множина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складається з усіх тих і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тільки тих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належать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endParaRPr lang="uk-UA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Перетин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позначається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56" y="4024172"/>
            <a:ext cx="3110367" cy="21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4983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Beginning 14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End 16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Custom 19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0271" y="6424512"/>
            <a:ext cx="6266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8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137150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Об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єднанням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множина,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 складається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усіх тих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елементів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які належать хоча б одній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із множин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позначається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024336" cy="218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" y="6926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Beginning 14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Forward or Next 15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End 16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Custom 19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0271" y="6424512"/>
            <a:ext cx="6266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en-US" sz="1600" dirty="0" smtClean="0"/>
              <a:t>2</a:t>
            </a:r>
            <a:r>
              <a:rPr lang="uk-UA" sz="1600" dirty="0" smtClean="0"/>
              <a:t>. Теорія множин. Від-ння. Ф-ції та матриці. Слайд 9 з 40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95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6133</TotalTime>
  <Words>3969</Words>
  <Application>Microsoft Office PowerPoint</Application>
  <PresentationFormat>Экран (4:3)</PresentationFormat>
  <Paragraphs>399</Paragraphs>
  <Slides>40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cdb2004138l</vt:lpstr>
      <vt:lpstr>Формула</vt:lpstr>
      <vt:lpstr>Теорія множин. Відношення. Функції та матриці</vt:lpstr>
      <vt:lpstr>План</vt:lpstr>
      <vt:lpstr>Умовні позначення</vt:lpstr>
      <vt:lpstr>Множини</vt:lpstr>
      <vt:lpstr>Презентация PowerPoint</vt:lpstr>
      <vt:lpstr>Способи задання множин</vt:lpstr>
      <vt:lpstr>Деякі стандартні множини</vt:lpstr>
      <vt:lpstr>Операції над множинами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множин у комп’ютері</vt:lpstr>
      <vt:lpstr>Презентация PowerPoint</vt:lpstr>
      <vt:lpstr>Презентация PowerPoint</vt:lpstr>
      <vt:lpstr>Булеві алгебри</vt:lpstr>
      <vt:lpstr>Презентация PowerPoint</vt:lpstr>
      <vt:lpstr>Презентация PowerPoint</vt:lpstr>
      <vt:lpstr>Відношення</vt:lpstr>
      <vt:lpstr>Презентация PowerPoint</vt:lpstr>
      <vt:lpstr>Властивості відношень</vt:lpstr>
      <vt:lpstr>Презентация PowerPoint</vt:lpstr>
      <vt:lpstr>Презентация PowerPoint</vt:lpstr>
      <vt:lpstr>Частково впорядковані множини</vt:lpstr>
      <vt:lpstr>Презентация PowerPoint</vt:lpstr>
      <vt:lpstr>Функції</vt:lpstr>
      <vt:lpstr>Презентация PowerPoint</vt:lpstr>
      <vt:lpstr>Різні види функцій</vt:lpstr>
      <vt:lpstr>Презентация PowerPoint</vt:lpstr>
      <vt:lpstr>Презентация PowerPoint</vt:lpstr>
      <vt:lpstr>Матриці</vt:lpstr>
      <vt:lpstr>Дії над матрицями</vt:lpstr>
      <vt:lpstr>Презентация PowerPoint</vt:lpstr>
      <vt:lpstr>Презентация PowerPoint</vt:lpstr>
      <vt:lpstr>Презентация PowerPoint</vt:lpstr>
      <vt:lpstr>Література до лекції</vt:lpstr>
      <vt:lpstr>Дякую за увагу</vt:lpstr>
    </vt:vector>
  </TitlesOfParts>
  <Company>DataArt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Азадова Эллина Валерьевна</dc:creator>
  <cp:lastModifiedBy>Irina</cp:lastModifiedBy>
  <cp:revision>191</cp:revision>
  <dcterms:created xsi:type="dcterms:W3CDTF">2011-07-11T12:39:57Z</dcterms:created>
  <dcterms:modified xsi:type="dcterms:W3CDTF">2012-09-12T07:29:09Z</dcterms:modified>
</cp:coreProperties>
</file>