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9" r:id="rId3"/>
    <p:sldId id="274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2" r:id="rId15"/>
    <p:sldId id="273" r:id="rId16"/>
    <p:sldId id="258" r:id="rId17"/>
    <p:sldId id="25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28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32741-8886-4F57-B91F-4232E687A624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0B72C-7AE4-43FD-8251-35BD816F1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724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F368-2CE4-46D6-937F-03780A72D3B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728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-9525" y="2708275"/>
            <a:ext cx="9183688" cy="1501775"/>
            <a:chOff x="-23" y="1319"/>
            <a:chExt cx="5799" cy="946"/>
          </a:xfrm>
        </p:grpSpPr>
        <p:sp>
          <p:nvSpPr>
            <p:cNvPr id="3090" name="Freeform 18"/>
            <p:cNvSpPr>
              <a:spLocks/>
            </p:cNvSpPr>
            <p:nvPr/>
          </p:nvSpPr>
          <p:spPr bwMode="gray">
            <a:xfrm>
              <a:off x="-20" y="1319"/>
              <a:ext cx="5779" cy="946"/>
            </a:xfrm>
            <a:custGeom>
              <a:avLst/>
              <a:gdLst>
                <a:gd name="T0" fmla="*/ 6 w 5779"/>
                <a:gd name="T1" fmla="*/ 454 h 946"/>
                <a:gd name="T2" fmla="*/ 355 w 5779"/>
                <a:gd name="T3" fmla="*/ 454 h 946"/>
                <a:gd name="T4" fmla="*/ 757 w 5779"/>
                <a:gd name="T5" fmla="*/ 1 h 946"/>
                <a:gd name="T6" fmla="*/ 2511 w 5779"/>
                <a:gd name="T7" fmla="*/ 0 h 946"/>
                <a:gd name="T8" fmla="*/ 2646 w 5779"/>
                <a:gd name="T9" fmla="*/ 144 h 946"/>
                <a:gd name="T10" fmla="*/ 5779 w 5779"/>
                <a:gd name="T11" fmla="*/ 137 h 946"/>
                <a:gd name="T12" fmla="*/ 5779 w 5779"/>
                <a:gd name="T13" fmla="*/ 772 h 946"/>
                <a:gd name="T14" fmla="*/ 2899 w 5779"/>
                <a:gd name="T15" fmla="*/ 765 h 946"/>
                <a:gd name="T16" fmla="*/ 2757 w 5779"/>
                <a:gd name="T17" fmla="*/ 946 h 946"/>
                <a:gd name="T18" fmla="*/ 1883 w 5779"/>
                <a:gd name="T19" fmla="*/ 946 h 946"/>
                <a:gd name="T20" fmla="*/ 1663 w 5779"/>
                <a:gd name="T21" fmla="*/ 687 h 946"/>
                <a:gd name="T22" fmla="*/ 0 w 5779"/>
                <a:gd name="T23" fmla="*/ 687 h 946"/>
                <a:gd name="T24" fmla="*/ 35 w 5779"/>
                <a:gd name="T25" fmla="*/ 480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77251" dir="4832261" algn="ctr" rotWithShape="0">
                <a:srgbClr val="000066">
                  <a:alpha val="1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1" name="Freeform 19" descr="01_img(Global Digtal Desigm(imageState)"/>
            <p:cNvSpPr>
              <a:spLocks/>
            </p:cNvSpPr>
            <p:nvPr/>
          </p:nvSpPr>
          <p:spPr bwMode="gray">
            <a:xfrm>
              <a:off x="-23" y="1344"/>
              <a:ext cx="5799" cy="895"/>
            </a:xfrm>
            <a:custGeom>
              <a:avLst/>
              <a:gdLst>
                <a:gd name="T0" fmla="*/ 0 w 5799"/>
                <a:gd name="T1" fmla="*/ 455 h 895"/>
                <a:gd name="T2" fmla="*/ 369 w 5799"/>
                <a:gd name="T3" fmla="*/ 454 h 895"/>
                <a:gd name="T4" fmla="*/ 776 w 5799"/>
                <a:gd name="T5" fmla="*/ 0 h 895"/>
                <a:gd name="T6" fmla="*/ 2496 w 5799"/>
                <a:gd name="T7" fmla="*/ 0 h 895"/>
                <a:gd name="T8" fmla="*/ 2632 w 5799"/>
                <a:gd name="T9" fmla="*/ 136 h 895"/>
                <a:gd name="T10" fmla="*/ 5799 w 5799"/>
                <a:gd name="T11" fmla="*/ 136 h 895"/>
                <a:gd name="T12" fmla="*/ 5788 w 5799"/>
                <a:gd name="T13" fmla="*/ 727 h 895"/>
                <a:gd name="T14" fmla="*/ 2883 w 5799"/>
                <a:gd name="T15" fmla="*/ 708 h 895"/>
                <a:gd name="T16" fmla="*/ 2747 w 5799"/>
                <a:gd name="T17" fmla="*/ 895 h 895"/>
                <a:gd name="T18" fmla="*/ 1899 w 5799"/>
                <a:gd name="T19" fmla="*/ 895 h 895"/>
                <a:gd name="T20" fmla="*/ 1681 w 5799"/>
                <a:gd name="T21" fmla="*/ 635 h 895"/>
                <a:gd name="T22" fmla="*/ 7 w 5799"/>
                <a:gd name="T23" fmla="*/ 635 h 895"/>
                <a:gd name="T24" fmla="*/ 7 w 5799"/>
                <a:gd name="T25" fmla="*/ 454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latin typeface="Verdana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611188" y="1700213"/>
            <a:ext cx="8137525" cy="792162"/>
          </a:xfr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ko-KR" noProof="0" smtClean="0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EC29DE-1DE6-45EC-A4AE-DEBD4DC1CFF5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B6C0AF-FB3C-412D-9261-3E7F1EFA0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9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900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900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EC29DE-1DE6-45EC-A4AE-DEBD4DC1CFF5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B6C0AF-FB3C-412D-9261-3E7F1EFA0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792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78486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43025"/>
            <a:ext cx="8229600" cy="513715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010400" y="2889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90EC29DE-1DE6-45EC-A4AE-DEBD4DC1CFF5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B6C0AF-FB3C-412D-9261-3E7F1EFA0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708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EC29DE-1DE6-45EC-A4AE-DEBD4DC1CFF5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B6C0AF-FB3C-412D-9261-3E7F1EFA0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735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EC29DE-1DE6-45EC-A4AE-DEBD4DC1CFF5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B6C0AF-FB3C-412D-9261-3E7F1EFA0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817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EC29DE-1DE6-45EC-A4AE-DEBD4DC1CFF5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B6C0AF-FB3C-412D-9261-3E7F1EFA0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79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EC29DE-1DE6-45EC-A4AE-DEBD4DC1CFF5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B6C0AF-FB3C-412D-9261-3E7F1EFA0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62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EC29DE-1DE6-45EC-A4AE-DEBD4DC1CFF5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B6C0AF-FB3C-412D-9261-3E7F1EFA0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741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EC29DE-1DE6-45EC-A4AE-DEBD4DC1CFF5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B6C0AF-FB3C-412D-9261-3E7F1EFA0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839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EC29DE-1DE6-45EC-A4AE-DEBD4DC1CFF5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B6C0AF-FB3C-412D-9261-3E7F1EFA0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152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EC29DE-1DE6-45EC-A4AE-DEBD4DC1CFF5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B6C0AF-FB3C-412D-9261-3E7F1EFA0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54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2889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j-lt"/>
              </a:defRPr>
            </a:lvl1pPr>
          </a:lstStyle>
          <a:p>
            <a:fld id="{90EC29DE-1DE6-45EC-A4AE-DEBD4DC1CFF5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4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Модуль 3 Лекція 5</a:t>
            </a: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ru-RU" dirty="0" smtClean="0"/>
              <a:t>Т</a:t>
            </a:r>
            <a:r>
              <a:rPr lang="uk-UA" dirty="0" smtClean="0"/>
              <a:t>вірні функції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447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43463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ТЕОРЕМА 14.4.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Кількість способів розміщення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предметів в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ящиках за умови, що деякі ящики можуть бути пустими, дорівнює кількості розміщень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предметів по ящикам за умови, що в кожному ящику буде знаходитися не більше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предметів. Крім того, кількість способів розміщення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предметів в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ящиках, де жоден ящик не может бути пустим, дорівнює кількості розміщень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предметів по ящикам за умови, що в кожному ящику може знаходитися не більше ніж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предметів і хоча б один ящик містить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предметів.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2694" y="6446439"/>
            <a:ext cx="38297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uk-UA" sz="1600" dirty="0"/>
              <a:t>5</a:t>
            </a:r>
            <a:r>
              <a:rPr lang="uk-UA" sz="1600" dirty="0" smtClean="0"/>
              <a:t>. Твірні функції. Слайд 10 з 17</a:t>
            </a:r>
            <a:endParaRPr lang="ru-RU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5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6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7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8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9">
              <a:hlinkClick r:id="rId2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1" name="Text Box 2"/>
          <p:cNvSpPr txBox="1"/>
          <p:nvPr/>
        </p:nvSpPr>
        <p:spPr>
          <a:xfrm>
            <a:off x="-108520" y="620688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0889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16" y="980728"/>
            <a:ext cx="8229600" cy="5137150"/>
          </a:xfrm>
        </p:spPr>
        <p:txBody>
          <a:bodyPr/>
          <a:lstStyle/>
          <a:p>
            <a:pPr marL="0" indent="0" algn="just">
              <a:buNone/>
            </a:pPr>
            <a:r>
              <a:rPr lang="uk-UA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ТЕОРЕМА 14.5.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Кількість способів розбиття числа 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 групи, що містять 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або менше чисел, дорівнює кількості способів розбиття числа 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 групи, що містять 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або менше чисел, при яких жодне число з групи не перевищує 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 Крім того, кількість способів розбиття числа 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 групи, що містять рівно 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чисел, дорівнює кількості способів розбиття числа 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 групи, що містять 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або менше невід’ємних цілих чисел, коли найбільше число в кожній групі дорівнює 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694" y="6446439"/>
            <a:ext cx="38145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uk-UA" sz="1600" dirty="0"/>
              <a:t>5</a:t>
            </a:r>
            <a:r>
              <a:rPr lang="uk-UA" sz="1600" dirty="0" smtClean="0"/>
              <a:t>. Твірні функції. Слайд 11 з 17</a:t>
            </a:r>
            <a:endParaRPr lang="ru-RU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5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6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7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8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9">
              <a:hlinkClick r:id="rId2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1" name="Text Box 2"/>
          <p:cNvSpPr txBox="1"/>
          <p:nvPr/>
        </p:nvSpPr>
        <p:spPr>
          <a:xfrm>
            <a:off x="0" y="764704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136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6003503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uk-UA" sz="24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ТЕОРЕМА 14.6.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Твірна функція, що описує кількість способів розбиття числа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на групи з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або менше невід’ємних цілих чисел, має вигляд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(1 + х + х</a:t>
                </a:r>
                <a:r>
                  <a:rPr lang="uk-UA" sz="2400" baseline="30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+ ...)(1 + х</a:t>
                </a:r>
                <a:r>
                  <a:rPr lang="uk-UA" sz="2400" baseline="30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+ х</a:t>
                </a:r>
                <a:r>
                  <a:rPr lang="uk-UA" sz="2400" baseline="30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+ ...)(1 + х</a:t>
                </a:r>
                <a:r>
                  <a:rPr lang="uk-UA" sz="2400" baseline="30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+ х</a:t>
                </a:r>
                <a:r>
                  <a:rPr lang="uk-UA" sz="2400" baseline="30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+ ...) ... (1 + </a:t>
                </a:r>
                <a:r>
                  <a:rPr lang="en-US" sz="24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400" baseline="300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ru-RU" sz="2400" baseline="30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baseline="30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+ …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або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∙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∙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… 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den>
                    </m:f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uk-UA" sz="24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4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ТЕОРЕМА 14.7.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Твірна функція, що описує кількість способів розбиття числа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на групи, що містять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невід’ємних чисел, сума яких дорівнює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має вигляд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2400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400" baseline="30000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(1 + х + х</a:t>
                </a:r>
                <a:r>
                  <a:rPr lang="uk-UA" sz="2400" baseline="30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+ ...)(1 + х</a:t>
                </a:r>
                <a:r>
                  <a:rPr lang="uk-UA" sz="2400" baseline="30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+ х</a:t>
                </a:r>
                <a:r>
                  <a:rPr lang="uk-UA" sz="2400" baseline="30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+ ...)(1 + х</a:t>
                </a:r>
                <a:r>
                  <a:rPr lang="uk-UA" sz="2400" baseline="30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+ х</a:t>
                </a:r>
                <a:r>
                  <a:rPr lang="uk-UA" sz="2400" baseline="30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+ ...) ... (1 + </a:t>
                </a:r>
                <a:r>
                  <a:rPr lang="en-US" sz="24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400" baseline="300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ru-RU" sz="2400" baseline="30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baseline="30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+ …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або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1−</m:t>
                            </m:r>
                            <m: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d>
                          <m:d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…(1−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6003503"/>
              </a:xfrm>
              <a:blipFill rotWithShape="1">
                <a:blip r:embed="rId2"/>
                <a:stretch>
                  <a:fillRect l="-1111" t="-812" r="-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694" y="6446439"/>
            <a:ext cx="38297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uk-UA" sz="1600" dirty="0"/>
              <a:t>5</a:t>
            </a:r>
            <a:r>
              <a:rPr lang="uk-UA" sz="1600" dirty="0" smtClean="0"/>
              <a:t>. Твірні функції. Слайд 12 з 17</a:t>
            </a:r>
            <a:endParaRPr lang="ru-RU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5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6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7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8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9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1" name="Text Box 2"/>
          <p:cNvSpPr txBox="1"/>
          <p:nvPr/>
        </p:nvSpPr>
        <p:spPr>
          <a:xfrm>
            <a:off x="0" y="260648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Text Box 2"/>
          <p:cNvSpPr txBox="1"/>
          <p:nvPr/>
        </p:nvSpPr>
        <p:spPr>
          <a:xfrm>
            <a:off x="-13103" y="2852936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393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Експонентні твірні функції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Нехай 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е</a:t>
                </a:r>
                <a:r>
                  <a:rPr lang="uk-UA" sz="2400" baseline="30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х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= е(х) = </a:t>
                </a:r>
                <a14:m>
                  <m:oMath xmlns:m="http://schemas.openxmlformats.org/officeDocument/2006/math"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1+ 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1!</m:t>
                        </m:r>
                      </m:den>
                    </m:f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2!</m:t>
                        </m:r>
                      </m:den>
                    </m:f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3!</m:t>
                        </m:r>
                      </m:den>
                    </m:f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4!</m:t>
                        </m:r>
                      </m:den>
                    </m:f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+…</m:t>
                    </m:r>
                  </m:oMath>
                </a14:m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24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ТЕОРЕМА 14.8.</a:t>
                </a:r>
                <a:r>
                  <a:rPr lang="uk-UA" sz="24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Для будь-якого невід’ємного числа </a:t>
                </a:r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справедливо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𝑛𝑥</m:t>
                        </m:r>
                      </m:sup>
                    </m:sSup>
                  </m:oMath>
                </a14:m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uk-UA" sz="24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ТЕОРЕМА 14.9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−1=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1!</m:t>
                        </m:r>
                      </m:den>
                    </m:f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2!</m:t>
                        </m:r>
                      </m:den>
                    </m:f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3!</m:t>
                        </m:r>
                      </m:den>
                    </m:f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4!</m:t>
                        </m:r>
                      </m:den>
                    </m:f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+…</m:t>
                    </m:r>
                  </m:oMath>
                </a14:m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б)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ru-RU" sz="2400" i="1">
                        <a:solidFill>
                          <a:schemeClr val="tx2"/>
                        </a:solidFill>
                        <a:latin typeface="Cambria Math"/>
                      </a:rPr>
                      <m:t>=1+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2!</m:t>
                        </m:r>
                      </m:den>
                    </m:f>
                    <m:r>
                      <a:rPr lang="ru-RU" sz="2400" i="1">
                        <a:solidFill>
                          <a:schemeClr val="tx2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4!</m:t>
                        </m:r>
                      </m:den>
                    </m:f>
                    <m:r>
                      <a:rPr lang="ru-RU" sz="2400" i="1">
                        <a:solidFill>
                          <a:schemeClr val="tx2"/>
                        </a:solidFill>
                        <a:latin typeface="Cambria Math"/>
                      </a:rPr>
                      <m:t>+…</m:t>
                    </m:r>
                  </m:oMath>
                </a14:m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в)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ru-RU" sz="2400" i="1">
                        <a:solidFill>
                          <a:schemeClr val="tx2"/>
                        </a:solidFill>
                        <a:latin typeface="Cambria Math"/>
                      </a:rPr>
                      <m:t>=1+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3!</m:t>
                        </m:r>
                      </m:den>
                    </m:f>
                    <m:r>
                      <a:rPr lang="ru-RU" sz="2400" i="1">
                        <a:solidFill>
                          <a:schemeClr val="tx2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5</m:t>
                            </m:r>
                          </m:sup>
                        </m:sSup>
                      </m:num>
                      <m:den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5!</m:t>
                        </m:r>
                      </m:den>
                    </m:f>
                    <m:r>
                      <a:rPr lang="ru-RU" sz="2400" i="1">
                        <a:solidFill>
                          <a:schemeClr val="tx2"/>
                        </a:solidFill>
                        <a:latin typeface="Cambria Math"/>
                      </a:rPr>
                      <m:t>+…</m:t>
                    </m:r>
                  </m:oMath>
                </a14:m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9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694" y="6446439"/>
            <a:ext cx="38297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uk-UA" sz="1600" dirty="0"/>
              <a:t>5</a:t>
            </a:r>
            <a:r>
              <a:rPr lang="uk-UA" sz="1600" dirty="0" smtClean="0"/>
              <a:t>. Твірні функції. Слайд 13 з 17</a:t>
            </a:r>
            <a:endParaRPr lang="ru-RU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5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6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7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8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9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1" name="Text Box 2"/>
          <p:cNvSpPr txBox="1"/>
          <p:nvPr/>
        </p:nvSpPr>
        <p:spPr>
          <a:xfrm>
            <a:off x="-22340" y="2276872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Text Box 2"/>
          <p:cNvSpPr txBox="1"/>
          <p:nvPr/>
        </p:nvSpPr>
        <p:spPr>
          <a:xfrm>
            <a:off x="-22341" y="3140968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946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692696"/>
                <a:ext cx="8229600" cy="5137150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ru-RU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Знайти експоненц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іальну функцію для опису кількості способів розміщення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 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гос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тей в трьох кімнатах за умови, що в першиій кімнаті знаходиться хоча б один гість, непарна кількість гостей знаходиться в другій кімнаті і парна кількість – в третій кімнаті. Твірна функція задається виразом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1!</m:t>
                            </m:r>
                          </m:den>
                        </m:f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uk-UA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uk-UA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2!</m:t>
                            </m:r>
                          </m:den>
                        </m:f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uk-UA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uk-UA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3!</m:t>
                            </m:r>
                          </m:den>
                        </m:f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+…</m:t>
                        </m:r>
                      </m:e>
                    </m:d>
                    <m:d>
                      <m:d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1!</m:t>
                            </m:r>
                          </m:den>
                        </m:f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uk-UA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uk-UA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3!</m:t>
                            </m:r>
                          </m:den>
                        </m:f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uk-UA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uk-UA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sup>
                            </m:sSup>
                          </m:num>
                          <m:den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5!</m:t>
                            </m:r>
                          </m:den>
                        </m:f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+…</m:t>
                        </m:r>
                      </m:e>
                    </m:d>
                    <m:d>
                      <m:d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uk-UA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uk-UA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2!</m:t>
                            </m:r>
                          </m:den>
                        </m:f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uk-UA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uk-UA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</m:num>
                          <m:den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4!</m:t>
                            </m:r>
                          </m:den>
                        </m:f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uk-UA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uk-UA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</m:sup>
                            </m:sSup>
                          </m:num>
                          <m:den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6!</m:t>
                            </m:r>
                          </m:den>
                        </m:f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+…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f>
                      <m:f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∙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f>
                      <m:f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−2</m:t>
                            </m:r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−2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тому коефіцієнт при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!</m:t>
                        </m:r>
                      </m:den>
                    </m:f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д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ор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івнює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(−2)</m:t>
                        </m:r>
                      </m:e>
                      <m:sup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692696"/>
                <a:ext cx="8229600" cy="5137150"/>
              </a:xfrm>
              <a:blipFill rotWithShape="1">
                <a:blip r:embed="rId2"/>
                <a:stretch>
                  <a:fillRect l="-1111" t="-950" r="-11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694" y="6446439"/>
            <a:ext cx="38297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uk-UA" sz="1600" dirty="0"/>
              <a:t>5</a:t>
            </a:r>
            <a:r>
              <a:rPr lang="uk-UA" sz="1600" dirty="0" smtClean="0"/>
              <a:t>. Твірні функції. Слайд 14 з 17</a:t>
            </a:r>
            <a:endParaRPr lang="ru-RU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5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6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7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8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9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1" name="Picture 74" descr="3D_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669033" cy="43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23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476672"/>
                <a:ext cx="8229600" cy="5137150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ru-RU" sz="24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ТЕОРЕМА 14.10. </a:t>
                </a:r>
                <a:r>
                  <a:rPr lang="ru-RU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К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ількість способів розміщення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різних об’єктів в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р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ізних ящиках за умови, що жоден з ящиків не буде пустим і 1 ≤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≤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дорівнює 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  <m:sup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)</m:t>
                          </m:r>
                        </m:sup>
                      </m:sSubSup>
                      <m:r>
                        <a:rPr lang="uk-UA" sz="2400" i="1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𝑘</m:t>
                          </m:r>
                        </m:sup>
                        <m:e>
                          <m:sSup>
                            <m:sSupPr>
                              <m:ctrlPr>
                                <a:rPr lang="ru-RU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uk-UA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p>
                          </m:sSup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𝐶</m:t>
                          </m:r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)</m:t>
                          </m:r>
                          <m:sSup>
                            <m:sSupPr>
                              <m:ctrlPr>
                                <a:rPr lang="ru-RU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ru-RU" sz="24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ТЕОРЕМА 14.11</a:t>
                </a:r>
                <a:r>
                  <a:rPr lang="en-US" sz="24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К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ількість способів розміщення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різних об’єктів в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нерозрізнених ящиків за умови, що жоден з ящиків не буде пустим і 1 ≤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≤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дорівнює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  <m:sup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)</m:t>
                          </m:r>
                        </m:sup>
                      </m:sSubSup>
                      <m:r>
                        <a:rPr lang="uk-UA" sz="2400" i="1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!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ru-RU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𝑘</m:t>
                          </m:r>
                        </m:sup>
                        <m:e>
                          <m:sSup>
                            <m:sSupPr>
                              <m:ctrlPr>
                                <a:rPr lang="ru-RU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uk-UA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 </m:t>
                              </m:r>
                            </m:sup>
                          </m:sSup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𝐶</m:t>
                          </m:r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)</m:t>
                          </m:r>
                          <m:sSup>
                            <m:sSupPr>
                              <m:ctrlPr>
                                <a:rPr lang="ru-RU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де {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)</m:t>
                        </m:r>
                      </m:sup>
                    </m:sSubSup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:0 </m:t>
                    </m:r>
                    <m:r>
                      <a:rPr lang="uk-UA" sz="2400">
                        <a:solidFill>
                          <a:schemeClr val="tx2"/>
                        </a:solidFill>
                        <a:latin typeface="Cambria Math"/>
                      </a:rPr>
                      <m:t>≤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2"/>
                        </a:solidFill>
                        <a:latin typeface="Cambria Math"/>
                      </a:rPr>
                      <m:t>k</m:t>
                    </m:r>
                    <m:r>
                      <a:rPr lang="uk-UA" sz="2400">
                        <a:solidFill>
                          <a:schemeClr val="tx2"/>
                        </a:solidFill>
                        <a:latin typeface="Cambria Math"/>
                      </a:rPr>
                      <m:t> ≤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2"/>
                        </a:solidFill>
                        <a:latin typeface="Cambria Math"/>
                      </a:rPr>
                      <m:t>n</m:t>
                    </m:r>
                  </m:oMath>
                </a14:m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}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– множина чисел Стірлінга другого роду.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476672"/>
                <a:ext cx="8229600" cy="5137150"/>
              </a:xfrm>
              <a:blipFill rotWithShape="1">
                <a:blip r:embed="rId2"/>
                <a:stretch>
                  <a:fillRect l="-1185" t="-949" r="-1111" b="-69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694" y="6446439"/>
            <a:ext cx="38297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uk-UA" sz="1600" dirty="0"/>
              <a:t>5</a:t>
            </a:r>
            <a:r>
              <a:rPr lang="uk-UA" sz="1600" dirty="0" smtClean="0"/>
              <a:t>. Твірні функції. Слайд 15 з 17</a:t>
            </a:r>
            <a:endParaRPr lang="ru-RU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5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6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7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8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9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1" name="Text Box 2"/>
          <p:cNvSpPr txBox="1"/>
          <p:nvPr/>
        </p:nvSpPr>
        <p:spPr>
          <a:xfrm>
            <a:off x="-108520" y="260648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Text Box 2"/>
          <p:cNvSpPr txBox="1"/>
          <p:nvPr/>
        </p:nvSpPr>
        <p:spPr>
          <a:xfrm>
            <a:off x="-108520" y="2420888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053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Література до лекції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Андерсон Д.А. Дискретная математика и комбинаторика: Пер. с англ.. – М.: Изд. дом «Вильямс», 2003. – 960 с</a:t>
            </a:r>
          </a:p>
          <a:p>
            <a:pPr algn="just"/>
            <a:r>
              <a:rPr lang="ru-RU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Новиков Ф.А. Дискретная математика для программистов: Учебник для вузов. 3-е изд. – Спб.: Питер, 2008. – 384 с.</a:t>
            </a:r>
          </a:p>
        </p:txBody>
      </p:sp>
    </p:spTree>
    <p:extLst>
      <p:ext uri="{BB962C8B-B14F-4D97-AF65-F5344CB8AC3E}">
        <p14:creationId xmlns:p14="http://schemas.microsoft.com/office/powerpoint/2010/main" val="102253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018" y="3091729"/>
            <a:ext cx="7848600" cy="563562"/>
          </a:xfrm>
        </p:spPr>
        <p:txBody>
          <a:bodyPr/>
          <a:lstStyle/>
          <a:p>
            <a:r>
              <a:rPr lang="ru-RU" dirty="0" smtClean="0"/>
              <a:t>Дякую за увагу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563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hlinkClick r:id="rId2" action="ppaction://hlinksldjump"/>
              </a:rPr>
              <a:t>Твірні фукнції і рекурентні відношення</a:t>
            </a:r>
            <a:endParaRPr lang="uk-UA" dirty="0" smtClean="0"/>
          </a:p>
          <a:p>
            <a:r>
              <a:rPr lang="uk-UA" dirty="0" smtClean="0">
                <a:hlinkClick r:id="rId3" action="ppaction://hlinksldjump"/>
              </a:rPr>
              <a:t>Розбиття</a:t>
            </a:r>
            <a:endParaRPr lang="uk-UA" dirty="0" smtClean="0"/>
          </a:p>
          <a:p>
            <a:r>
              <a:rPr lang="uk-UA" dirty="0" smtClean="0">
                <a:hlinkClick r:id="rId4" action="ppaction://hlinksldjump"/>
              </a:rPr>
              <a:t>Експонентні твірні функції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087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Умовні позначення</a:t>
            </a:r>
            <a:endParaRPr lang="ru-RU" dirty="0"/>
          </a:p>
        </p:txBody>
      </p:sp>
      <p:pic>
        <p:nvPicPr>
          <p:cNvPr id="8" name="Picture 74" descr="3D_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49" y="2096595"/>
            <a:ext cx="669033" cy="43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6" descr="1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50" y="1483832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zadova\Pictures\zametk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73" y="2636912"/>
            <a:ext cx="544410" cy="54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87354" y="3172990"/>
            <a:ext cx="5034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uk-UA" sz="5400" b="1" cap="none" spc="0" dirty="0" smtClean="0">
                <a:ln w="381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</a:t>
            </a:r>
            <a:endParaRPr lang="en-US" sz="5400" b="1" cap="none" spc="0" dirty="0">
              <a:ln w="3810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01432" y="1483832"/>
            <a:ext cx="2021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- визначення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378810" y="2152647"/>
            <a:ext cx="1550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- приклад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378810" y="2733411"/>
            <a:ext cx="1616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- примітка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378810" y="3480917"/>
            <a:ext cx="16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- важливо!</a:t>
            </a:r>
            <a:endParaRPr lang="ru-RU" sz="2400" dirty="0"/>
          </a:p>
        </p:txBody>
      </p:sp>
      <p:sp>
        <p:nvSpPr>
          <p:cNvPr id="16" name="Text Box 2"/>
          <p:cNvSpPr txBox="1"/>
          <p:nvPr/>
        </p:nvSpPr>
        <p:spPr>
          <a:xfrm>
            <a:off x="481376" y="4123780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3669" y="4270519"/>
            <a:ext cx="1579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 </a:t>
            </a:r>
            <a:r>
              <a:rPr lang="ru-RU" sz="2400" dirty="0" smtClean="0"/>
              <a:t>теорема</a:t>
            </a:r>
            <a:endParaRPr lang="ru-RU" sz="2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18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Action Button: Custom 21">
              <a:hlinkClick r:id="rId6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8294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Твірні функції та рекурентні відношення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ru-RU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Нехай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…,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… -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послідовність дійсних чисел.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Вираз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𝑥</m:t>
                    </m:r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…</m:t>
                    </m:r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називається </a:t>
                </a:r>
                <a:r>
                  <a:rPr lang="uk-UA" sz="2400" b="1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твірною функцією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послідовності 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…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endParaRPr lang="uk-UA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З формули бінома Ньютона при у = 1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маємо</a:t>
                </a:r>
              </a:p>
              <a:p>
                <a:pPr marL="0" indent="0" algn="just">
                  <a:buNone/>
                </a:pP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(1+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)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uk-UA" sz="24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Таким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чином,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(1+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являється твірною функцією для біноміальних коефіціентів.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949" r="-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694" y="6446439"/>
            <a:ext cx="37159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uk-UA" sz="1600" dirty="0"/>
              <a:t>5</a:t>
            </a:r>
            <a:r>
              <a:rPr lang="uk-UA" sz="1600" dirty="0" smtClean="0"/>
              <a:t>. Твірні функції. Слайд 4 з 17</a:t>
            </a:r>
            <a:endParaRPr lang="ru-RU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5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6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7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8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9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1" name="Picture 46" descr="1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2" y="1772816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4" descr="3D_0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8" y="3068960"/>
            <a:ext cx="669033" cy="43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70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20688"/>
                <a:ext cx="8229600" cy="585948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Нехай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і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– многочлени.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Якщо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𝑔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𝑥</m:t>
                    </m:r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…</m:t>
                    </m:r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, 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𝑥</m:t>
                    </m:r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…</m:t>
                    </m:r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називається </a:t>
                </a:r>
                <a:r>
                  <a:rPr lang="uk-UA" sz="2400" b="1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розкладанням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𝑔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uk-UA" sz="24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ТЕОРЕМА 14.1.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Для будь-якого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має місце розкладання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(1−</m:t>
                            </m:r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𝑎𝑥</m:t>
                            </m:r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den>
                    </m:f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=1+</m:t>
                    </m:r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1, 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𝑎𝑥</m:t>
                    </m:r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+</m:t>
                    </m:r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2, 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+1</m:t>
                        </m:r>
                      </m:e>
                    </m:d>
                    <m:sSup>
                      <m:sSup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+</m:t>
                    </m:r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3, 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+2</m:t>
                        </m:r>
                      </m:e>
                    </m:d>
                    <m:sSup>
                      <m:sSup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+…+</m:t>
                    </m:r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+1</m:t>
                        </m:r>
                      </m:e>
                    </m:d>
                    <m:sSup>
                      <m:sSup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+…</m:t>
                    </m:r>
                  </m:oMath>
                </a14:m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uk-UA" sz="24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ТЕОРЕМА 14.2.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При всіх 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 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≥ 0 ма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ємо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=1+</m:t>
                    </m:r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𝑥</m:t>
                    </m:r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+…+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20688"/>
                <a:ext cx="8229600" cy="5859487"/>
              </a:xfrm>
              <a:blipFill rotWithShape="1">
                <a:blip r:embed="rId2"/>
                <a:stretch>
                  <a:fillRect l="-1111" t="-8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694" y="6446439"/>
            <a:ext cx="37159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uk-UA" sz="1600" dirty="0"/>
              <a:t>5</a:t>
            </a:r>
            <a:r>
              <a:rPr lang="uk-UA" sz="1600" dirty="0" smtClean="0"/>
              <a:t>. Твірні функції. Слайд 5 з 17</a:t>
            </a:r>
            <a:endParaRPr lang="ru-RU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5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6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7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8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9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1" name="Picture 46" descr="1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4" y="1196752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"/>
          <p:cNvSpPr txBox="1"/>
          <p:nvPr/>
        </p:nvSpPr>
        <p:spPr>
          <a:xfrm>
            <a:off x="-31049" y="2163535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xt Box 2"/>
          <p:cNvSpPr txBox="1"/>
          <p:nvPr/>
        </p:nvSpPr>
        <p:spPr>
          <a:xfrm>
            <a:off x="-31048" y="4077072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429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Твірні функції і комбінаторні підрахунки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sz="2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В </a:t>
            </a:r>
            <a:r>
              <a:rPr lang="uk-UA" sz="2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урні заходиться 4 червоних, 5 синіх і 2 зелених шара. а) Скільки існує способів вибора 7 шарів з урни? б) Скільки існує способів вибора з урни 7 шарів, якщо 1 шар червоний і 2 синіх.</a:t>
            </a:r>
            <a:endParaRPr lang="ru-RU" sz="23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а) твірна функція має вигляд (1 + х + х</a:t>
            </a:r>
            <a:r>
              <a:rPr lang="uk-UA" sz="2300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+ х</a:t>
            </a:r>
            <a:r>
              <a:rPr lang="uk-UA" sz="2300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+ х</a:t>
            </a:r>
            <a:r>
              <a:rPr lang="uk-UA" sz="2300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2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)(1 + х + х</a:t>
            </a:r>
            <a:r>
              <a:rPr lang="uk-UA" sz="2300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+ х</a:t>
            </a:r>
            <a:r>
              <a:rPr lang="uk-UA" sz="2300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+ х</a:t>
            </a:r>
            <a:r>
              <a:rPr lang="uk-UA" sz="2300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2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+ х</a:t>
            </a:r>
            <a:r>
              <a:rPr lang="uk-UA" sz="2300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sz="2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)(1 + х + х</a:t>
            </a:r>
            <a:r>
              <a:rPr lang="uk-UA" sz="2300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), і кількість способів вибора 7 шарів дорівнює коефіцієнту при х</a:t>
            </a:r>
            <a:r>
              <a:rPr lang="uk-UA" sz="2300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uk-UA" sz="2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3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б) необхідно врахувати, що 1 витягнутий шар червоний, відповідний многочлен має вигляд (х + х</a:t>
            </a:r>
            <a:r>
              <a:rPr lang="uk-UA" sz="2300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+ х</a:t>
            </a:r>
            <a:r>
              <a:rPr lang="uk-UA" sz="2300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+ х</a:t>
            </a:r>
            <a:r>
              <a:rPr lang="uk-UA" sz="2300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2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), що представляє </a:t>
            </a:r>
            <a:r>
              <a:rPr lang="uk-UA" sz="2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витягування </a:t>
            </a:r>
            <a:r>
              <a:rPr lang="uk-UA" sz="2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1, 2, 3 або 4 червоних шарів. Точно також, враховуючи, що 2 витягнутих шара сині, відповідний многочлен повинен мати вигляд (х</a:t>
            </a:r>
            <a:r>
              <a:rPr lang="uk-UA" sz="2300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+ х</a:t>
            </a:r>
            <a:r>
              <a:rPr lang="uk-UA" sz="2300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+ х</a:t>
            </a:r>
            <a:r>
              <a:rPr lang="uk-UA" sz="2300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2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uk-UA" sz="2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2300" baseline="3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sz="2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). Таким </a:t>
            </a:r>
            <a:r>
              <a:rPr lang="uk-UA" sz="2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чином, твірний многочлен має вигляд (х + х</a:t>
            </a:r>
            <a:r>
              <a:rPr lang="uk-UA" sz="2300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+ х</a:t>
            </a:r>
            <a:r>
              <a:rPr lang="uk-UA" sz="2300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+ х</a:t>
            </a:r>
            <a:r>
              <a:rPr lang="uk-UA" sz="2300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2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(х</a:t>
            </a:r>
            <a:r>
              <a:rPr lang="uk-UA" sz="2300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+ х</a:t>
            </a:r>
            <a:r>
              <a:rPr lang="uk-UA" sz="2300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+ х</a:t>
            </a:r>
            <a:r>
              <a:rPr lang="uk-UA" sz="2300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2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+ х</a:t>
            </a:r>
            <a:r>
              <a:rPr lang="uk-UA" sz="2300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sz="2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(1 + х + х</a:t>
            </a:r>
            <a:r>
              <a:rPr lang="uk-UA" sz="2300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), і кількість способів вибора 7 шарів дорівнює коефіціенту при х</a:t>
            </a:r>
            <a:r>
              <a:rPr lang="uk-UA" sz="2300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uk-UA" sz="2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3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2694" y="6446439"/>
            <a:ext cx="37159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uk-UA" sz="1600" dirty="0"/>
              <a:t>5</a:t>
            </a:r>
            <a:r>
              <a:rPr lang="uk-UA" sz="1600" dirty="0" smtClean="0"/>
              <a:t>. Твірні функції. Слайд 6 з 17</a:t>
            </a:r>
            <a:endParaRPr lang="ru-RU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5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6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7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8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9">
              <a:hlinkClick r:id="rId2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1" name="Picture 74" descr="3D_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6" y="1340767"/>
            <a:ext cx="669033" cy="43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87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Розбиття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uk-UA" sz="26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uk-UA" sz="26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ТЕОРЕМА 14.3. </a:t>
                </a:r>
                <a:r>
                  <a:rPr lang="uk-UA" sz="26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Твірна функція, </a:t>
                </a:r>
                <a:r>
                  <a:rPr lang="en-US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-ий коефіцієнт якої дорівнює кількості способів, якими можна розкласти </a:t>
                </a:r>
                <a:r>
                  <a:rPr lang="en-US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нерозрізнених об’єктів по </a:t>
                </a:r>
                <a:r>
                  <a:rPr lang="en-US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ящиках за умови, що деякі ящики можуть бути пустими, або, що еквівалентно, дорівнює кількості розбиття числа </a:t>
                </a:r>
                <a:r>
                  <a:rPr lang="en-US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на групи, що містять </a:t>
                </a:r>
                <a:r>
                  <a:rPr lang="en-US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або менше чисел, сума яких дорівнює </a:t>
                </a:r>
                <a:r>
                  <a:rPr lang="en-US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має вигляд</a:t>
                </a:r>
                <a:endParaRPr lang="ru-RU" sz="26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6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26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ru-RU" sz="26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uk-UA" sz="26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r>
                                <a:rPr lang="uk-UA" sz="26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ctrlPr>
                                <a:rPr lang="ru-RU" sz="26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uk-UA" sz="26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ru-RU" sz="26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uk-UA" sz="26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uk-UA" sz="26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ru-RU" sz="26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uk-UA" sz="26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ru-RU" sz="26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uk-UA" sz="26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uk-UA" sz="26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  <m:r>
                            <a:rPr lang="uk-UA" sz="26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…</m:t>
                          </m:r>
                          <m:d>
                            <m:dPr>
                              <m:ctrlPr>
                                <a:rPr lang="ru-RU" sz="26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uk-UA" sz="26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ru-RU" sz="26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uk-UA" sz="26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uk-UA" sz="26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d>
                          <m:r>
                            <a:rPr lang="uk-UA" sz="26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…</m:t>
                          </m:r>
                        </m:den>
                      </m:f>
                    </m:oMath>
                  </m:oMathPara>
                </a14:m>
                <a:endParaRPr lang="ru-RU" sz="26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068" r="-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694" y="6446439"/>
            <a:ext cx="37159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uk-UA" sz="1600" dirty="0"/>
              <a:t>5</a:t>
            </a:r>
            <a:r>
              <a:rPr lang="uk-UA" sz="1600" dirty="0" smtClean="0"/>
              <a:t>. Твірні функції. Слайд </a:t>
            </a:r>
            <a:r>
              <a:rPr lang="uk-UA" sz="1600" dirty="0"/>
              <a:t>7</a:t>
            </a:r>
            <a:r>
              <a:rPr lang="uk-UA" sz="1600" dirty="0" smtClean="0"/>
              <a:t> з 17</a:t>
            </a:r>
            <a:endParaRPr lang="ru-RU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5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6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7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8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9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1" name="Text Box 2"/>
          <p:cNvSpPr txBox="1"/>
          <p:nvPr/>
        </p:nvSpPr>
        <p:spPr>
          <a:xfrm>
            <a:off x="-108520" y="1124744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0146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08720"/>
                <a:ext cx="8229600" cy="5571455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ru-RU" sz="26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Розглянемо к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ількість способів розбиття числа </a:t>
                </a:r>
                <a:r>
                  <a:rPr lang="en-US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на групи, що містять </a:t>
                </a:r>
                <a:r>
                  <a:rPr lang="en-US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або менше різних чисел. Таким чином, кожне число може в</a:t>
                </a:r>
                <a:r>
                  <a:rPr lang="uk-UA" sz="26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війти 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в задану суму тільки один раз. Наприклад, число 4 можна представити або як число 4, або як 1 + 3. В кожному представленні числа </a:t>
                </a:r>
                <a:r>
                  <a:rPr lang="en-US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у вигляді суми різних чисел будь-яке число, менше або дорівнює </a:t>
                </a:r>
                <a:r>
                  <a:rPr lang="en-US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може входити в суму або не входити. Тому твірна функція має вигляд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uk-UA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uk-UA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ru-RU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uk-UA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ru-RU" sz="26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uk-UA" sz="26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uk-UA" sz="26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ru-RU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uk-UA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ru-RU" sz="26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uk-UA" sz="26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uk-UA" sz="26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uk-UA" sz="2600" i="1">
                        <a:solidFill>
                          <a:schemeClr val="tx2"/>
                        </a:solidFill>
                        <a:latin typeface="Cambria Math"/>
                      </a:rPr>
                      <m:t>…</m:t>
                    </m:r>
                    <m:d>
                      <m:dPr>
                        <m:ctrlPr>
                          <a:rPr lang="ru-RU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uk-UA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ru-RU" sz="26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uk-UA" sz="26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uk-UA" sz="26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uk-UA" sz="2600" i="1">
                        <a:solidFill>
                          <a:schemeClr val="tx2"/>
                        </a:solidFill>
                        <a:latin typeface="Cambria Math"/>
                      </a:rPr>
                      <m:t>…</m:t>
                    </m:r>
                  </m:oMath>
                </a14:m>
                <a:endParaRPr lang="ru-RU" sz="26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08720"/>
                <a:ext cx="8229600" cy="5571455"/>
              </a:xfrm>
              <a:blipFill rotWithShape="1">
                <a:blip r:embed="rId2"/>
                <a:stretch>
                  <a:fillRect l="-1259" t="-985" r="-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694" y="6446439"/>
            <a:ext cx="37159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uk-UA" sz="1600" dirty="0"/>
              <a:t>5</a:t>
            </a:r>
            <a:r>
              <a:rPr lang="uk-UA" sz="1600" dirty="0" smtClean="0"/>
              <a:t>. Твірні функції. Слайд 8 з 17</a:t>
            </a:r>
            <a:endParaRPr lang="ru-RU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5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6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7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8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9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1" name="Picture 74" descr="3D_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669033" cy="43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60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476672"/>
            <a:ext cx="8229600" cy="6003503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Розподіл 12 предметів по 4 ящикам можна зобразити як показано на діаграмі Фере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uk-UA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Якщо судити по 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рядкам,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 видно, що в перший ящик поміщено 1 предмет, в другий 3 предмета, в третій – 4 предмета, а в четвертий – 4 предмета. Якщо ж судити по стовпцям, то в першому ящику знаходиться 4 предмета, в другому – 3 предмета, в третьому- 3 предмета і в четвертому – 2 предмета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2" y="1340768"/>
            <a:ext cx="162877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2694" y="6446439"/>
            <a:ext cx="37159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uk-UA" sz="1600" dirty="0"/>
              <a:t>5</a:t>
            </a:r>
            <a:r>
              <a:rPr lang="uk-UA" sz="1600" dirty="0" smtClean="0"/>
              <a:t>. Твірні функції. Слайд 9 з 17</a:t>
            </a:r>
            <a:endParaRPr lang="ru-RU" sz="1600" dirty="0"/>
          </a:p>
        </p:txBody>
      </p:sp>
      <p:grpSp>
        <p:nvGrpSpPr>
          <p:cNvPr id="6" name="Group 5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7" name="Action Button: Back or Previous 6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Beginning 7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Forward or Next 8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End 9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Action Button: Custom 10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3053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38l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423</TotalTime>
  <Words>2014</Words>
  <Application>Microsoft Office PowerPoint</Application>
  <PresentationFormat>Экран (4:3)</PresentationFormat>
  <Paragraphs>105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cdb2004138l</vt:lpstr>
      <vt:lpstr>Твірні функції</vt:lpstr>
      <vt:lpstr>План</vt:lpstr>
      <vt:lpstr>Умовні позначення</vt:lpstr>
      <vt:lpstr>Твірні функції та рекурентні відношення</vt:lpstr>
      <vt:lpstr>Презентация PowerPoint</vt:lpstr>
      <vt:lpstr>Твірні функції і комбінаторні підрахунки</vt:lpstr>
      <vt:lpstr>Розбиття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Експонентні твірні функції</vt:lpstr>
      <vt:lpstr>Презентация PowerPoint</vt:lpstr>
      <vt:lpstr>Презентация PowerPoint</vt:lpstr>
      <vt:lpstr>Література до лекції</vt:lpstr>
      <vt:lpstr>Дякую за увагу</vt:lpstr>
    </vt:vector>
  </TitlesOfParts>
  <Company>DataArt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Твірні функції</dc:title>
  <dc:creator>Азадова Эллина Валерьевна</dc:creator>
  <cp:lastModifiedBy>Irina</cp:lastModifiedBy>
  <cp:revision>28</cp:revision>
  <dcterms:created xsi:type="dcterms:W3CDTF">2011-08-26T06:59:35Z</dcterms:created>
  <dcterms:modified xsi:type="dcterms:W3CDTF">2012-04-24T23:23:11Z</dcterms:modified>
</cp:coreProperties>
</file>