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14"/>
  </p:notesMasterIdLst>
  <p:sldIdLst>
    <p:sldId id="256" r:id="rId2"/>
    <p:sldId id="312" r:id="rId3"/>
    <p:sldId id="303" r:id="rId4"/>
    <p:sldId id="304" r:id="rId5"/>
    <p:sldId id="305" r:id="rId6"/>
    <p:sldId id="306" r:id="rId7"/>
    <p:sldId id="308" r:id="rId8"/>
    <p:sldId id="309" r:id="rId9"/>
    <p:sldId id="298" r:id="rId10"/>
    <p:sldId id="316" r:id="rId11"/>
    <p:sldId id="310" r:id="rId12"/>
    <p:sldId id="317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EC4"/>
    <a:srgbClr val="C0C0C0"/>
    <a:srgbClr val="000000"/>
    <a:srgbClr val="2A684C"/>
    <a:srgbClr val="CFDB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1" autoAdjust="0"/>
    <p:restoredTop sz="92740" autoAdjust="0"/>
  </p:normalViewPr>
  <p:slideViewPr>
    <p:cSldViewPr>
      <p:cViewPr>
        <p:scale>
          <a:sx n="57" d="100"/>
          <a:sy n="57" d="100"/>
        </p:scale>
        <p:origin x="-1908" y="-6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0729B2-32DA-456C-980D-BAAFA5A74C6D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C70580-1F71-4FCF-B080-87A3B9962C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796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Наша стажировка проходила 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Алпен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Андриа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университете в течении двух недель ( с 10 по 25 апреля).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70580-1F71-4FCF-B080-87A3B9962C5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4531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следующем слайде представлена материальная база университета. На входе в аудиторию есть электронное табло , на котором выводится информация о текущей паре, преподаватели, времени прохождения пары. В коридорах находятся ксероксы для самостоятельного пользования студентами. Аудитории оснащены новейшим оборудованием.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70580-1F71-4FCF-B080-87A3B9962C57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1387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Детальную информацию о Альпен-</a:t>
            </a:r>
            <a:r>
              <a:rPr lang="ru-RU" baseline="0" dirty="0" err="1" smtClean="0"/>
              <a:t>Адрия</a:t>
            </a:r>
            <a:r>
              <a:rPr lang="ru-RU" baseline="0" dirty="0" smtClean="0"/>
              <a:t> университете Вы можете найти на сайте.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70580-1F71-4FCF-B080-87A3B9962C57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0739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 благодарны кафедре и Александру Владимировичу за предоставленную возможность стажировки в Австрии. Для нас это колоссальный опыт и море впечатлений.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70580-1F71-4FCF-B080-87A3B9962C57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073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 время</a:t>
            </a:r>
            <a:r>
              <a:rPr lang="ru-RU" baseline="0" dirty="0" smtClean="0"/>
              <a:t> перебивания в Альпен-</a:t>
            </a:r>
            <a:r>
              <a:rPr lang="ru-RU" baseline="0" dirty="0" err="1" smtClean="0"/>
              <a:t>Адрия</a:t>
            </a:r>
            <a:r>
              <a:rPr lang="ru-RU" baseline="0" dirty="0" smtClean="0"/>
              <a:t> университете мы посетили пары специальности информационные технологии, а именно: моделирование сетей, беспроводные сети, мобильные сети, интегрированные связи, адаптивная и статистическая обработка, искусственный интеллект.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70580-1F71-4FCF-B080-87A3B9962C5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910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Далее представлен перечень дисциплин, на которых мы присутствовали. На следующих слайдах представлена информация о длительности прохождения пары, ( это зависит от того практика ли лекции это), и кратко о курсе.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Моделирование сетей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Курс охватывает практические исследования в области мобильных и беспроводных систем. Студенты узнают, как использовать симулятор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OPnet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сети, и проводить эксперименты описывая и интерпретируя результаты.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70580-1F71-4FCF-B080-87A3B9962C5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129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Беспроводные сети</a:t>
            </a:r>
          </a:p>
          <a:p>
            <a:r>
              <a:rPr lang="ru-RU" dirty="0" smtClean="0"/>
              <a:t>Основной цель курса - дать глубокое понимание принципов беспроводных сетей. Современные технологии, такие как UMTS и IEEE 802.11, используемые в качестве примеров для объяснения этих принципов.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70580-1F71-4FCF-B080-87A3B9962C57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96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Мобильные сети</a:t>
            </a:r>
          </a:p>
          <a:p>
            <a:r>
              <a:rPr lang="ru-RU" dirty="0" smtClean="0"/>
              <a:t>Рассматриваются беспроводные системы связи и их принципы с практическими примерами, которые помогают в детальном понимании.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70580-1F71-4FCF-B080-87A3B9962C5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145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Интегрированные связи</a:t>
            </a:r>
          </a:p>
          <a:p>
            <a:r>
              <a:rPr lang="ru-RU" dirty="0" smtClean="0"/>
              <a:t>Данный курс лекций посвящен архитектуре современных систем беспроводных связей. Основной упор сделан на канал MIMO обработки сигналов, аналоговую обработку сигналов, будущие тенденции на пути к </a:t>
            </a:r>
            <a:r>
              <a:rPr lang="ru-RU" dirty="0" err="1" smtClean="0"/>
              <a:t>Software</a:t>
            </a:r>
            <a:r>
              <a:rPr lang="ru-RU" dirty="0" smtClean="0"/>
              <a:t> </a:t>
            </a:r>
            <a:r>
              <a:rPr lang="ru-RU" dirty="0" err="1" smtClean="0"/>
              <a:t>Defined</a:t>
            </a:r>
            <a:r>
              <a:rPr lang="ru-RU" dirty="0" smtClean="0"/>
              <a:t> </a:t>
            </a:r>
            <a:r>
              <a:rPr lang="ru-RU" dirty="0" err="1" smtClean="0"/>
              <a:t>Radio</a:t>
            </a:r>
            <a:r>
              <a:rPr lang="ru-RU" dirty="0" smtClean="0"/>
              <a:t> (SDR).</a:t>
            </a:r>
          </a:p>
          <a:p>
            <a:r>
              <a:rPr lang="ru-RU" dirty="0" smtClean="0"/>
              <a:t>Системы и алгоритмы, представленные в лекциях испытываются в MATLAB / </a:t>
            </a:r>
            <a:r>
              <a:rPr lang="ru-RU" dirty="0" err="1" smtClean="0"/>
              <a:t>Simulink</a:t>
            </a:r>
            <a:r>
              <a:rPr lang="ru-RU" dirty="0" smtClean="0"/>
              <a:t> среде.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70580-1F71-4FCF-B080-87A3B9962C57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489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Адаптивная и статистическая обработка</a:t>
            </a:r>
          </a:p>
          <a:p>
            <a:r>
              <a:rPr lang="ru-RU" baseline="0" dirty="0" smtClean="0"/>
              <a:t>Статистические и адаптивные алгоритмы обработки сигналов рассматриваются на основе многих электронных систем, предназначенных для передачи, приема, хранения и извлечения информации. Эти системы включают в себя радар, анализ изображений, биомедицину, связь, контроль и многое другое. Алгоритмы, представленные в теоретической части испытываются в MATLAB / </a:t>
            </a:r>
            <a:r>
              <a:rPr lang="ru-RU" baseline="0" dirty="0" err="1" smtClean="0"/>
              <a:t>Simulink</a:t>
            </a:r>
            <a:r>
              <a:rPr lang="ru-RU" baseline="0" dirty="0" smtClean="0"/>
              <a:t> среде.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70580-1F71-4FCF-B080-87A3B9962C57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447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Искусственный</a:t>
            </a:r>
            <a:r>
              <a:rPr lang="ru-RU" baseline="0" dirty="0" smtClean="0"/>
              <a:t> интеллект</a:t>
            </a:r>
          </a:p>
          <a:p>
            <a:r>
              <a:rPr lang="ru-RU" baseline="0" dirty="0" smtClean="0"/>
              <a:t>Введение методов разработки передовых систем искусственного зрения. Интерпретация изображений и видео, современные алгоритмы выделения объектов и понимания их поведения.</a:t>
            </a:r>
          </a:p>
          <a:p>
            <a:r>
              <a:rPr lang="ru-RU" baseline="0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70580-1F71-4FCF-B080-87A3B9962C57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480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 посетили научный семинар на тему 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menu selection to off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screen interaction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 , на котором докладчик представлял экспериментальный метод для поиска нового дизайна пользовательского интерфейса, который заключался в работе с экраном, не прикасаясь к нему.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70580-1F71-4FCF-B080-87A3B9962C5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ECB3C-2800-4DA1-BBAF-E3C92F1496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032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CD1E8-7696-4F15-9531-2A0C8CDE76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096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C449-3EBD-4891-AEBB-354AE16336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290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13A26-B391-4ED0-9E0B-27BF6BE3E8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2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A877C-78B2-4CC6-AFA3-E68B8903AA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367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9278C-C738-4092-87C6-6867167E6C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905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B26C3-D3DD-48D1-A846-2FFA7191CC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524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28190-9DC4-4BC1-A3FD-55FBA7891D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512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A619-3D30-446E-9ADB-5CBCAABF5D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74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4A04-7DED-418D-9904-9099137CD8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478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5CB8-A31D-4828-9C4F-D48DB49A62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90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C64D8-5E3D-4CF4-9D84-7F69DE511B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901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глав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8209" y="-50800"/>
            <a:ext cx="9182209" cy="69088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57158" y="1500174"/>
            <a:ext cx="1500198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57224" y="46434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94592" y="4149080"/>
            <a:ext cx="5329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solidFill>
                  <a:schemeClr val="bg1"/>
                </a:solidFill>
                <a:latin typeface="+mj-lt"/>
              </a:rPr>
              <a:t>Стажування в університеті</a:t>
            </a:r>
            <a:endParaRPr lang="uk-UA" sz="3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074" name="Picture 2" descr="C:\Users\Christina\Desktop\Безимени-1 копи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2" y="4745547"/>
            <a:ext cx="6759848" cy="422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932040" y="4725144"/>
            <a:ext cx="28568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err="1" smtClean="0">
                <a:solidFill>
                  <a:schemeClr val="bg1"/>
                </a:solidFill>
                <a:latin typeface="+mj-lt"/>
              </a:rPr>
              <a:t>Альпен-Адріа</a:t>
            </a:r>
            <a:endParaRPr lang="uk-UA" sz="36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6215082"/>
            <a:ext cx="8786842" cy="6429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Users\Olya\Downloads\6YyPUP9I7cQ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00074"/>
            <a:ext cx="4095736" cy="3071802"/>
          </a:xfrm>
          <a:prstGeom prst="rect">
            <a:avLst/>
          </a:prstGeom>
          <a:noFill/>
          <a:ln>
            <a:solidFill>
              <a:srgbClr val="447EC4"/>
            </a:solidFill>
          </a:ln>
        </p:spPr>
      </p:pic>
      <p:pic>
        <p:nvPicPr>
          <p:cNvPr id="3075" name="Picture 3" descr="C:\Users\Olya\Downloads\N658iFNe_-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3714784"/>
            <a:ext cx="4095736" cy="3071802"/>
          </a:xfrm>
          <a:prstGeom prst="rect">
            <a:avLst/>
          </a:prstGeom>
          <a:noFill/>
          <a:ln>
            <a:solidFill>
              <a:srgbClr val="447EC4"/>
            </a:solidFill>
          </a:ln>
        </p:spPr>
      </p:pic>
      <p:pic>
        <p:nvPicPr>
          <p:cNvPr id="3076" name="Picture 4" descr="C:\Users\Olya\Downloads\xeTK4cJAK1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714752"/>
            <a:ext cx="4095736" cy="3071802"/>
          </a:xfrm>
          <a:prstGeom prst="rect">
            <a:avLst/>
          </a:prstGeom>
          <a:noFill/>
          <a:ln>
            <a:solidFill>
              <a:srgbClr val="447EC4"/>
            </a:solidFill>
          </a:ln>
        </p:spPr>
      </p:pic>
      <p:pic>
        <p:nvPicPr>
          <p:cNvPr id="3077" name="Picture 5" descr="C:\Users\Olya\Downloads\fN7pR6v4Ma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1" y="500042"/>
            <a:ext cx="4095779" cy="3071834"/>
          </a:xfrm>
          <a:prstGeom prst="rect">
            <a:avLst/>
          </a:prstGeom>
          <a:noFill/>
          <a:ln>
            <a:solidFill>
              <a:srgbClr val="447EC4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286644" y="0"/>
            <a:ext cx="1500198" cy="6429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0" name="Picture 2" descr="E:\min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64320" cy="689534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00034" y="3356992"/>
            <a:ext cx="8286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dirty="0"/>
              <a:t> www.uni-klu.ac.at</a:t>
            </a:r>
            <a:endParaRPr lang="ru-RU" sz="7200" b="1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1"/>
                  </a:gs>
                  <a:gs pos="100000">
                    <a:schemeClr val="hlink"/>
                  </a:gs>
                </a:gsLst>
                <a:lin ang="0" scaled="1"/>
              </a:gradFill>
              <a:effectLst>
                <a:outerShdw dist="63500" dir="2212194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066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286644" y="0"/>
            <a:ext cx="1500198" cy="6429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0" name="Picture 2" descr="E:\min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64320" cy="689534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00034" y="3356992"/>
            <a:ext cx="8286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chemeClr val="hlink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Thank You !</a:t>
            </a:r>
            <a:endParaRPr lang="ru-RU" sz="7200" b="1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1"/>
                  </a:gs>
                  <a:gs pos="100000">
                    <a:schemeClr val="hlink"/>
                  </a:gs>
                </a:gsLst>
                <a:lin ang="0" scaled="1"/>
              </a:gradFill>
              <a:effectLst>
                <a:outerShdw dist="63500" dir="2212194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388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43408"/>
            <a:ext cx="9144000" cy="1571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</a:rPr>
              <a:t>Перелік відвіданих дисциплін на факультеті Інформаційні технології (магістратура)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6215082"/>
            <a:ext cx="8786842" cy="6429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500562" y="1159579"/>
            <a:ext cx="450284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Моделювання мережі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Безпровідні мережі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uk-UA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Мобільні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мереж</a:t>
            </a:r>
            <a:r>
              <a:rPr lang="uk-UA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 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uk-UA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Інтегровані зв'язки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Адаптивна та </a:t>
            </a:r>
            <a:r>
              <a:rPr lang="uk-UA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статистична обробка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Штучний інтелект </a:t>
            </a:r>
            <a:endParaRPr lang="uk-UA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12776"/>
            <a:ext cx="3600400" cy="1944217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02" y="3501008"/>
            <a:ext cx="3679958" cy="275996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9983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286644" y="0"/>
            <a:ext cx="1500198" cy="6429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0" name="Picture 2" descr="E:\min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64320" cy="6895340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57158" y="1142984"/>
            <a:ext cx="7800975" cy="5635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uk-UA" sz="3200" b="1" dirty="0" smtClean="0">
                <a:solidFill>
                  <a:schemeClr val="bg1"/>
                </a:solidFill>
              </a:rPr>
              <a:t>Моделювання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uk-UA" sz="3200" b="1" dirty="0" smtClean="0">
                <a:solidFill>
                  <a:schemeClr val="bg1"/>
                </a:solidFill>
              </a:rPr>
              <a:t>мережі</a:t>
            </a:r>
          </a:p>
          <a:p>
            <a:pPr lvl="0"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2060848"/>
            <a:ext cx="80724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Доктор </a:t>
            </a:r>
            <a:r>
              <a:rPr lang="ru-RU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наук </a:t>
            </a:r>
            <a:r>
              <a:rPr lang="ru-RU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Вільфрід</a:t>
            </a: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lang="ru-RU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льменрайх</a:t>
            </a:r>
            <a:endParaRPr lang="ru-RU" sz="2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uk-UA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Вт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16.04.2013	14:30	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15:45</a:t>
            </a:r>
            <a:endParaRPr lang="uk-UA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uk-UA" sz="2400" b="1" dirty="0" smtClean="0">
                <a:latin typeface="Arial" pitchFamily="34" charset="0"/>
                <a:cs typeface="Arial" pitchFamily="34" charset="0"/>
              </a:rPr>
              <a:t>Огляд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курсу:</a:t>
            </a:r>
          </a:p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Курс 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охоплює практичні дослідження в галузі мобільних і безпровідних систем. Студенти дізнаються, як використовувати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симулятор O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net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мережі, і проводити експерименти описуючи та інтерпретуючи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результати.</a:t>
            </a:r>
            <a:endParaRPr lang="uk-UA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03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286644" y="0"/>
            <a:ext cx="1500198" cy="6429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E:\min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64320" cy="6895340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57158" y="1142984"/>
            <a:ext cx="7800975" cy="5635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uk-UA" sz="3200" b="1" dirty="0" smtClean="0">
                <a:solidFill>
                  <a:schemeClr val="bg1"/>
                </a:solidFill>
              </a:rPr>
              <a:t>Безпровідні мережі</a:t>
            </a:r>
          </a:p>
          <a:p>
            <a:pPr lvl="0"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5720" y="2058969"/>
            <a:ext cx="85725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Доктор наук </a:t>
            </a:r>
            <a:r>
              <a:rPr lang="uk-UA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Крістіан </a:t>
            </a:r>
            <a:r>
              <a:rPr lang="uk-UA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Бетштетер</a:t>
            </a:r>
            <a:endParaRPr lang="uk-UA" sz="2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uk-UA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Чт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11.04.2013	16:30	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18:30	</a:t>
            </a:r>
            <a:endParaRPr lang="uk-UA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uk-UA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Чт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18.04.2013	16:30	18:30</a:t>
            </a:r>
            <a:endParaRPr lang="uk-UA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uk-UA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uk-UA" sz="2400" b="1" dirty="0" smtClean="0">
                <a:latin typeface="Arial" pitchFamily="34" charset="0"/>
                <a:cs typeface="Arial" pitchFamily="34" charset="0"/>
              </a:rPr>
              <a:t>Огляд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курсу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400" dirty="0">
                <a:latin typeface="Arial" pitchFamily="34" charset="0"/>
                <a:cs typeface="Arial" pitchFamily="34" charset="0"/>
              </a:rPr>
              <a:t>Основною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мета курсу - 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дати глибоке розуміння принципів безпровідних мереж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Сучасні технології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такі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як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UMTS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і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IEEE 802.11, 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використовуються в якості прикладів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для 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пояснення цих принципів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46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286644" y="0"/>
            <a:ext cx="1500198" cy="6429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E:\min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64320" cy="6895340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57158" y="1142984"/>
            <a:ext cx="7800975" cy="5635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uk-UA" sz="3200" b="1" dirty="0" smtClean="0">
                <a:solidFill>
                  <a:schemeClr val="bg1"/>
                </a:solidFill>
              </a:rPr>
              <a:t>Мобільні мережі</a:t>
            </a:r>
          </a:p>
          <a:p>
            <a:pPr lvl="0"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2060848"/>
            <a:ext cx="81249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Асистент </a:t>
            </a:r>
            <a:r>
              <a:rPr lang="uk-UA" sz="24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Торстен</a:t>
            </a:r>
            <a:r>
              <a:rPr lang="uk-UA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Андре</a:t>
            </a:r>
          </a:p>
          <a:p>
            <a:pPr algn="just"/>
            <a:r>
              <a:rPr lang="uk-UA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Чт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11.04.2013	13:45	15:15	 </a:t>
            </a:r>
            <a:endParaRPr lang="uk-UA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uk-UA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Чт</a:t>
            </a:r>
            <a:r>
              <a:rPr lang="uk-UA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18.04.2013	13:45	15:15	</a:t>
            </a:r>
            <a:endParaRPr lang="uk-UA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uk-UA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uk-UA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Огляд</a:t>
            </a: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курсу</a:t>
            </a: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2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uk-UA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Розглядаються бездротові системи зв'язку 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та </a:t>
            </a:r>
            <a:r>
              <a:rPr lang="uk-UA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їх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принципи з практичними 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прикладами, </a:t>
            </a:r>
            <a:r>
              <a:rPr lang="uk-UA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які допомагають в детальному розумінні.</a:t>
            </a:r>
          </a:p>
        </p:txBody>
      </p:sp>
    </p:spTree>
    <p:extLst>
      <p:ext uri="{BB962C8B-B14F-4D97-AF65-F5344CB8AC3E}">
        <p14:creationId xmlns:p14="http://schemas.microsoft.com/office/powerpoint/2010/main" val="64191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286644" y="0"/>
            <a:ext cx="1500198" cy="6429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E:\min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64320" cy="6895340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57158" y="1142984"/>
            <a:ext cx="7800975" cy="563562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uk-UA" sz="3200" b="1" kern="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Інтегровані зв'язки </a:t>
            </a:r>
            <a:r>
              <a:rPr lang="uk-UA" sz="3200" b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6670" y="2001029"/>
            <a:ext cx="866448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Доктор наук 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Марио</a:t>
            </a:r>
            <a:r>
              <a:rPr lang="uk-UA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Хьюмер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uk-UA" sz="2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uk-UA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Вт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16.04.2013	10:15	11:45	</a:t>
            </a:r>
            <a:endParaRPr lang="uk-UA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uk-UA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Вт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23.04.2013	10:15	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11:45</a:t>
            </a:r>
            <a:endParaRPr lang="uk-UA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uk-UA" sz="2400" b="1" dirty="0" smtClean="0">
                <a:latin typeface="Arial" pitchFamily="34" charset="0"/>
                <a:cs typeface="Arial" pitchFamily="34" charset="0"/>
              </a:rPr>
              <a:t>Огляд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курсу:</a:t>
            </a:r>
          </a:p>
          <a:p>
            <a:pPr algn="just"/>
            <a:r>
              <a:rPr lang="ru-RU" sz="2400" dirty="0">
                <a:latin typeface="Arial" pitchFamily="34" charset="0"/>
                <a:cs typeface="Arial" pitchFamily="34" charset="0"/>
              </a:rPr>
              <a:t>Даний курс 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лекцій присвячений архітектурі сучасних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систем 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безпровідних зв'язків. Основний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упор на канал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MIMO 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обробки сигналів, аналогову обробку сигналів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сучасні передавачі і приймачі архітектури, майбутні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тенденції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на шляху до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Software Defined Radio (SDR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r>
              <a:rPr lang="uk-UA" sz="2400" dirty="0" smtClean="0">
                <a:latin typeface="Arial" pitchFamily="34" charset="0"/>
                <a:cs typeface="Arial" pitchFamily="34" charset="0"/>
              </a:rPr>
              <a:t>Системи і алгоритми, представлені в лекціях випробуються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MATLAB /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Simulink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середовищі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87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286644" y="0"/>
            <a:ext cx="1500198" cy="6429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E:\min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64320" cy="6895340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23528" y="1142984"/>
            <a:ext cx="8784976" cy="5635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3000" b="1" dirty="0">
                <a:solidFill>
                  <a:schemeClr val="bg1"/>
                </a:solidFill>
              </a:rPr>
              <a:t>А</a:t>
            </a:r>
            <a:r>
              <a:rPr lang="ru-RU" sz="3000" b="1" dirty="0" smtClean="0">
                <a:solidFill>
                  <a:schemeClr val="bg1"/>
                </a:solidFill>
              </a:rPr>
              <a:t>даптивна </a:t>
            </a:r>
            <a:r>
              <a:rPr lang="ru-RU" sz="3000" b="1" dirty="0">
                <a:solidFill>
                  <a:schemeClr val="bg1"/>
                </a:solidFill>
              </a:rPr>
              <a:t>та </a:t>
            </a:r>
            <a:r>
              <a:rPr lang="uk-UA" sz="3000" b="1" dirty="0" smtClean="0">
                <a:solidFill>
                  <a:schemeClr val="bg1"/>
                </a:solidFill>
              </a:rPr>
              <a:t>статистична обробка сигналів</a:t>
            </a:r>
          </a:p>
          <a:p>
            <a:pPr lvl="0"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7158" y="2001029"/>
            <a:ext cx="83073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uk-UA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Доктор </a:t>
            </a:r>
            <a:r>
              <a:rPr lang="uk-UA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наук 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Марио</a:t>
            </a:r>
            <a:r>
              <a:rPr lang="uk-UA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Хьюмер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uk-UA" sz="2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lvl="1"/>
            <a:r>
              <a:rPr lang="uk-UA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Вт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16.04.2013	12:30	14:00	</a:t>
            </a:r>
            <a:endParaRPr lang="uk-UA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lvl="1"/>
            <a:r>
              <a:rPr lang="uk-UA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Вт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23.04.2013	12:30	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14:00</a:t>
            </a:r>
            <a:endParaRPr lang="uk-UA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lvl="1"/>
            <a:endParaRPr lang="uk-UA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lvl="1"/>
            <a:r>
              <a:rPr lang="uk-UA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Огляд</a:t>
            </a: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курсу:</a:t>
            </a:r>
          </a:p>
          <a:p>
            <a:pPr marL="0" lvl="1" algn="just"/>
            <a:r>
              <a:rPr lang="uk-UA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Статистичні та адаптивні алгоритми обробки сигналів розглядаються на основі багатьох електронних 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систем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uk-UA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призначених для передачі, прийому, зберігання та вилучення інформації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uk-UA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Ці системи включають в себе радар, аналіз зображень, біомедицину, зв'язок, контроль і багато іншого. Алгоритми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uk-UA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представлені в теоретичній частині випробуються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MATLAB /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Simulink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середовища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1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286644" y="0"/>
            <a:ext cx="1500198" cy="6429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E:\min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64320" cy="6895340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57158" y="1142984"/>
            <a:ext cx="7800975" cy="563562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uk-UA" sz="3200" b="1" dirty="0" smtClean="0">
                <a:solidFill>
                  <a:schemeClr val="bg1"/>
                </a:solidFill>
              </a:rPr>
              <a:t>Штучний інтелект</a:t>
            </a:r>
            <a:endParaRPr kumimoji="0" lang="uk-UA" sz="3200" b="1" i="0" u="none" strike="noStrike" kern="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1857364"/>
            <a:ext cx="812493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Професор філософських наук </a:t>
            </a:r>
            <a:r>
              <a:rPr lang="uk-UA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Джіан</a:t>
            </a:r>
            <a:r>
              <a:rPr lang="uk-UA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Лука </a:t>
            </a:r>
            <a:r>
              <a:rPr lang="uk-UA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Форесті</a:t>
            </a:r>
            <a:endParaRPr lang="uk-UA" sz="2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uk-UA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Професор філософських наук</a:t>
            </a:r>
            <a:r>
              <a:rPr lang="it-IT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Крістіан</a:t>
            </a:r>
            <a:r>
              <a:rPr lang="it-IT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Мікелоні</a:t>
            </a:r>
            <a:r>
              <a:rPr lang="uk-UA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lvl="1"/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Ср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17.04.2013	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09:30 - 13:30  14:30 - 17:30 </a:t>
            </a:r>
            <a:endParaRPr lang="ru-RU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lvl="1"/>
            <a:r>
              <a:rPr lang="ru-RU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Чт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18.04.2013	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09:00 - 12:00 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13:00 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18:0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</a:t>
            </a:r>
          </a:p>
          <a:p>
            <a:pPr marL="0" lvl="1"/>
            <a:r>
              <a:rPr lang="ru-RU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Пт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19.04.2013	</a:t>
            </a:r>
            <a:r>
              <a:rPr lang="uk-UA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09:00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</a:t>
            </a:r>
            <a:r>
              <a:rPr lang="uk-UA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13:00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14:00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18:00</a:t>
            </a:r>
            <a:endParaRPr lang="uk-UA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lvl="1"/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Вт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23.04.2013	</a:t>
            </a:r>
            <a:r>
              <a:rPr lang="uk-UA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10:00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</a:t>
            </a:r>
            <a:r>
              <a:rPr lang="uk-UA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18:00</a:t>
            </a:r>
            <a:endParaRPr lang="uk-UA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lvl="1"/>
            <a:endParaRPr lang="ru-RU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lvl="1"/>
            <a:r>
              <a:rPr lang="uk-UA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Огляд</a:t>
            </a: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курсу:</a:t>
            </a:r>
          </a:p>
          <a:p>
            <a:pPr marL="0" lvl="1" algn="just"/>
            <a:r>
              <a:rPr lang="uk-UA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Введення методів розробки передових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систем штучного </a:t>
            </a:r>
            <a:r>
              <a:rPr lang="uk-UA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зору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uk-UA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Інтерпретація зображень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і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відео, сучасні алгоритми виділення об'єктів і розуміння їхньої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поведінки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94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1571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6215082"/>
            <a:ext cx="8786842" cy="6429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C:\Users\Christina\Desktop\New folder\IMG_63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4643075" cy="6513066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Christina\Desktop\New folder\IMG_636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265" y="5085184"/>
            <a:ext cx="2051991" cy="1538936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Christina\Desktop\New folder\IMG_636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085184"/>
            <a:ext cx="2016300" cy="1512168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857752" y="-161257"/>
            <a:ext cx="407196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 </a:t>
            </a:r>
            <a:endParaRPr lang="ru-RU" dirty="0"/>
          </a:p>
          <a:p>
            <a:pPr algn="just"/>
            <a:r>
              <a:rPr lang="uk-UA" dirty="0"/>
              <a:t>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Протягом багатьох років, прагнення полегшити роботу мотивувало людину до взаємодії з машиною,ця лекція посвячена пошуку нових механізмів взаємодії. Було представлено кілька проектів, в яких застосовувався експериментальний метод,  для пошуку  нового  дизайну користувальницького інтерфейсу.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410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tvf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1086</TotalTime>
  <Words>541</Words>
  <Application>Microsoft Office PowerPoint</Application>
  <PresentationFormat>Экран (4:3)</PresentationFormat>
  <Paragraphs>93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ntvf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Olya</dc:creator>
  <cp:lastModifiedBy>Грицюк Валентина Валентиновна</cp:lastModifiedBy>
  <cp:revision>121</cp:revision>
  <dcterms:created xsi:type="dcterms:W3CDTF">2013-04-12T11:31:46Z</dcterms:created>
  <dcterms:modified xsi:type="dcterms:W3CDTF">2013-05-23T08:28:33Z</dcterms:modified>
</cp:coreProperties>
</file>