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F06503-5B89-4BA7-8817-F2CF3C0CBA05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A60F58E-484D-4CB3-9D1F-D14B623FD8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390105"/>
          </a:xfrm>
        </p:spPr>
        <p:txBody>
          <a:bodyPr/>
          <a:lstStyle/>
          <a:p>
            <a:r>
              <a:rPr lang="uk-UA" sz="3600" b="1" dirty="0"/>
              <a:t>Дидактичні основи викладання фахових дисциплін у закладах загальної середньої освіти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Дисципліна вільного вибору 3</a:t>
            </a: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ОСВІТНЬО-ПРОФЕСІЙНА ПРОГРАМА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Середня освіта (фізика)</a:t>
            </a: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Другого (магістерського) рівня освіти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за спеціальністю </a:t>
            </a:r>
            <a:r>
              <a:rPr lang="uk-UA" b="1" u="sng" dirty="0">
                <a:solidFill>
                  <a:schemeClr val="tx1"/>
                </a:solidFill>
              </a:rPr>
              <a:t>014 Середня освіта (фізика)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uk-UA" b="1" dirty="0">
                <a:solidFill>
                  <a:schemeClr val="tx1"/>
                </a:solidFill>
              </a:rPr>
              <a:t>галузі знань </a:t>
            </a:r>
            <a:r>
              <a:rPr lang="uk-UA" b="1" u="sng" dirty="0">
                <a:solidFill>
                  <a:schemeClr val="tx1"/>
                </a:solidFill>
              </a:rPr>
              <a:t>01 Освіта/Педагогіка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3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вивчення дисципліни: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формування професійних компетентностей майбутніх учителів фізики закладів загальної середньої освіти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098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Зміст дисципліни включає</a:t>
            </a:r>
            <a:r>
              <a:rPr lang="uk-UA" b="1" dirty="0" smtClean="0">
                <a:solidFill>
                  <a:srgbClr val="C0000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теоретичні </a:t>
            </a:r>
            <a:r>
              <a:rPr lang="uk-UA" dirty="0"/>
              <a:t>засади методики викладання </a:t>
            </a:r>
            <a:r>
              <a:rPr lang="uk-UA" dirty="0" smtClean="0"/>
              <a:t>фахових дисциплін у закладах загальної середньої освіти;</a:t>
            </a:r>
            <a:endParaRPr lang="uk-UA" dirty="0"/>
          </a:p>
          <a:p>
            <a:pPr algn="just"/>
            <a:r>
              <a:rPr lang="uk-UA" dirty="0"/>
              <a:t>психолого-педагогічні умови </a:t>
            </a:r>
            <a:r>
              <a:rPr lang="uk-UA" dirty="0" smtClean="0"/>
              <a:t>викладання у </a:t>
            </a:r>
            <a:r>
              <a:rPr lang="uk-UA" dirty="0"/>
              <a:t>структурі </a:t>
            </a:r>
            <a:r>
              <a:rPr lang="uk-UA" dirty="0" smtClean="0"/>
              <a:t>ЗСО;</a:t>
            </a:r>
            <a:endParaRPr lang="uk-UA" dirty="0"/>
          </a:p>
          <a:p>
            <a:pPr algn="just"/>
            <a:r>
              <a:rPr lang="uk-UA" dirty="0"/>
              <a:t>специфіку </a:t>
            </a:r>
            <a:r>
              <a:rPr lang="uk-UA" dirty="0" smtClean="0"/>
              <a:t>впровадження </a:t>
            </a:r>
            <a:r>
              <a:rPr lang="uk-UA" dirty="0"/>
              <a:t>освітніх технологій викладання фахових дисциплін у </a:t>
            </a:r>
            <a:r>
              <a:rPr lang="uk-UA" dirty="0" smtClean="0"/>
              <a:t>ЗСО;</a:t>
            </a:r>
            <a:endParaRPr lang="uk-UA" dirty="0"/>
          </a:p>
          <a:p>
            <a:pPr algn="just"/>
            <a:r>
              <a:rPr lang="uk-UA" dirty="0"/>
              <a:t>методичні основи викладання фахових дисциплін у закладах загальної середньої освіти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uk-UA" dirty="0"/>
              <a:t>методологічні основи викладання фахових дисциплін у закладах загальної середньої освіти</a:t>
            </a:r>
            <a:r>
              <a:rPr lang="uk-UA" dirty="0" smtClean="0"/>
              <a:t>;</a:t>
            </a:r>
            <a:endParaRPr lang="uk-UA" dirty="0"/>
          </a:p>
          <a:p>
            <a:pPr algn="just"/>
            <a:r>
              <a:rPr lang="uk-UA" dirty="0"/>
              <a:t>дидактичні основи управління навчально-творчою діяльністю </a:t>
            </a:r>
            <a:r>
              <a:rPr lang="uk-UA" dirty="0" smtClean="0"/>
              <a:t>школярів 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63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ФАХОВІ КОМПЕТЕНЦІЇ, ЩО ФОРМУЮТЬСЯ  ПІД ЧАС ВИВЧЕННЯ ДИСЦИПЛІНИ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b="1" i="1" dirty="0" smtClean="0"/>
              <a:t>Соціально-особистісні; </a:t>
            </a:r>
            <a:endParaRPr lang="uk-UA" dirty="0" smtClean="0"/>
          </a:p>
          <a:p>
            <a:pPr lvl="0" algn="just"/>
            <a:r>
              <a:rPr lang="uk-UA" b="1" i="1" dirty="0" smtClean="0"/>
              <a:t>Загальнонаукові;</a:t>
            </a:r>
            <a:r>
              <a:rPr lang="uk-UA" dirty="0" smtClean="0"/>
              <a:t> </a:t>
            </a:r>
          </a:p>
          <a:p>
            <a:pPr lvl="0" algn="just"/>
            <a:r>
              <a:rPr lang="uk-UA" b="1" i="1" dirty="0" smtClean="0"/>
              <a:t>Інструментальні;</a:t>
            </a:r>
            <a:r>
              <a:rPr lang="uk-UA" dirty="0" smtClean="0"/>
              <a:t> </a:t>
            </a:r>
          </a:p>
          <a:p>
            <a:pPr lvl="0" algn="just"/>
            <a:r>
              <a:rPr lang="uk-UA" b="1" i="1" dirty="0" smtClean="0"/>
              <a:t>Загальнопрофесійні;</a:t>
            </a:r>
            <a:endParaRPr lang="uk-UA" b="1" dirty="0" smtClean="0"/>
          </a:p>
          <a:p>
            <a:pPr lvl="0" algn="just"/>
            <a:r>
              <a:rPr lang="uk-UA" b="1" i="1" dirty="0" smtClean="0"/>
              <a:t>Спеціалізовано-професійні;</a:t>
            </a:r>
            <a:endParaRPr lang="uk-UA" dirty="0" smtClean="0"/>
          </a:p>
          <a:p>
            <a:pPr lvl="0" algn="just"/>
            <a:r>
              <a:rPr lang="uk-UA" b="1" i="1" dirty="0" smtClean="0"/>
              <a:t>Мовленнєві.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52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35097"/>
              </p:ext>
            </p:extLst>
          </p:nvPr>
        </p:nvGraphicFramePr>
        <p:xfrm>
          <a:off x="251520" y="404664"/>
          <a:ext cx="8834766" cy="59988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89219"/>
                <a:gridCol w="8245547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uk-UA" sz="2000" b="1" dirty="0">
                          <a:solidFill>
                            <a:srgbClr val="C00000"/>
                          </a:solidFill>
                          <a:effectLst/>
                        </a:rPr>
                        <a:t>Програмні результати навчання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29497" marR="294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0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Знання:</a:t>
                      </a:r>
                      <a:endParaRPr lang="ru-RU" sz="1200" dirty="0">
                        <a:effectLst/>
                      </a:endParaRPr>
                    </a:p>
                    <a:p>
                      <a:pPr indent="317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29497" marR="294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ПРЗ1. Демонструє знання та розуміння основ загальної та теоретичної </a:t>
                      </a:r>
                      <a:r>
                        <a:rPr lang="uk-UA" sz="1200" dirty="0" smtClean="0">
                          <a:effectLst/>
                        </a:rPr>
                        <a:t>фізики.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ПРЗ2. Знає загальні питання методики навчання фізики, методики  фізичного експерименту, методики вивчення окремих тем </a:t>
                      </a:r>
                      <a:r>
                        <a:rPr lang="uk-UA" sz="1200" dirty="0" smtClean="0">
                          <a:effectLst/>
                        </a:rPr>
                        <a:t>шкільного </a:t>
                      </a:r>
                      <a:r>
                        <a:rPr lang="uk-UA" sz="1200" dirty="0" err="1" smtClean="0">
                          <a:effectLst/>
                        </a:rPr>
                        <a:t>курсіу</a:t>
                      </a:r>
                      <a:r>
                        <a:rPr lang="uk-UA" sz="1200" dirty="0" smtClean="0">
                          <a:effectLst/>
                        </a:rPr>
                        <a:t> фізики</a:t>
                      </a:r>
                      <a:r>
                        <a:rPr lang="uk-UA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ПРЗ5</a:t>
                      </a:r>
                      <a:r>
                        <a:rPr lang="uk-UA" sz="1200" dirty="0">
                          <a:effectLst/>
                        </a:rPr>
                        <a:t>. Знає основні психолого-педагогічні теорії навчання, інноваційні технології навчання фізики, актуальні проблеми розвитку педагогіки та методики навчання фізики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ПРЗ6. Знає форми, методи і засоби контролю та корекції знань учнів </a:t>
                      </a:r>
                      <a:r>
                        <a:rPr lang="uk-UA" sz="1200" dirty="0" smtClean="0">
                          <a:effectLst/>
                        </a:rPr>
                        <a:t>з </a:t>
                      </a:r>
                      <a:r>
                        <a:rPr lang="uk-UA" sz="1200" dirty="0">
                          <a:effectLst/>
                        </a:rPr>
                        <a:t>фізики та астрономії.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ПРЗ8</a:t>
                      </a:r>
                      <a:r>
                        <a:rPr lang="uk-UA" sz="1200" dirty="0">
                          <a:effectLst/>
                        </a:rPr>
                        <a:t>. Знає основи безпеки життєдіяльності, безпечного використання обладнання кабінету та лабораторій фізики.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29497" marR="29497" marT="0" marB="0"/>
                </a:tc>
              </a:tr>
              <a:tr h="3744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Уміння: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29497" marR="294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ПРУ1. Аналізує фізичні явища і процеси з погляду фундаментальних фізичних теорій, принципів і знань, а також на основі відповідних математичних методів.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ПРУ2. Володіє методикою проведення сучасного фізичного експерименту, здатний застосовувати всі його види у освітньому процесі з фізики.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ПРУ3. Розв’язує задачі різних рівнів складності шкільного, загального, теоретичного курсів фізики.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ПРУ4. Здатний формувати в учнів </a:t>
                      </a:r>
                      <a:r>
                        <a:rPr lang="uk-UA" sz="1200" dirty="0" smtClean="0">
                          <a:effectLst/>
                        </a:rPr>
                        <a:t>уміння </a:t>
                      </a:r>
                      <a:r>
                        <a:rPr lang="uk-UA" sz="1200" dirty="0">
                          <a:effectLst/>
                        </a:rPr>
                        <a:t>користуватися мовою фізики, навчати учнів </a:t>
                      </a:r>
                      <a:r>
                        <a:rPr lang="uk-UA" sz="1200" dirty="0" smtClean="0">
                          <a:effectLst/>
                        </a:rPr>
                        <a:t>розв’язувати </a:t>
                      </a:r>
                      <a:r>
                        <a:rPr lang="uk-UA" sz="1200" dirty="0">
                          <a:effectLst/>
                        </a:rPr>
                        <a:t>фізичні задачі, формувати в них експериментальні вміння.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ПРУ7</a:t>
                      </a:r>
                      <a:r>
                        <a:rPr lang="uk-UA" sz="1200" dirty="0">
                          <a:effectLst/>
                        </a:rPr>
                        <a:t>. Проектує різні типи занять і конкретну технологію навчання фізики та реалізує їх на практиці із застосуванням сучасних інформаційних технологій, розробляє методичне забезпечення освітнього процесу з фізики у закладах загальної середньої освіти, професійно-технічних </a:t>
                      </a:r>
                      <a:r>
                        <a:rPr lang="uk-UA" sz="1200" dirty="0" smtClean="0">
                          <a:effectLst/>
                        </a:rPr>
                        <a:t>закладах освіти</a:t>
                      </a:r>
                      <a:r>
                        <a:rPr lang="uk-UA" sz="12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ПРУ8. Застосовує методи діагностування досягнень </a:t>
                      </a:r>
                      <a:r>
                        <a:rPr lang="uk-UA" sz="1200" dirty="0" smtClean="0">
                          <a:effectLst/>
                        </a:rPr>
                        <a:t>учнів, </a:t>
                      </a:r>
                      <a:r>
                        <a:rPr lang="uk-UA" sz="1200" dirty="0">
                          <a:effectLst/>
                        </a:rPr>
                        <a:t>добирає й розробляє завдання для тестів, самостійних і контрольних робіт, індивідуальної роботи.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ПРУ9. Використовує методи психодіагностики для організації диференційованого навчання учнів </a:t>
                      </a:r>
                      <a:r>
                        <a:rPr lang="uk-UA" sz="1200" dirty="0" smtClean="0">
                          <a:effectLst/>
                        </a:rPr>
                        <a:t>та </a:t>
                      </a:r>
                      <a:r>
                        <a:rPr lang="uk-UA" sz="1200" dirty="0">
                          <a:effectLst/>
                        </a:rPr>
                        <a:t>аналізу результатів власної педагогічної діяльності.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ПРУ10. Уміє добувати інформацію з різних джерел, обробляти, аналізувати, зберігати та передавати її, насамперед за допомогою інформаційних  технологій.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ПРУ11. Самостійно вивчає нові питання фізики та методики навчання фізики за різноманітними інформаційними джерелами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ПРУ12. Формує в учнів і студентів основи цілісної природничо-наукової картини світу через міжпредметні зв’язки з філософією, хімією, біологією, географією, відповідно до вимог державного стандарту для </a:t>
                      </a:r>
                      <a:r>
                        <a:rPr lang="uk-UA" sz="1200" spc="-30" dirty="0">
                          <a:effectLst/>
                        </a:rPr>
                        <a:t>закладів загальної середньої освіти.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ПРУ13. Дотримується правових норм і законів, нормативно-правових актів України, усвідомлює необхідність їх дотримання.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29497" marR="294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8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uk-UA" sz="3200" b="1" dirty="0"/>
              <a:t>ПРОГРАМА КУРСУ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Тема 1. </a:t>
            </a:r>
            <a:r>
              <a:rPr lang="uk-UA" dirty="0"/>
              <a:t>Система </a:t>
            </a:r>
            <a:r>
              <a:rPr lang="uk-UA" dirty="0" smtClean="0"/>
              <a:t>загальної середньої </a:t>
            </a:r>
            <a:r>
              <a:rPr lang="uk-UA" dirty="0"/>
              <a:t>освіти в Україні, тенденції та перспективи розвитку. Державний стандарт </a:t>
            </a:r>
            <a:r>
              <a:rPr lang="uk-UA" dirty="0" smtClean="0"/>
              <a:t>базової та повної загальної середньої освіти. Навчальна </a:t>
            </a:r>
            <a:r>
              <a:rPr lang="uk-UA" dirty="0"/>
              <a:t>програма як основний документ викладання дисциплін у ЗСО</a:t>
            </a:r>
          </a:p>
          <a:p>
            <a:r>
              <a:rPr lang="uk-UA" b="1" dirty="0" smtClean="0"/>
              <a:t>Тема 2.</a:t>
            </a:r>
            <a:r>
              <a:rPr lang="uk-UA" dirty="0" smtClean="0"/>
              <a:t> Методика фізики як педагогічна наука. Її зміст і завдання</a:t>
            </a:r>
          </a:p>
          <a:p>
            <a:r>
              <a:rPr lang="uk-UA" b="1" dirty="0" smtClean="0"/>
              <a:t>Тема 3.</a:t>
            </a:r>
            <a:r>
              <a:rPr lang="uk-UA" dirty="0" smtClean="0"/>
              <a:t> Фізика як навчальний предмет ЗСО</a:t>
            </a:r>
          </a:p>
          <a:p>
            <a:r>
              <a:rPr lang="uk-UA" b="1" dirty="0" smtClean="0"/>
              <a:t>Тема 4.</a:t>
            </a:r>
            <a:r>
              <a:rPr lang="uk-UA" dirty="0" smtClean="0"/>
              <a:t> Реалізація міжпредметних зв'язків під час вивчення фізики</a:t>
            </a:r>
          </a:p>
          <a:p>
            <a:r>
              <a:rPr lang="uk-UA" b="1" dirty="0" smtClean="0"/>
              <a:t>Тема 5.</a:t>
            </a:r>
            <a:r>
              <a:rPr lang="uk-UA" dirty="0" smtClean="0"/>
              <a:t> Методи навчання фізики у ЗСО</a:t>
            </a:r>
          </a:p>
          <a:p>
            <a:r>
              <a:rPr lang="uk-UA" b="1" dirty="0" smtClean="0"/>
              <a:t>Тема 6. </a:t>
            </a:r>
            <a:r>
              <a:rPr lang="uk-UA" dirty="0" smtClean="0"/>
              <a:t>Навчальний фізичний експеримент</a:t>
            </a:r>
          </a:p>
          <a:p>
            <a:r>
              <a:rPr lang="uk-UA" b="1" dirty="0" smtClean="0"/>
              <a:t>Тема 7. </a:t>
            </a:r>
            <a:r>
              <a:rPr lang="uk-UA" dirty="0" smtClean="0"/>
              <a:t>Дидактичні та методичні особливості розв'язування задач </a:t>
            </a:r>
          </a:p>
          <a:p>
            <a:r>
              <a:rPr lang="uk-UA" b="1" dirty="0"/>
              <a:t>Тема 8. </a:t>
            </a:r>
            <a:r>
              <a:rPr lang="uk-UA" dirty="0"/>
              <a:t>Контроль успішності та якості навчання </a:t>
            </a:r>
            <a:r>
              <a:rPr lang="uk-UA" dirty="0" smtClean="0"/>
              <a:t>учнів</a:t>
            </a:r>
          </a:p>
          <a:p>
            <a:r>
              <a:rPr lang="uk-UA" b="1" dirty="0" smtClean="0"/>
              <a:t>Тема 9.</a:t>
            </a:r>
            <a:r>
              <a:rPr lang="uk-UA" dirty="0" smtClean="0"/>
              <a:t> Застосування ІКТ та новітніх технологій у освітньому процесі з фізики</a:t>
            </a:r>
          </a:p>
          <a:p>
            <a:r>
              <a:rPr lang="uk-UA" b="1" dirty="0" smtClean="0"/>
              <a:t>Тема 10. </a:t>
            </a:r>
            <a:r>
              <a:rPr lang="uk-UA" dirty="0" smtClean="0"/>
              <a:t>Організація і методика проведення екскурсій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36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СПИСОК РЕКОМЕНДОВАНОЇ </a:t>
            </a:r>
            <a:r>
              <a:rPr lang="ru-RU" sz="2800" b="1" dirty="0" smtClean="0"/>
              <a:t>ЛІТЕРАТУРИ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1. </a:t>
            </a:r>
            <a:r>
              <a:rPr lang="ru-RU" dirty="0" err="1" smtClean="0"/>
              <a:t>Благодаренко</a:t>
            </a:r>
            <a:r>
              <a:rPr lang="ru-RU" dirty="0" smtClean="0"/>
              <a:t> </a:t>
            </a:r>
            <a:r>
              <a:rPr lang="ru-RU" dirty="0"/>
              <a:t>1. Л.Ю. Теоретико-</a:t>
            </a:r>
            <a:r>
              <a:rPr lang="ru-RU" dirty="0" err="1"/>
              <a:t>методичні</a:t>
            </a:r>
            <a:r>
              <a:rPr lang="ru-RU" dirty="0"/>
              <a:t> засади </a:t>
            </a:r>
            <a:r>
              <a:rPr lang="ru-RU" dirty="0" smtClean="0"/>
              <a:t>навчання фізики </a:t>
            </a:r>
            <a:r>
              <a:rPr lang="ru-RU" dirty="0"/>
              <a:t>в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: </a:t>
            </a:r>
            <a:r>
              <a:rPr lang="ru-RU" dirty="0" err="1"/>
              <a:t>монографія</a:t>
            </a:r>
            <a:r>
              <a:rPr lang="ru-RU" dirty="0"/>
              <a:t> / Л.Ю. </a:t>
            </a:r>
            <a:r>
              <a:rPr lang="ru-RU" dirty="0" err="1"/>
              <a:t>Благодаренко</a:t>
            </a:r>
            <a:r>
              <a:rPr lang="ru-RU" dirty="0"/>
              <a:t>. </a:t>
            </a:r>
            <a:r>
              <a:rPr lang="ru-RU" dirty="0" smtClean="0"/>
              <a:t>–К</a:t>
            </a:r>
            <a:r>
              <a:rPr lang="ru-RU" dirty="0"/>
              <a:t>. : НПУ </a:t>
            </a:r>
            <a:r>
              <a:rPr lang="ru-RU" dirty="0" err="1"/>
              <a:t>імені</a:t>
            </a:r>
            <a:r>
              <a:rPr lang="ru-RU" dirty="0"/>
              <a:t> М.П. </a:t>
            </a:r>
            <a:r>
              <a:rPr lang="ru-RU" dirty="0" err="1"/>
              <a:t>Драгоманова</a:t>
            </a:r>
            <a:r>
              <a:rPr lang="ru-RU" dirty="0"/>
              <a:t>, 2011. – 247 с.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2. Головко М.В. </a:t>
            </a:r>
            <a:r>
              <a:rPr lang="ru-RU" dirty="0" err="1"/>
              <a:t>Дидактичні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smtClean="0"/>
              <a:t>державного </a:t>
            </a:r>
            <a:r>
              <a:rPr lang="ru-RU" dirty="0"/>
              <a:t>стандарту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/ М.В. Головко </a:t>
            </a:r>
            <a:r>
              <a:rPr lang="ru-RU" dirty="0" smtClean="0"/>
              <a:t>//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освітньому</a:t>
            </a:r>
            <a:r>
              <a:rPr lang="ru-RU" dirty="0"/>
              <a:t> просторі : </a:t>
            </a:r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/>
              <a:t>тез. – </a:t>
            </a:r>
            <a:r>
              <a:rPr lang="ru-RU" dirty="0" err="1"/>
              <a:t>Запоріжжя</a:t>
            </a:r>
            <a:r>
              <a:rPr lang="ru-RU" dirty="0"/>
              <a:t> : ТОВ «</a:t>
            </a:r>
            <a:r>
              <a:rPr lang="ru-RU" dirty="0" err="1"/>
              <a:t>Фінвей</a:t>
            </a:r>
            <a:r>
              <a:rPr lang="ru-RU" dirty="0"/>
              <a:t>», 2012. – Т.1. </a:t>
            </a:r>
            <a:r>
              <a:rPr lang="ru-RU" dirty="0" smtClean="0"/>
              <a:t>–С</a:t>
            </a:r>
            <a:r>
              <a:rPr lang="ru-RU" dirty="0"/>
              <a:t>. 123-128.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3. </a:t>
            </a:r>
            <a:r>
              <a:rPr lang="ru-RU" dirty="0" err="1"/>
              <a:t>Державний</a:t>
            </a:r>
            <a:r>
              <a:rPr lang="ru-RU" dirty="0"/>
              <a:t> стандарт </a:t>
            </a:r>
            <a:r>
              <a:rPr lang="ru-RU" dirty="0" err="1"/>
              <a:t>базової</a:t>
            </a:r>
            <a:r>
              <a:rPr lang="ru-RU" dirty="0"/>
              <a:t> і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/>
              <a:t>. – Режим доступу: http://www.mon.gov.ua/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4.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для </a:t>
            </a:r>
            <a:r>
              <a:rPr lang="ru-RU" dirty="0" err="1"/>
              <a:t>загальноосвітніх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endParaRPr lang="ru-RU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/>
              <a:t>закладів</a:t>
            </a:r>
            <a:r>
              <a:rPr lang="ru-RU" dirty="0"/>
              <a:t>: </a:t>
            </a:r>
            <a:r>
              <a:rPr lang="ru-RU" dirty="0" err="1"/>
              <a:t>Фізика</a:t>
            </a:r>
            <a:r>
              <a:rPr lang="ru-RU" dirty="0"/>
              <a:t>. 7-9 </a:t>
            </a:r>
            <a:r>
              <a:rPr lang="ru-RU" dirty="0" err="1"/>
              <a:t>класи</a:t>
            </a:r>
            <a:r>
              <a:rPr lang="ru-RU" dirty="0"/>
              <a:t>. – К. : </a:t>
            </a:r>
            <a:r>
              <a:rPr lang="ru-RU" dirty="0" err="1"/>
              <a:t>Видавничий</a:t>
            </a:r>
            <a:r>
              <a:rPr lang="ru-RU" dirty="0"/>
              <a:t> </a:t>
            </a:r>
            <a:r>
              <a:rPr lang="ru-RU" dirty="0" err="1"/>
              <a:t>дім</a:t>
            </a:r>
            <a:r>
              <a:rPr lang="ru-RU" dirty="0"/>
              <a:t> «</a:t>
            </a:r>
            <a:r>
              <a:rPr lang="ru-RU" dirty="0" err="1"/>
              <a:t>Освіта</a:t>
            </a:r>
            <a:r>
              <a:rPr lang="ru-RU" dirty="0"/>
              <a:t>»,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2013. – 32 с</a:t>
            </a:r>
            <a:r>
              <a:rPr lang="ru-RU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/>
              <a:t>5. </a:t>
            </a:r>
            <a:r>
              <a:rPr lang="uk-UA" dirty="0"/>
              <a:t>Розвиток мислення учнів у процесі навчання. Психологічні засади та методика їх реалізації. Програма спецкурсу для вчителів загальноосвітніх і професійних навчальних закладів, працівників системи післядипломної освіти, студентів. Укладач В.</a:t>
            </a:r>
            <a:r>
              <a:rPr lang="uk-UA" dirty="0" err="1"/>
              <a:t>Шарко.-</a:t>
            </a:r>
            <a:r>
              <a:rPr lang="uk-UA" dirty="0"/>
              <a:t> К.: СПД А.М.Богданова, 2008.- 41 с. </a:t>
            </a:r>
            <a:endParaRPr lang="uk-UA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/>
              <a:t>6. </a:t>
            </a:r>
            <a:r>
              <a:rPr lang="uk-UA" dirty="0" err="1" smtClean="0"/>
              <a:t>Шарко</a:t>
            </a:r>
            <a:r>
              <a:rPr lang="uk-UA" dirty="0" smtClean="0"/>
              <a:t> </a:t>
            </a:r>
            <a:r>
              <a:rPr lang="uk-UA" dirty="0"/>
              <a:t>В. Сучасний урок фізики: технологічний аспект/ Посібник для вчителів і </a:t>
            </a:r>
            <a:r>
              <a:rPr lang="uk-UA" dirty="0" err="1"/>
              <a:t>студентів.-</a:t>
            </a:r>
            <a:r>
              <a:rPr lang="uk-UA" dirty="0"/>
              <a:t> Херсон: </a:t>
            </a:r>
            <a:r>
              <a:rPr lang="uk-UA" dirty="0" err="1"/>
              <a:t>Олді-Плюс</a:t>
            </a:r>
            <a:r>
              <a:rPr lang="uk-UA" dirty="0"/>
              <a:t>, 2004.- 190 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58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</TotalTime>
  <Words>795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Дидактичні основи викладання фахових дисциплін у закладах загальної середньої освіти</vt:lpstr>
      <vt:lpstr>Мета вивчення дисципліни:</vt:lpstr>
      <vt:lpstr>Зміст дисципліни включає:</vt:lpstr>
      <vt:lpstr>ФАХОВІ КОМПЕТЕНЦІЇ, ЩО ФОРМУЮТЬСЯ  ПІД ЧАС ВИВЧЕННЯ ДИСЦИПЛІНИ</vt:lpstr>
      <vt:lpstr>Презентация PowerPoint</vt:lpstr>
      <vt:lpstr>ПРОГРАМА КУРСУ</vt:lpstr>
      <vt:lpstr>СПИСОК РЕКОМЕНДОВАНОЇ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Дидактичні основи викладання фахових дисциплін у закладах загальної середньої освіти</dc:title>
  <dc:creator>натаха</dc:creator>
  <cp:lastModifiedBy>натаха</cp:lastModifiedBy>
  <cp:revision>12</cp:revision>
  <dcterms:created xsi:type="dcterms:W3CDTF">2020-06-15T13:31:14Z</dcterms:created>
  <dcterms:modified xsi:type="dcterms:W3CDTF">2020-06-15T14:56:13Z</dcterms:modified>
</cp:coreProperties>
</file>