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64" r:id="rId7"/>
    <p:sldId id="259" r:id="rId8"/>
    <p:sldId id="265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AF08-D01A-4849-8FDC-956DFD7EE8B9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609D-9C41-41CB-976E-7B13CC9EB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DBC7A-C369-4BF7-8637-3BDE58830742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E5E4-FB53-4604-A952-93A339102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680D2-1993-469F-A179-79B991942227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606A-2BE2-4730-B6B4-5D7CBBCB3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61E0-B68E-4E74-9CC1-7C7B8336B073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052F-2B79-4501-BFA5-72DD19909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7BEE0-0248-417E-8DC1-25CFAE4158CB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B8688-9A6F-4E09-803F-8B3240310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B1A2-10A2-4A84-B4DE-3F4A95A56D2F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A763A-5B8A-4EA1-92D7-8355302C6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A8A1B-09BC-42C4-9071-5B37193FB436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A05BC-5EB5-4E9D-A728-8E319C329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4D39C-F1BF-4F5D-94A3-9310A2F718D7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E4A0-9C04-4505-82F3-708D797F5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534A-CB57-49F4-90B7-7EE104697489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3E66B-5B3A-4EF7-9A57-5968AD599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EF91-84A7-48F8-AACF-DA6B078D15D1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65AF-67A0-4707-9CA1-EA668B3EE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2FBFC-E88D-4FD8-9A8B-BCEF4E8EBC17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CFDC-76CE-40E5-9866-EE354148C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2133600"/>
            <a:ext cx="822960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E51C3C-484E-4EE3-8134-E475FC6DB95F}" type="datetimeFigureOut">
              <a:rPr lang="ru-RU"/>
              <a:pPr>
                <a:defRPr/>
              </a:pPr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63C5F6-9FD9-4B91-84F0-E1C8A783E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ru-RU" smtClean="0"/>
              <a:t>Експериментальні задачі</a:t>
            </a:r>
            <a:br>
              <a:rPr lang="ru-RU" smtClean="0"/>
            </a:br>
            <a:r>
              <a:rPr lang="ru-RU" smtClean="0"/>
              <a:t>з фізики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3789363"/>
            <a:ext cx="6400800" cy="1752600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ru-RU" b="1" smtClean="0"/>
              <a:t>		Фізика</a:t>
            </a:r>
            <a:r>
              <a:rPr lang="ru-RU" smtClean="0"/>
              <a:t> - це наука, що вивчає найбільш загальні властивості об'єктів та явища, які відбуваються в оточуючій нас неживій природі. </a:t>
            </a:r>
          </a:p>
          <a:p>
            <a:pPr algn="just">
              <a:buFont typeface="Arial" charset="0"/>
              <a:buNone/>
            </a:pPr>
            <a:r>
              <a:rPr lang="ru-RU" smtClean="0"/>
              <a:t>          При вивченні фізики виняткове значення має </a:t>
            </a:r>
            <a:r>
              <a:rPr lang="ru-RU" b="1" smtClean="0"/>
              <a:t>розв’язування задач</a:t>
            </a:r>
            <a:r>
              <a:rPr lang="ru-RU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mtClean="0"/>
              <a:t>Класифікація задач з фізики</a:t>
            </a:r>
            <a:endParaRPr lang="ru-RU" smtClean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 l="11816" t="43317" r="37239" b="11394"/>
          <a:stretch>
            <a:fillRect/>
          </a:stretch>
        </p:blipFill>
        <p:spPr bwMode="auto">
          <a:xfrm>
            <a:off x="539750" y="1270000"/>
            <a:ext cx="7993063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/>
              <a:t>       </a:t>
            </a:r>
            <a:r>
              <a:rPr lang="ru-RU" b="1" smtClean="0"/>
              <a:t>Експериментальні задачі</a:t>
            </a:r>
            <a:r>
              <a:rPr lang="ru-RU" smtClean="0"/>
              <a:t> є одним із видів навчального </a:t>
            </a:r>
            <a:r>
              <a:rPr lang="ru-RU" b="1" smtClean="0"/>
              <a:t>фізичного експерименту</a:t>
            </a:r>
            <a:r>
              <a:rPr lang="ru-RU" smtClean="0"/>
              <a:t>. Розв’язування експериментальних задач на уроці не заміняє традиційних лабораторних робіт і практичних завдань, а є їхньою </a:t>
            </a:r>
            <a:r>
              <a:rPr lang="ru-RU" b="1" smtClean="0"/>
              <a:t>альтернативною формою</a:t>
            </a:r>
            <a:r>
              <a:rPr lang="ru-RU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2800" smtClean="0"/>
              <a:t>У методиці навчання фізики експериментальні задачі класифікують за певними ознаками: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19200" y="2386013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3976688"/>
            <a:ext cx="6653213" cy="10191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30313" y="5492750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3306763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96988" y="1787525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349375" y="4826000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14344" name="Picture 9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276350" y="2428875"/>
            <a:ext cx="6746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0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273175" y="4022725"/>
            <a:ext cx="676275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1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277938" y="5534025"/>
            <a:ext cx="6746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AutoShape 12"/>
          <p:cNvSpPr>
            <a:spLocks noChangeArrowheads="1"/>
          </p:cNvSpPr>
          <p:nvPr/>
        </p:nvSpPr>
        <p:spPr bwMode="gray">
          <a:xfrm>
            <a:off x="1706563" y="2159000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8" name="AutoShape 13"/>
          <p:cNvSpPr>
            <a:spLocks noChangeArrowheads="1"/>
          </p:cNvSpPr>
          <p:nvPr/>
        </p:nvSpPr>
        <p:spPr bwMode="gray">
          <a:xfrm>
            <a:off x="1706563" y="3768725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9" name="AutoShape 14"/>
          <p:cNvSpPr>
            <a:spLocks noChangeArrowheads="1"/>
          </p:cNvSpPr>
          <p:nvPr/>
        </p:nvSpPr>
        <p:spPr bwMode="gray">
          <a:xfrm>
            <a:off x="1706563" y="5270500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gray">
          <a:xfrm>
            <a:off x="1630363" y="2768600"/>
            <a:ext cx="6019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EFFFF"/>
                </a:solidFill>
                <a:latin typeface="Calibri" pitchFamily="34" charset="0"/>
              </a:rPr>
              <a:t>- </a:t>
            </a:r>
            <a:r>
              <a:rPr lang="ru-RU"/>
              <a:t>експеримент використовують для ілюстрації явища, </a:t>
            </a:r>
            <a:r>
              <a:rPr lang="en-US"/>
              <a:t>для перевірки правильності розв’язку задачі</a:t>
            </a:r>
            <a:r>
              <a:rPr lang="uk-UA"/>
              <a:t>;</a:t>
            </a:r>
            <a:endParaRPr lang="en-US"/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gray">
          <a:xfrm>
            <a:off x="1630363" y="4305300"/>
            <a:ext cx="6019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текстові, задачі-м</a:t>
            </a:r>
            <a:r>
              <a:rPr lang="uk-UA"/>
              <a:t>а</a:t>
            </a:r>
            <a:r>
              <a:rPr lang="en-US"/>
              <a:t>люнки, задачі-таблиці, задачі змішаного типу</a:t>
            </a:r>
            <a:r>
              <a:rPr lang="uk-UA"/>
              <a:t>;</a:t>
            </a:r>
            <a:endParaRPr lang="en-US"/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gray">
          <a:xfrm>
            <a:off x="1630363" y="5783263"/>
            <a:ext cx="6019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тренувальні, контрольні, проблемні, одно- та багатоцільові</a:t>
            </a:r>
            <a:r>
              <a:rPr lang="uk-UA"/>
              <a:t>;</a:t>
            </a:r>
            <a:endParaRPr lang="en-US"/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gray">
          <a:xfrm>
            <a:off x="1692275" y="2159000"/>
            <a:ext cx="59039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i="1"/>
              <a:t>за значенням експерименту у процесі розв’язування</a:t>
            </a:r>
            <a:endParaRPr lang="en-US" i="1"/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gray">
          <a:xfrm>
            <a:off x="2087563" y="3778250"/>
            <a:ext cx="5029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i="1"/>
              <a:t>за способом подачі матеріалу</a:t>
            </a:r>
            <a:endParaRPr lang="en-US" i="1"/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gray">
          <a:xfrm>
            <a:off x="2087563" y="5281613"/>
            <a:ext cx="5029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i="1"/>
              <a:t>за дидактичними цілями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2800" smtClean="0"/>
              <a:t>У методиці навчання фізики експериментальні задачі класифікують за певними ознаками: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19200" y="2386013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3976688"/>
            <a:ext cx="6653213" cy="10191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30313" y="5492750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3306763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96988" y="1787525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349375" y="4826000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22537" name="Picture 9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276350" y="2428875"/>
            <a:ext cx="6746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0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273175" y="4022725"/>
            <a:ext cx="676275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1277938" y="5534025"/>
            <a:ext cx="6746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AutoShape 12"/>
          <p:cNvSpPr>
            <a:spLocks noChangeArrowheads="1"/>
          </p:cNvSpPr>
          <p:nvPr/>
        </p:nvSpPr>
        <p:spPr bwMode="gray">
          <a:xfrm>
            <a:off x="1706563" y="2159000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gray">
          <a:xfrm>
            <a:off x="1692275" y="3789363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gray">
          <a:xfrm>
            <a:off x="1706563" y="5270500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gray">
          <a:xfrm>
            <a:off x="1630363" y="2768600"/>
            <a:ext cx="6019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FEFFFF"/>
                </a:solidFill>
                <a:latin typeface="Calibri" pitchFamily="34" charset="0"/>
              </a:rPr>
              <a:t>- </a:t>
            </a:r>
            <a:r>
              <a:rPr lang="ru-RU"/>
              <a:t>тематичні, комбіновані, міжпредметні.</a:t>
            </a:r>
            <a:endParaRPr 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gray">
          <a:xfrm>
            <a:off x="1630363" y="4305300"/>
            <a:ext cx="6019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якісні,</a:t>
            </a:r>
            <a:r>
              <a:rPr lang="uk-UA"/>
              <a:t> </a:t>
            </a:r>
            <a:r>
              <a:rPr lang="en-US"/>
              <a:t>кількісні;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gray">
          <a:xfrm>
            <a:off x="1630363" y="5783263"/>
            <a:ext cx="6019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індивідуальні,</a:t>
            </a:r>
            <a:r>
              <a:rPr lang="uk-UA"/>
              <a:t> </a:t>
            </a:r>
            <a:r>
              <a:rPr lang="en-US"/>
              <a:t>групові, фронтальні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gray">
          <a:xfrm>
            <a:off x="1692275" y="2159000"/>
            <a:ext cx="59039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i="1"/>
              <a:t>за обсягом навчального матеріалу</a:t>
            </a:r>
            <a:endParaRPr lang="en-US" i="1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gray">
          <a:xfrm>
            <a:off x="1835150" y="3778250"/>
            <a:ext cx="56165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i="1"/>
              <a:t>за використанням математичного апарату</a:t>
            </a:r>
            <a:endParaRPr lang="en-US" i="1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gray">
          <a:xfrm>
            <a:off x="2087563" y="5281613"/>
            <a:ext cx="50292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i="1"/>
              <a:t>за формою організації розв’язування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Основні переваги використання експериментальних задач</a:t>
            </a:r>
          </a:p>
        </p:txBody>
      </p:sp>
      <p:sp>
        <p:nvSpPr>
          <p:cNvPr id="16386" name="Oval 30"/>
          <p:cNvSpPr>
            <a:spLocks noChangeArrowheads="1"/>
          </p:cNvSpPr>
          <p:nvPr/>
        </p:nvSpPr>
        <p:spPr bwMode="gray">
          <a:xfrm>
            <a:off x="2771775" y="2708275"/>
            <a:ext cx="3743325" cy="3743325"/>
          </a:xfrm>
          <a:prstGeom prst="ellipse">
            <a:avLst/>
          </a:prstGeom>
          <a:gradFill rotWithShape="1">
            <a:gsLst>
              <a:gs pos="0">
                <a:srgbClr val="E6E6E6"/>
              </a:gs>
              <a:gs pos="14999">
                <a:srgbClr val="7D8496"/>
              </a:gs>
              <a:gs pos="53000">
                <a:srgbClr val="E6E6E6"/>
              </a:gs>
              <a:gs pos="67999">
                <a:srgbClr val="7D8496"/>
              </a:gs>
              <a:gs pos="92999">
                <a:srgbClr val="E6E6E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7" name="Oval 31"/>
          <p:cNvSpPr>
            <a:spLocks noChangeArrowheads="1"/>
          </p:cNvSpPr>
          <p:nvPr/>
        </p:nvSpPr>
        <p:spPr bwMode="gray">
          <a:xfrm>
            <a:off x="3254375" y="3209925"/>
            <a:ext cx="2749550" cy="2746375"/>
          </a:xfrm>
          <a:prstGeom prst="ellipse">
            <a:avLst/>
          </a:prstGeom>
          <a:gradFill rotWithShape="1">
            <a:gsLst>
              <a:gs pos="0">
                <a:srgbClr val="A1A1A1"/>
              </a:gs>
              <a:gs pos="50000">
                <a:srgbClr val="FFFFFF"/>
              </a:gs>
              <a:gs pos="100000">
                <a:srgbClr val="A1A1A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9" name="Text Box 33"/>
          <p:cNvSpPr txBox="1">
            <a:spLocks noChangeArrowheads="1"/>
          </p:cNvSpPr>
          <p:nvPr/>
        </p:nvSpPr>
        <p:spPr bwMode="gray">
          <a:xfrm>
            <a:off x="0" y="2428875"/>
            <a:ext cx="2627313" cy="158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/>
              <a:t>Розв’язування кспериментальних</a:t>
            </a:r>
          </a:p>
          <a:p>
            <a:pPr algn="just"/>
            <a:r>
              <a:rPr lang="ru-RU" sz="1400"/>
              <a:t>задач виховує в учнів бажання активно пізнавати навколишній світ, спираючись на власні сили, здобувати нові знання</a:t>
            </a:r>
            <a:endParaRPr lang="en-US" sz="1400"/>
          </a:p>
        </p:txBody>
      </p:sp>
      <p:sp>
        <p:nvSpPr>
          <p:cNvPr id="16390" name="Text Box 34"/>
          <p:cNvSpPr txBox="1">
            <a:spLocks noChangeArrowheads="1"/>
          </p:cNvSpPr>
          <p:nvPr/>
        </p:nvSpPr>
        <p:spPr bwMode="gray">
          <a:xfrm>
            <a:off x="250825" y="4365625"/>
            <a:ext cx="2328863" cy="179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/>
              <a:t>Розв’язування експериментальних задач сприяє засвоєнню учнями міцних осмислених знань, умінь користуватись цими знаннями у практичній діяльності.</a:t>
            </a:r>
            <a:endParaRPr lang="en-US" sz="1400"/>
          </a:p>
        </p:txBody>
      </p:sp>
      <p:sp>
        <p:nvSpPr>
          <p:cNvPr id="16391" name="Text Box 35"/>
          <p:cNvSpPr txBox="1">
            <a:spLocks noChangeArrowheads="1"/>
          </p:cNvSpPr>
          <p:nvPr/>
        </p:nvSpPr>
        <p:spPr bwMode="gray">
          <a:xfrm>
            <a:off x="6689725" y="4957763"/>
            <a:ext cx="2363788" cy="179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/>
              <a:t>дає можливість учням переконатися в об’єктивності фізичних закономірностей, иявляти причинно-наслідкові взаємозв’язки між фізичними явищами та процесами.</a:t>
            </a:r>
            <a:endParaRPr lang="en-US" sz="1400"/>
          </a:p>
        </p:txBody>
      </p:sp>
      <p:grpSp>
        <p:nvGrpSpPr>
          <p:cNvPr id="16392" name="Group 36"/>
          <p:cNvGrpSpPr>
            <a:grpSpLocks/>
          </p:cNvGrpSpPr>
          <p:nvPr/>
        </p:nvGrpSpPr>
        <p:grpSpPr bwMode="auto">
          <a:xfrm>
            <a:off x="2411413" y="2492375"/>
            <a:ext cx="1631950" cy="1612900"/>
            <a:chOff x="437" y="1700"/>
            <a:chExt cx="1110" cy="1096"/>
          </a:xfrm>
        </p:grpSpPr>
        <p:grpSp>
          <p:nvGrpSpPr>
            <p:cNvPr id="16422" name="Group 37"/>
            <p:cNvGrpSpPr>
              <a:grpSpLocks/>
            </p:cNvGrpSpPr>
            <p:nvPr/>
          </p:nvGrpSpPr>
          <p:grpSpPr bwMode="auto">
            <a:xfrm>
              <a:off x="437" y="1700"/>
              <a:ext cx="1110" cy="1096"/>
              <a:chOff x="437" y="1700"/>
              <a:chExt cx="1110" cy="1096"/>
            </a:xfrm>
          </p:grpSpPr>
          <p:sp>
            <p:nvSpPr>
              <p:cNvPr id="16426" name="Oval 38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rgbClr val="3333CC">
                  <a:alpha val="10196"/>
                </a:srgb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427" name="Oval 39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chemeClr val="accent1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6423" name="Group 40"/>
            <p:cNvGrpSpPr>
              <a:grpSpLocks/>
            </p:cNvGrpSpPr>
            <p:nvPr/>
          </p:nvGrpSpPr>
          <p:grpSpPr bwMode="auto">
            <a:xfrm>
              <a:off x="486" y="1748"/>
              <a:ext cx="1026" cy="1014"/>
              <a:chOff x="437" y="1700"/>
              <a:chExt cx="1110" cy="1096"/>
            </a:xfrm>
          </p:grpSpPr>
          <p:sp>
            <p:nvSpPr>
              <p:cNvPr id="16424" name="Oval 41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accent1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425" name="Oval 42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rgbClr val="3333CC">
                  <a:alpha val="10196"/>
                </a:srgb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grpSp>
        <p:nvGrpSpPr>
          <p:cNvPr id="16393" name="Group 43"/>
          <p:cNvGrpSpPr>
            <a:grpSpLocks/>
          </p:cNvGrpSpPr>
          <p:nvPr/>
        </p:nvGrpSpPr>
        <p:grpSpPr bwMode="auto">
          <a:xfrm>
            <a:off x="2411413" y="4811713"/>
            <a:ext cx="1631950" cy="1612900"/>
            <a:chOff x="437" y="1700"/>
            <a:chExt cx="1110" cy="1096"/>
          </a:xfrm>
        </p:grpSpPr>
        <p:grpSp>
          <p:nvGrpSpPr>
            <p:cNvPr id="16416" name="Group 44"/>
            <p:cNvGrpSpPr>
              <a:grpSpLocks/>
            </p:cNvGrpSpPr>
            <p:nvPr/>
          </p:nvGrpSpPr>
          <p:grpSpPr bwMode="auto">
            <a:xfrm>
              <a:off x="437" y="1700"/>
              <a:ext cx="1110" cy="1096"/>
              <a:chOff x="437" y="1700"/>
              <a:chExt cx="1110" cy="1096"/>
            </a:xfrm>
          </p:grpSpPr>
          <p:sp>
            <p:nvSpPr>
              <p:cNvPr id="16420" name="Oval 45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accent2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421" name="Oval 46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chemeClr val="accent2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6417" name="Group 47"/>
            <p:cNvGrpSpPr>
              <a:grpSpLocks/>
            </p:cNvGrpSpPr>
            <p:nvPr/>
          </p:nvGrpSpPr>
          <p:grpSpPr bwMode="auto">
            <a:xfrm>
              <a:off x="486" y="1748"/>
              <a:ext cx="1026" cy="1014"/>
              <a:chOff x="437" y="1700"/>
              <a:chExt cx="1110" cy="1096"/>
            </a:xfrm>
          </p:grpSpPr>
          <p:sp>
            <p:nvSpPr>
              <p:cNvPr id="16418" name="Oval 48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accent2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419" name="Oval 49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chemeClr val="accent2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grpSp>
        <p:nvGrpSpPr>
          <p:cNvPr id="16394" name="Group 50"/>
          <p:cNvGrpSpPr>
            <a:grpSpLocks/>
          </p:cNvGrpSpPr>
          <p:nvPr/>
        </p:nvGrpSpPr>
        <p:grpSpPr bwMode="auto">
          <a:xfrm>
            <a:off x="5129213" y="4941888"/>
            <a:ext cx="1631950" cy="1612900"/>
            <a:chOff x="437" y="1700"/>
            <a:chExt cx="1110" cy="1096"/>
          </a:xfrm>
        </p:grpSpPr>
        <p:grpSp>
          <p:nvGrpSpPr>
            <p:cNvPr id="16410" name="Group 51"/>
            <p:cNvGrpSpPr>
              <a:grpSpLocks/>
            </p:cNvGrpSpPr>
            <p:nvPr/>
          </p:nvGrpSpPr>
          <p:grpSpPr bwMode="auto">
            <a:xfrm>
              <a:off x="437" y="1700"/>
              <a:ext cx="1110" cy="1096"/>
              <a:chOff x="437" y="1700"/>
              <a:chExt cx="1110" cy="1096"/>
            </a:xfrm>
          </p:grpSpPr>
          <p:sp>
            <p:nvSpPr>
              <p:cNvPr id="16414" name="Oval 52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hlink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415" name="Oval 53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rgbClr val="817E00">
                  <a:alpha val="10196"/>
                </a:srgb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6411" name="Group 54"/>
            <p:cNvGrpSpPr>
              <a:grpSpLocks/>
            </p:cNvGrpSpPr>
            <p:nvPr/>
          </p:nvGrpSpPr>
          <p:grpSpPr bwMode="auto">
            <a:xfrm>
              <a:off x="486" y="1748"/>
              <a:ext cx="1026" cy="1014"/>
              <a:chOff x="437" y="1700"/>
              <a:chExt cx="1110" cy="1096"/>
            </a:xfrm>
          </p:grpSpPr>
          <p:sp>
            <p:nvSpPr>
              <p:cNvPr id="16412" name="Oval 55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rgbClr val="817E00">
                  <a:alpha val="10196"/>
                </a:srgb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413" name="Oval 56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rgbClr val="817E00">
                  <a:alpha val="10196"/>
                </a:srgb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grpSp>
        <p:nvGrpSpPr>
          <p:cNvPr id="16395" name="Group 57"/>
          <p:cNvGrpSpPr>
            <a:grpSpLocks/>
          </p:cNvGrpSpPr>
          <p:nvPr/>
        </p:nvGrpSpPr>
        <p:grpSpPr bwMode="auto">
          <a:xfrm>
            <a:off x="2484438" y="2557463"/>
            <a:ext cx="1466850" cy="1447800"/>
            <a:chOff x="708" y="2203"/>
            <a:chExt cx="751" cy="741"/>
          </a:xfrm>
        </p:grpSpPr>
        <p:sp>
          <p:nvSpPr>
            <p:cNvPr id="33" name="Oval 58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16409" name="Picture 59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6" name="Rectangle 60"/>
          <p:cNvSpPr>
            <a:spLocks noChangeArrowheads="1"/>
          </p:cNvSpPr>
          <p:nvPr/>
        </p:nvSpPr>
        <p:spPr bwMode="gray">
          <a:xfrm>
            <a:off x="2484438" y="2997200"/>
            <a:ext cx="15001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8F8F8"/>
                </a:solidFill>
              </a:rPr>
              <a:t>Активність</a:t>
            </a:r>
            <a:endParaRPr lang="en-US" b="1">
              <a:solidFill>
                <a:srgbClr val="F8F8F8"/>
              </a:solidFill>
            </a:endParaRPr>
          </a:p>
        </p:txBody>
      </p:sp>
      <p:grpSp>
        <p:nvGrpSpPr>
          <p:cNvPr id="16397" name="Group 61"/>
          <p:cNvGrpSpPr>
            <a:grpSpLocks/>
          </p:cNvGrpSpPr>
          <p:nvPr/>
        </p:nvGrpSpPr>
        <p:grpSpPr bwMode="auto">
          <a:xfrm>
            <a:off x="2484438" y="4860925"/>
            <a:ext cx="1466850" cy="1447800"/>
            <a:chOff x="708" y="2203"/>
            <a:chExt cx="751" cy="741"/>
          </a:xfrm>
        </p:grpSpPr>
        <p:sp>
          <p:nvSpPr>
            <p:cNvPr id="2" name="Oval 62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16407" name="Picture 63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8" name="Rectangle 64"/>
          <p:cNvSpPr>
            <a:spLocks noChangeArrowheads="1"/>
          </p:cNvSpPr>
          <p:nvPr/>
        </p:nvSpPr>
        <p:spPr bwMode="gray">
          <a:xfrm>
            <a:off x="2339975" y="5459413"/>
            <a:ext cx="1720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8F8F8"/>
                </a:solidFill>
              </a:rPr>
              <a:t>Знання</a:t>
            </a:r>
            <a:endParaRPr lang="en-US" sz="2000" b="1">
              <a:solidFill>
                <a:srgbClr val="F8F8F8"/>
              </a:solidFill>
            </a:endParaRPr>
          </a:p>
        </p:txBody>
      </p:sp>
      <p:grpSp>
        <p:nvGrpSpPr>
          <p:cNvPr id="16399" name="Group 65"/>
          <p:cNvGrpSpPr>
            <a:grpSpLocks/>
          </p:cNvGrpSpPr>
          <p:nvPr/>
        </p:nvGrpSpPr>
        <p:grpSpPr bwMode="auto">
          <a:xfrm>
            <a:off x="5219700" y="5013325"/>
            <a:ext cx="1466850" cy="1447800"/>
            <a:chOff x="708" y="2203"/>
            <a:chExt cx="751" cy="741"/>
          </a:xfrm>
        </p:grpSpPr>
        <p:sp>
          <p:nvSpPr>
            <p:cNvPr id="16404" name="Oval 66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rgbClr val="0099CC"/>
                </a:gs>
                <a:gs pos="100000">
                  <a:srgbClr val="003141"/>
                </a:gs>
              </a:gsLst>
              <a:lin ang="5400000" scaled="1"/>
            </a:gradFill>
            <a:ln w="38100" algn="ctr">
              <a:solidFill>
                <a:srgbClr val="F8F8F8">
                  <a:alpha val="79999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16405" name="Picture 67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00" name="Group 68"/>
          <p:cNvGrpSpPr>
            <a:grpSpLocks/>
          </p:cNvGrpSpPr>
          <p:nvPr/>
        </p:nvGrpSpPr>
        <p:grpSpPr bwMode="auto">
          <a:xfrm>
            <a:off x="5219700" y="5013325"/>
            <a:ext cx="1466850" cy="1447800"/>
            <a:chOff x="708" y="2203"/>
            <a:chExt cx="751" cy="741"/>
          </a:xfrm>
        </p:grpSpPr>
        <p:sp>
          <p:nvSpPr>
            <p:cNvPr id="44" name="Oval 69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16403" name="Picture 70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401" name="Rectangle 71"/>
          <p:cNvSpPr>
            <a:spLocks noChangeArrowheads="1"/>
          </p:cNvSpPr>
          <p:nvPr/>
        </p:nvSpPr>
        <p:spPr bwMode="gray">
          <a:xfrm>
            <a:off x="5148263" y="5480050"/>
            <a:ext cx="15621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8F8F8"/>
                </a:solidFill>
              </a:rPr>
              <a:t>Світогляд</a:t>
            </a:r>
            <a:endParaRPr lang="en-US" sz="2000" b="1">
              <a:solidFill>
                <a:srgbClr val="F8F8F8"/>
              </a:solidFill>
            </a:endParaRPr>
          </a:p>
        </p:txBody>
      </p:sp>
      <p:grpSp>
        <p:nvGrpSpPr>
          <p:cNvPr id="16429" name="Group 61"/>
          <p:cNvGrpSpPr>
            <a:grpSpLocks/>
          </p:cNvGrpSpPr>
          <p:nvPr/>
        </p:nvGrpSpPr>
        <p:grpSpPr bwMode="auto">
          <a:xfrm>
            <a:off x="5121275" y="2486025"/>
            <a:ext cx="1466850" cy="1447800"/>
            <a:chOff x="708" y="2203"/>
            <a:chExt cx="751" cy="741"/>
          </a:xfrm>
        </p:grpSpPr>
        <p:sp>
          <p:nvSpPr>
            <p:cNvPr id="37" name="Oval 62"/>
            <p:cNvSpPr>
              <a:spLocks noChangeArrowheads="1"/>
            </p:cNvSpPr>
            <p:nvPr/>
          </p:nvSpPr>
          <p:spPr bwMode="gray">
            <a:xfrm>
              <a:off x="728" y="2235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31765"/>
                    <a:invGamma/>
                  </a:schemeClr>
                </a:gs>
              </a:gsLst>
              <a:lin ang="5400000" scaled="1"/>
            </a:gradFill>
            <a:ln w="38100" algn="ctr">
              <a:solidFill>
                <a:srgbClr val="F8F8F8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  <a:cs typeface="+mn-cs"/>
              </a:endParaRPr>
            </a:p>
          </p:txBody>
        </p:sp>
        <p:pic>
          <p:nvPicPr>
            <p:cNvPr id="16431" name="Picture 63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</a:blip>
            <a:srcRect/>
            <a:stretch>
              <a:fillRect/>
            </a:stretch>
          </p:blipFill>
          <p:spPr bwMode="gray">
            <a:xfrm>
              <a:off x="708" y="2203"/>
              <a:ext cx="75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435" name="Group 43"/>
          <p:cNvGrpSpPr>
            <a:grpSpLocks/>
          </p:cNvGrpSpPr>
          <p:nvPr/>
        </p:nvGrpSpPr>
        <p:grpSpPr bwMode="auto">
          <a:xfrm>
            <a:off x="5003800" y="2420938"/>
            <a:ext cx="1631950" cy="1612900"/>
            <a:chOff x="437" y="1700"/>
            <a:chExt cx="1110" cy="1096"/>
          </a:xfrm>
        </p:grpSpPr>
        <p:grpSp>
          <p:nvGrpSpPr>
            <p:cNvPr id="16436" name="Group 44"/>
            <p:cNvGrpSpPr>
              <a:grpSpLocks/>
            </p:cNvGrpSpPr>
            <p:nvPr/>
          </p:nvGrpSpPr>
          <p:grpSpPr bwMode="auto">
            <a:xfrm>
              <a:off x="437" y="1700"/>
              <a:ext cx="1110" cy="1096"/>
              <a:chOff x="437" y="1700"/>
              <a:chExt cx="1110" cy="1096"/>
            </a:xfrm>
          </p:grpSpPr>
          <p:sp>
            <p:nvSpPr>
              <p:cNvPr id="16437" name="Oval 45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accent2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438" name="Oval 46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chemeClr val="accent2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16439" name="Group 47"/>
            <p:cNvGrpSpPr>
              <a:grpSpLocks/>
            </p:cNvGrpSpPr>
            <p:nvPr/>
          </p:nvGrpSpPr>
          <p:grpSpPr bwMode="auto">
            <a:xfrm>
              <a:off x="486" y="1748"/>
              <a:ext cx="1026" cy="1014"/>
              <a:chOff x="437" y="1700"/>
              <a:chExt cx="1110" cy="1096"/>
            </a:xfrm>
          </p:grpSpPr>
          <p:sp>
            <p:nvSpPr>
              <p:cNvPr id="16440" name="Oval 48"/>
              <p:cNvSpPr>
                <a:spLocks noChangeArrowheads="1"/>
              </p:cNvSpPr>
              <p:nvPr/>
            </p:nvSpPr>
            <p:spPr bwMode="gray">
              <a:xfrm>
                <a:off x="437" y="1700"/>
                <a:ext cx="1110" cy="1096"/>
              </a:xfrm>
              <a:prstGeom prst="ellipse">
                <a:avLst/>
              </a:prstGeom>
              <a:solidFill>
                <a:schemeClr val="accent2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6441" name="Oval 49"/>
              <p:cNvSpPr>
                <a:spLocks noChangeArrowheads="1"/>
              </p:cNvSpPr>
              <p:nvPr/>
            </p:nvSpPr>
            <p:spPr bwMode="gray">
              <a:xfrm>
                <a:off x="462" y="1725"/>
                <a:ext cx="1062" cy="1048"/>
              </a:xfrm>
              <a:prstGeom prst="ellipse">
                <a:avLst/>
              </a:prstGeom>
              <a:solidFill>
                <a:schemeClr val="accent2">
                  <a:alpha val="10196"/>
                </a:schemeClr>
              </a:solidFill>
              <a:ln w="5715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16442" name="Rectangle 71"/>
          <p:cNvSpPr>
            <a:spLocks noChangeArrowheads="1"/>
          </p:cNvSpPr>
          <p:nvPr/>
        </p:nvSpPr>
        <p:spPr bwMode="gray">
          <a:xfrm>
            <a:off x="5076825" y="2897188"/>
            <a:ext cx="15621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8F8F8"/>
                </a:solidFill>
              </a:rPr>
              <a:t>Критичне </a:t>
            </a:r>
          </a:p>
          <a:p>
            <a:pPr algn="ctr"/>
            <a:r>
              <a:rPr lang="uk-UA" sz="2000" b="1">
                <a:solidFill>
                  <a:srgbClr val="F8F8F8"/>
                </a:solidFill>
              </a:rPr>
              <a:t>ставлення</a:t>
            </a:r>
            <a:endParaRPr lang="en-US" sz="2000" b="1">
              <a:solidFill>
                <a:srgbClr val="F8F8F8"/>
              </a:solidFill>
            </a:endParaRPr>
          </a:p>
        </p:txBody>
      </p:sp>
      <p:sp>
        <p:nvSpPr>
          <p:cNvPr id="16443" name="Text Box 35"/>
          <p:cNvSpPr txBox="1">
            <a:spLocks noChangeArrowheads="1"/>
          </p:cNvSpPr>
          <p:nvPr/>
        </p:nvSpPr>
        <p:spPr bwMode="gray">
          <a:xfrm>
            <a:off x="6780213" y="2276475"/>
            <a:ext cx="2616200" cy="2006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розвиває звичку акцентувати увагу на умовах виконання досліду; формування уявлення про наближений характер вимірювань, про необхідність встановлення реальних меж, в яких справедливими є висновки, отримані дослідним шляхом;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Дякую за увагу!</a:t>
            </a:r>
            <a:endParaRPr lang="ru-RU" smtClean="0"/>
          </a:p>
        </p:txBody>
      </p:sp>
      <p:pic>
        <p:nvPicPr>
          <p:cNvPr id="23557" name="Picture 5" descr="Задачки по физике не решаются - откуда у проблемы ноги расту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914525"/>
            <a:ext cx="6985000" cy="4652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23e856487b42a3e40ee383de94df01e1e4ad86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237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Експериментальні задачі з фізики</vt:lpstr>
      <vt:lpstr>Презентация PowerPoint</vt:lpstr>
      <vt:lpstr>Класифікація задач з фізики</vt:lpstr>
      <vt:lpstr>Презентация PowerPoint</vt:lpstr>
      <vt:lpstr>У методиці навчання фізики експериментальні задачі класифікують за певними ознаками:</vt:lpstr>
      <vt:lpstr>У методиці навчання фізики експериментальні задачі класифікують за певними ознаками:</vt:lpstr>
      <vt:lpstr>Основні переваги використання експериментальних задач</vt:lpstr>
      <vt:lpstr>Дякую за увагу!</vt:lpstr>
    </vt:vector>
  </TitlesOfParts>
  <Company>http://presentation-creation.ru/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«Школьные предметы»</dc:title>
  <dc:creator>obstinate</dc:creator>
  <cp:lastModifiedBy>Пользователь</cp:lastModifiedBy>
  <cp:revision>16</cp:revision>
  <dcterms:created xsi:type="dcterms:W3CDTF">2017-10-07T13:52:51Z</dcterms:created>
  <dcterms:modified xsi:type="dcterms:W3CDTF">2020-07-21T08:54:22Z</dcterms:modified>
</cp:coreProperties>
</file>