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287F8-2A0B-43B0-A417-9BAE04B2BED3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5C087-A5B6-418A-A133-E739CA71F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82A15-B0F4-4622-A0D1-49A809465EDA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A4B60-034B-4269-8657-9D675F683F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7E188-05EE-4CB7-8E48-CC63A6D3C9C6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19853-6D35-45C9-A283-2C932560E9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9B524-6EFE-4D92-A485-CCB2C9CBEFB7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17251-0E48-4C33-AE4D-30F62E285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8795D-E71E-4071-A556-E2AD4F499E82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AE898-9F75-4561-B63D-25F94F768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D5CC-1329-46E2-B86E-FA8685F3BBF5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C65FA-BD0A-403B-BA1F-9CC8CAEBA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4193-601D-4814-BBA0-90BFE08B6BA4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C99D7-37AA-4246-8400-2E725427C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63544-67C1-4B14-9333-D16D825F38D4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11E7E-863E-4868-8DF4-970284EAF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22995-6B7E-427F-8D4F-AAF3EF7A6B76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1117E-3037-46DE-97BF-0680C6FAA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DA328-8308-46E3-88A7-BBF25C87EEC6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91BAD-BCF1-4954-B0A9-A3FDD6DBD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1EE77-2B28-4F11-8823-A73D60CCDFB3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5D3AF-8BAB-481C-A5FA-E7553AFA8E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922D0FC7-6D18-41CD-B9D7-1B10547E1D29}" type="datetimeFigureOut">
              <a:rPr lang="en-US"/>
              <a:pPr>
                <a:defRPr/>
              </a:pPr>
              <a:t>8/16/2020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916FF62-5C7C-4F86-9D1C-FBC481C508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500063"/>
            <a:ext cx="8642350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економіки, менеджменту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ЛОГІСТИКА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> </a:t>
            </a: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Галузь знань 29 Міжнародні відносини</a:t>
            </a:r>
            <a:br>
              <a:rPr lang="uk-UA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b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Предметом </a:t>
            </a:r>
            <a:r>
              <a:rPr lang="ru-RU" sz="28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800" smtClean="0">
                <a:latin typeface="Times New Roman" pitchFamily="18" charset="0"/>
              </a:rPr>
              <a:t>є загальні закономірності розвитку логістичних систем, особливості та тенденції управління та оптимізації матеріальних потоків.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Мета дисципліни </a:t>
            </a:r>
            <a:r>
              <a:rPr lang="ru-RU" sz="2800" smtClean="0">
                <a:latin typeface="Times New Roman" pitchFamily="18" charset="0"/>
              </a:rPr>
              <a:t>– </a:t>
            </a:r>
            <a:r>
              <a:rPr lang="uk-UA" sz="2800" smtClean="0">
                <a:latin typeface="Times New Roman" pitchFamily="18" charset="0"/>
              </a:rPr>
              <a:t>формування системних знань і розуміння концептуальних основ логістики, теорії й практики розвитку цього напряму та набуття навичок самостійної роботи щодо засвоєння навчального матеріалу стосовно сучасних методів управління матеріальними та іншими потоками в сучасних умовах</a:t>
            </a:r>
            <a:r>
              <a:rPr lang="ru-RU" sz="280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Завдання дисципліни </a:t>
            </a:r>
            <a:r>
              <a:rPr lang="ru-RU" sz="2800" smtClean="0">
                <a:latin typeface="Times New Roman" pitchFamily="18" charset="0"/>
              </a:rPr>
              <a:t>- </a:t>
            </a:r>
            <a:r>
              <a:rPr lang="uk-UA" sz="2800" smtClean="0">
                <a:latin typeface="Times New Roman" pitchFamily="18" charset="0"/>
              </a:rPr>
              <a:t>набуття глибоких теоретичних знань з питань концепції, стратегії та тактики логістики; опанування студентами методичного інструментарію розроблення та реалізації завдань логістики; оволодіння навичками логістичного мислення та розроблення пропозицій щодо удосконалення логістичних систем і механізмів їх функціонування; набуття навичок оцінки економічної ефективності та наслідків здійснення логістичних рішень</a:t>
            </a:r>
            <a:r>
              <a:rPr lang="ru-RU" sz="2800" smtClean="0">
                <a:latin typeface="Times New Roman" pitchFamily="18" charset="0"/>
              </a:rPr>
              <a:t>.</a:t>
            </a:r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300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3000" b="1" i="1" smtClean="0">
                <a:latin typeface="Times New Roman" pitchFamily="18" charset="0"/>
              </a:rPr>
              <a:t>компетентностей</a:t>
            </a:r>
            <a:r>
              <a:rPr lang="uk-UA" sz="3000" smtClean="0">
                <a:latin typeface="Times New Roman" pitchFamily="18" charset="0"/>
              </a:rPr>
              <a:t>: </a:t>
            </a:r>
          </a:p>
          <a:p>
            <a:pPr algn="just" eaLnBrk="1" hangingPunct="1"/>
            <a:r>
              <a:rPr lang="uk-UA" sz="3000" smtClean="0">
                <a:latin typeface="Times New Roman" pitchFamily="18" charset="0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мега-, макро-, мезо-  і  мікрорівнях. </a:t>
            </a:r>
          </a:p>
          <a:p>
            <a:pPr eaLnBrk="1" hangingPunct="1">
              <a:buFontTx/>
              <a:buNone/>
            </a:pPr>
            <a:r>
              <a:rPr lang="uk-UA" sz="3000" b="1" i="1" smtClean="0">
                <a:latin typeface="Times New Roman" pitchFamily="18" charset="0"/>
              </a:rPr>
              <a:t>Програмні результати навчання:</a:t>
            </a:r>
            <a:r>
              <a:rPr lang="uk-UA" sz="3000" smtClean="0">
                <a:latin typeface="Times New Roman" pitchFamily="18" charset="0"/>
              </a:rPr>
              <a:t> </a:t>
            </a:r>
            <a:endParaRPr lang="ru-RU" sz="3000" smtClean="0">
              <a:latin typeface="Times New Roman" pitchFamily="18" charset="0"/>
            </a:endParaRPr>
          </a:p>
          <a:p>
            <a:r>
              <a:rPr lang="uk-UA" sz="3000" smtClean="0">
                <a:latin typeface="Times New Roman" pitchFamily="18" charset="0"/>
              </a:rPr>
              <a:t>розраховувати та оцінювати  показники розвитку зовнішньої торгівлі держав, ефективність експортно/імпортної діяльності їх суб’єктів, й, у цілому, обсяги та динаміку міжнародної торгівлі.</a:t>
            </a:r>
          </a:p>
          <a:p>
            <a:r>
              <a:rPr lang="uk-UA" sz="3000" smtClean="0">
                <a:latin typeface="Times New Roman" pitchFamily="18" charset="0"/>
              </a:rPr>
              <a:t>здійснювати митне оформлення товарів</a:t>
            </a:r>
            <a:r>
              <a:rPr lang="ru-RU" sz="3000" smtClean="0">
                <a:latin typeface="Times New Roman" pitchFamily="18" charset="0"/>
              </a:rPr>
              <a:t>.</a:t>
            </a:r>
            <a:r>
              <a:rPr lang="uk-UA" sz="3000" smtClean="0">
                <a:latin typeface="Times New Roman" pitchFamily="18" charset="0"/>
              </a:rPr>
              <a:t> </a:t>
            </a:r>
          </a:p>
          <a:p>
            <a:pPr algn="just" eaLnBrk="1" hangingPunct="1">
              <a:buFontTx/>
              <a:buNone/>
            </a:pPr>
            <a:endParaRPr lang="ru-RU" sz="30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68313" y="765175"/>
            <a:ext cx="8229600" cy="6308725"/>
          </a:xfrm>
        </p:spPr>
        <p:txBody>
          <a:bodyPr/>
          <a:lstStyle/>
          <a:p>
            <a:r>
              <a:rPr lang="uk-UA" sz="2200" smtClean="0">
                <a:latin typeface="Times New Roman" pitchFamily="18" charset="0"/>
              </a:rPr>
              <a:t>Тема 1. Логістика - інструмент ринкової економіки.</a:t>
            </a:r>
          </a:p>
          <a:p>
            <a:r>
              <a:rPr lang="uk-UA" sz="2200" smtClean="0">
                <a:latin typeface="Times New Roman" pitchFamily="18" charset="0"/>
              </a:rPr>
              <a:t>Тема 2. Концепція і методологічний апарат інтегрованої логістики.</a:t>
            </a:r>
          </a:p>
          <a:p>
            <a:r>
              <a:rPr lang="uk-UA" sz="2200" smtClean="0">
                <a:latin typeface="Times New Roman" pitchFamily="18" charset="0"/>
              </a:rPr>
              <a:t>Тема 3. Об'єкти логістичного управління та логістичні операції.</a:t>
            </a:r>
          </a:p>
          <a:p>
            <a:r>
              <a:rPr lang="uk-UA" sz="2200" smtClean="0">
                <a:latin typeface="Times New Roman" pitchFamily="18" charset="0"/>
              </a:rPr>
              <a:t>Тема 4. Логістична діяльність та логістичні функції.</a:t>
            </a:r>
          </a:p>
          <a:p>
            <a:r>
              <a:rPr lang="uk-UA" sz="2200" smtClean="0">
                <a:latin typeface="Times New Roman" pitchFamily="18" charset="0"/>
              </a:rPr>
              <a:t>Тема 5. Логістичний менеджмент в системі загального менеджменту.</a:t>
            </a:r>
          </a:p>
          <a:p>
            <a:r>
              <a:rPr lang="uk-UA" sz="2200" smtClean="0">
                <a:latin typeface="Times New Roman" pitchFamily="18" charset="0"/>
              </a:rPr>
              <a:t>Тема</a:t>
            </a:r>
            <a:r>
              <a:rPr lang="uk-UA" sz="2200" b="1" smtClean="0">
                <a:latin typeface="Times New Roman" pitchFamily="18" charset="0"/>
              </a:rPr>
              <a:t> </a:t>
            </a:r>
            <a:r>
              <a:rPr lang="uk-UA" sz="2200" smtClean="0">
                <a:latin typeface="Times New Roman" pitchFamily="18" charset="0"/>
              </a:rPr>
              <a:t>6. Логістичний підхід до управління матеріальними потоками у сфері виробництва.</a:t>
            </a:r>
          </a:p>
          <a:p>
            <a:r>
              <a:rPr lang="uk-UA" sz="2200" smtClean="0">
                <a:latin typeface="Times New Roman" pitchFamily="18" charset="0"/>
              </a:rPr>
              <a:t>Тема 7.</a:t>
            </a:r>
            <a:r>
              <a:rPr lang="uk-UA" sz="2200" b="1" smtClean="0">
                <a:latin typeface="Times New Roman" pitchFamily="18" charset="0"/>
              </a:rPr>
              <a:t> </a:t>
            </a:r>
            <a:r>
              <a:rPr lang="uk-UA" sz="2200" smtClean="0">
                <a:latin typeface="Times New Roman" pitchFamily="18" charset="0"/>
              </a:rPr>
              <a:t>Логістичний підхід до управління матеріальними потоками у сфері обігу.</a:t>
            </a:r>
          </a:p>
          <a:p>
            <a:r>
              <a:rPr lang="uk-UA" sz="2200" smtClean="0">
                <a:latin typeface="Times New Roman" pitchFamily="18" charset="0"/>
              </a:rPr>
              <a:t>Тема</a:t>
            </a:r>
            <a:r>
              <a:rPr lang="uk-UA" sz="2200" b="1" smtClean="0">
                <a:latin typeface="Times New Roman" pitchFamily="18" charset="0"/>
              </a:rPr>
              <a:t> </a:t>
            </a:r>
            <a:r>
              <a:rPr lang="uk-UA" sz="2200" smtClean="0">
                <a:latin typeface="Times New Roman" pitchFamily="18" charset="0"/>
              </a:rPr>
              <a:t>8. Логістичний підхід до обслуговування споживачів.</a:t>
            </a:r>
          </a:p>
          <a:p>
            <a:r>
              <a:rPr lang="uk-UA" sz="2200" smtClean="0">
                <a:latin typeface="Times New Roman" pitchFamily="18" charset="0"/>
              </a:rPr>
              <a:t>Тема</a:t>
            </a:r>
            <a:r>
              <a:rPr lang="uk-UA" sz="2200" b="1" smtClean="0">
                <a:latin typeface="Times New Roman" pitchFamily="18" charset="0"/>
              </a:rPr>
              <a:t> </a:t>
            </a:r>
            <a:r>
              <a:rPr lang="uk-UA" sz="2200" smtClean="0">
                <a:latin typeface="Times New Roman" pitchFamily="18" charset="0"/>
              </a:rPr>
              <a:t>9. Склад і транспорт в логістиці.</a:t>
            </a:r>
          </a:p>
          <a:p>
            <a:r>
              <a:rPr lang="uk-UA" sz="2200" smtClean="0">
                <a:latin typeface="Times New Roman" pitchFamily="18" charset="0"/>
              </a:rPr>
              <a:t>Тема</a:t>
            </a:r>
            <a:r>
              <a:rPr lang="uk-UA" sz="2200" b="1" smtClean="0">
                <a:latin typeface="Times New Roman" pitchFamily="18" charset="0"/>
              </a:rPr>
              <a:t> </a:t>
            </a:r>
            <a:r>
              <a:rPr lang="uk-UA" sz="2200" smtClean="0">
                <a:latin typeface="Times New Roman" pitchFamily="18" charset="0"/>
              </a:rPr>
              <a:t>10. Економічне забезпечення логістики</a:t>
            </a:r>
            <a:r>
              <a:rPr lang="ru-RU" sz="2200" smtClean="0">
                <a:latin typeface="Times New Roman" pitchFamily="18" charset="0"/>
              </a:rPr>
              <a:t> </a:t>
            </a:r>
            <a:endParaRPr lang="en-US" sz="22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marL="609600" indent="-609600"/>
            <a:r>
              <a:rPr lang="ru-RU" sz="1800" smtClean="0">
                <a:latin typeface="Times New Roman" pitchFamily="18" charset="0"/>
              </a:rPr>
              <a:t>Балабанова Л. В. Логістика: підручник / Л. В. Балабанова, А. М. Германчук. Львів: Вид-во ПП «Магнолія 2006», 2013. 368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Заборська Н. К. Основи логістики: навчальний посібник/ Н. К. Заборська, Л. Е. Жуковська. Одеса: ОНАЗ ім. О.С.Попова, 2011. 216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Крикавський Є. B. Логістика: компендіум і практикум : навчальний посіб. / Є. B. Крикавський, Н. І. Чухрай, Н. В. Чорнописька. К.: Кондор, </a:t>
            </a:r>
            <a:r>
              <a:rPr lang="uk-UA" sz="1800" smtClean="0">
                <a:latin typeface="Times New Roman" pitchFamily="18" charset="0"/>
              </a:rPr>
              <a:t> </a:t>
            </a:r>
            <a:r>
              <a:rPr lang="ru-RU" sz="1800" smtClean="0">
                <a:latin typeface="Times New Roman" pitchFamily="18" charset="0"/>
              </a:rPr>
              <a:t>2006.    340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Окландер М. А. Логістика: підручник / М. А. Окландер. К.: Центр учбової літератури, 2008. 346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Пономаренко В. С. Логістичний менеджмент: підручник / Пономаренко           В. С., Таньков К. М., Лепейко Т. І.; за ред. д-ра екон. наук проф. В. С. Пономаренка. Х. : ВД «ІНЖЕК», 2010. 482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Тридід О. М. Логістичний менеджмент: навчальний посібник / О. М. Тридід, К. М. Таньков; за ред. проф., д-ра екон. наук О. М. Тридіда. X.:            ВД «ІНЖЕК», 2005. 224 с.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/>
            <a:r>
              <a:rPr lang="ru-RU" sz="1800" smtClean="0">
                <a:latin typeface="Times New Roman" pitchFamily="18" charset="0"/>
              </a:rPr>
              <a:t>Хромов О. П. Логістика: навч. посіб. / О. П. Хромов. Харків: БУРУН КНИГА, 2012. 224 с.</a:t>
            </a:r>
            <a:endParaRPr lang="en-US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433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економіки, менеджменту та адміністрування   ”ЛОГІСТИКА”    Галузь знань 29 Міжнародні відносини Спеціальність 292 «Міжнародні економічні відносини» Перший (бакалаврський) рівень вищої освіти     Херсон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Serg</cp:lastModifiedBy>
  <cp:revision>14</cp:revision>
  <dcterms:created xsi:type="dcterms:W3CDTF">2020-05-28T12:18:49Z</dcterms:created>
  <dcterms:modified xsi:type="dcterms:W3CDTF">2020-08-16T14:15:21Z</dcterms:modified>
</cp:coreProperties>
</file>