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41"/>
    <a:srgbClr val="E99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2DCAF-7C1D-4FBC-9350-B05EE75E732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4516D-A827-4B1D-9222-EC4C7265D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3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4516D-A827-4B1D-9222-EC4C7265D6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229201"/>
            <a:ext cx="4752528" cy="100811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093296"/>
            <a:ext cx="4824536" cy="7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95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6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0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67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9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1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8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1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D957-E48B-4FE8-9242-7552CE1D7EA9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1918-09FD-4191-A095-4EA8EF41D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2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45224"/>
            <a:ext cx="4752528" cy="1008112"/>
          </a:xfrm>
        </p:spPr>
        <p:txBody>
          <a:bodyPr>
            <a:normAutofit fontScale="90000"/>
          </a:bodyPr>
          <a:lstStyle/>
          <a:p>
            <a:r>
              <a:rPr lang="uk-UA" b="1" u="sng" dirty="0"/>
              <a:t>Менеджмент наукових </a:t>
            </a:r>
            <a:r>
              <a:rPr lang="uk-UA" b="1" u="sng" dirty="0" smtClean="0"/>
              <a:t>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3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/>
              <a:t>Опис курсу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2314724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905399"/>
            <a:ext cx="6653213" cy="1019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3" y="5421461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3235474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643211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5" y="4754711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357586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3175" y="3951436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7938" y="5462736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06563" y="2087711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706563" y="36974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706563" y="5199211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697311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err="1">
                <a:solidFill>
                  <a:srgbClr val="FEFFFF"/>
                </a:solidFill>
              </a:rPr>
              <a:t>Отримання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аспірантами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теоретичних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знань</a:t>
            </a:r>
            <a:r>
              <a:rPr lang="ru-RU" sz="1600" b="1" dirty="0">
                <a:solidFill>
                  <a:srgbClr val="FEFFFF"/>
                </a:solidFill>
              </a:rPr>
              <a:t> та </a:t>
            </a:r>
            <a:r>
              <a:rPr lang="ru-RU" sz="1600" b="1" dirty="0" err="1">
                <a:solidFill>
                  <a:srgbClr val="FEFFFF"/>
                </a:solidFill>
              </a:rPr>
              <a:t>практичних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навичок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щодо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участі</a:t>
            </a:r>
            <a:r>
              <a:rPr lang="ru-RU" sz="1600" b="1" dirty="0">
                <a:solidFill>
                  <a:srgbClr val="FEFFFF"/>
                </a:solidFill>
              </a:rPr>
              <a:t> у </a:t>
            </a:r>
            <a:r>
              <a:rPr lang="ru-RU" sz="1600" b="1" dirty="0" err="1">
                <a:solidFill>
                  <a:srgbClr val="FEFFFF"/>
                </a:solidFill>
              </a:rPr>
              <a:t>наукових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проєктах</a:t>
            </a:r>
            <a:r>
              <a:rPr lang="ru-RU" sz="1600" b="1" dirty="0">
                <a:solidFill>
                  <a:srgbClr val="FEFFFF"/>
                </a:solidFill>
              </a:rPr>
              <a:t>.</a:t>
            </a:r>
            <a:endParaRPr lang="en-US" sz="1600" b="1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234011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err="1">
                <a:solidFill>
                  <a:srgbClr val="FEFFFF"/>
                </a:solidFill>
              </a:rPr>
              <a:t>лекційні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заняття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лабораторні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роботи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кейси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презентації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тестові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завдання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індивідуальні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 smtClean="0">
                <a:solidFill>
                  <a:srgbClr val="FEFFFF"/>
                </a:solidFill>
              </a:rPr>
              <a:t>завдання</a:t>
            </a:r>
            <a:r>
              <a:rPr lang="ru-RU" sz="1600" b="1" dirty="0" smtClean="0">
                <a:solidFill>
                  <a:srgbClr val="FEFFFF"/>
                </a:solidFill>
              </a:rPr>
              <a:t>, </a:t>
            </a:r>
            <a:r>
              <a:rPr lang="ru-RU" sz="1600" b="1" dirty="0" err="1" smtClean="0">
                <a:solidFill>
                  <a:srgbClr val="FEFFFF"/>
                </a:solidFill>
              </a:rPr>
              <a:t>проєктна</a:t>
            </a:r>
            <a:r>
              <a:rPr lang="ru-RU" sz="1600" b="1" dirty="0" smtClean="0">
                <a:solidFill>
                  <a:srgbClr val="FEFFFF"/>
                </a:solidFill>
              </a:rPr>
              <a:t> робота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711974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err="1">
                <a:solidFill>
                  <a:srgbClr val="FEFFFF"/>
                </a:solidFill>
              </a:rPr>
              <a:t>Вінник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smtClean="0">
                <a:solidFill>
                  <a:srgbClr val="FEFFFF"/>
                </a:solidFill>
              </a:rPr>
              <a:t>Максим </a:t>
            </a:r>
            <a:r>
              <a:rPr lang="ru-RU" sz="1600" b="1" dirty="0" err="1" smtClean="0">
                <a:solidFill>
                  <a:srgbClr val="FEFFFF"/>
                </a:solidFill>
              </a:rPr>
              <a:t>Олександрович</a:t>
            </a:r>
            <a:endParaRPr lang="ru-RU" sz="1600" b="1" dirty="0">
              <a:solidFill>
                <a:srgbClr val="FEFFFF"/>
              </a:solidFill>
            </a:endParaRPr>
          </a:p>
          <a:p>
            <a:pPr eaLnBrk="0" hangingPunct="0"/>
            <a:r>
              <a:rPr lang="ru-RU" sz="1600" b="1" dirty="0">
                <a:solidFill>
                  <a:srgbClr val="FEFFFF"/>
                </a:solidFill>
              </a:rPr>
              <a:t>https://orcid.org/0000-0002-2475-7169</a:t>
            </a:r>
          </a:p>
          <a:p>
            <a:pPr eaLnBrk="0" hangingPunct="0"/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087563" y="2087711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курсу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3706961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err="1">
                <a:solidFill>
                  <a:schemeClr val="accent2"/>
                </a:solidFill>
              </a:rPr>
              <a:t>Методи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викладання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5210324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err="1" smtClean="0">
                <a:solidFill>
                  <a:schemeClr val="hlink"/>
                </a:solidFill>
              </a:rPr>
              <a:t>Викладач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Структура курсу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06154"/>
              </p:ext>
            </p:extLst>
          </p:nvPr>
        </p:nvGraphicFramePr>
        <p:xfrm>
          <a:off x="467544" y="2276872"/>
          <a:ext cx="8064895" cy="3312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9164"/>
                <a:gridCol w="2132160"/>
                <a:gridCol w="1066080"/>
                <a:gridCol w="1660420"/>
                <a:gridCol w="1687071"/>
              </a:tblGrid>
              <a:tr h="1502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Семестр</a:t>
                      </a:r>
                      <a:endParaRPr lang="ru-RU" sz="20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Кількість кредитів/годин</a:t>
                      </a:r>
                      <a:endParaRPr lang="ru-RU" sz="2000" b="1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Лекції (год.)</a:t>
                      </a:r>
                      <a:endParaRPr lang="ru-RU" sz="2000" b="1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Практичні заняття (год.)</a:t>
                      </a:r>
                      <a:endParaRPr lang="ru-RU" sz="2000" b="1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Самостійна робота (год.)</a:t>
                      </a:r>
                      <a:endParaRPr lang="ru-RU" sz="20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905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семестр 1 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2/60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05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семестр 2</a:t>
                      </a:r>
                      <a:endParaRPr lang="ru-RU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1/30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2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Схема </a:t>
            </a:r>
            <a:r>
              <a:rPr lang="uk-UA" b="1" dirty="0" smtClean="0"/>
              <a:t>курсу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4" y="2487067"/>
            <a:ext cx="3533849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2" y="2399754"/>
            <a:ext cx="4333081" cy="109378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2369592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362814" y="2741067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F8F8F8"/>
                </a:solidFill>
                <a:latin typeface="Arial" charset="0"/>
              </a:rPr>
              <a:t>Тема 1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492896"/>
            <a:ext cx="334662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Загальна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характеристика менеджменту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наукових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проєктів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gray">
          <a:xfrm>
            <a:off x="5722887" y="2558504"/>
            <a:ext cx="24495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1/1 год.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803104"/>
            <a:ext cx="353384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717379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687217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362814" y="4096791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2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885654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>
                <a:solidFill>
                  <a:srgbClr val="FFFFFF"/>
                </a:solidFill>
                <a:latin typeface="Arial" charset="0"/>
              </a:rPr>
              <a:t>Проєкти </a:t>
            </a:r>
            <a:r>
              <a:rPr lang="uk-UA" sz="2000" dirty="0">
                <a:solidFill>
                  <a:srgbClr val="FFFFFF"/>
                </a:solidFill>
                <a:latin typeface="Arial" charset="0"/>
              </a:rPr>
              <a:t>та гранти для </a:t>
            </a:r>
            <a:r>
              <a:rPr lang="uk-UA" sz="2000" dirty="0">
                <a:solidFill>
                  <a:srgbClr val="FFFFFF"/>
                </a:solidFill>
                <a:latin typeface="Arial" charset="0"/>
              </a:rPr>
              <a:t>ЗВО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gray">
          <a:xfrm>
            <a:off x="6300192" y="3876129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1/1 год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5157242"/>
            <a:ext cx="353384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5071517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5041354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362814" y="5464943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3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3" y="5239792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Управління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науковою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діяльністю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gray">
          <a:xfrm>
            <a:off x="6342857" y="5228679"/>
            <a:ext cx="182954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2/2 год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0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Схема </a:t>
            </a:r>
            <a:r>
              <a:rPr lang="uk-UA" b="1" dirty="0" smtClean="0"/>
              <a:t>курсу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4" y="2487067"/>
            <a:ext cx="3533849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2" y="2399754"/>
            <a:ext cx="4333081" cy="109378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2369592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362814" y="2741067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en-US" sz="1400" b="1" dirty="0" smtClean="0">
                <a:solidFill>
                  <a:srgbClr val="F8F8F8"/>
                </a:solidFill>
                <a:latin typeface="Arial" charset="0"/>
              </a:rPr>
              <a:t>4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492896"/>
            <a:ext cx="255453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Результати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наукової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діяльності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gray">
          <a:xfrm>
            <a:off x="5722887" y="2558504"/>
            <a:ext cx="24495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1/1 год.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803104"/>
            <a:ext cx="353384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717379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687217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362814" y="4096791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en-US" sz="1400" b="1" dirty="0" smtClean="0">
                <a:solidFill>
                  <a:srgbClr val="F8F8F8"/>
                </a:solidFill>
                <a:latin typeface="Arial" charset="0"/>
              </a:rPr>
              <a:t>5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885654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>
                <a:solidFill>
                  <a:srgbClr val="FFFFFF"/>
                </a:solidFill>
                <a:latin typeface="Arial" charset="0"/>
              </a:rPr>
              <a:t>Показники наукових </a:t>
            </a:r>
            <a:r>
              <a:rPr lang="uk-UA" sz="2000" dirty="0" smtClean="0">
                <a:solidFill>
                  <a:srgbClr val="FFFFFF"/>
                </a:solidFill>
                <a:latin typeface="Arial" charset="0"/>
              </a:rPr>
              <a:t>досліджень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gray">
          <a:xfrm>
            <a:off x="6300192" y="3876129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1/2 год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5157242"/>
            <a:ext cx="353384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5071517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5041354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362814" y="5464943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en-US" sz="1400" b="1" dirty="0" smtClean="0">
                <a:solidFill>
                  <a:srgbClr val="F8F8F8"/>
                </a:solidFill>
                <a:latin typeface="Arial" charset="0"/>
              </a:rPr>
              <a:t>6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3" y="5239792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Світові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тенденції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у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наукових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дослідженнях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gray">
          <a:xfrm>
            <a:off x="6342857" y="5228679"/>
            <a:ext cx="182954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2/2 год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Схема </a:t>
            </a:r>
            <a:r>
              <a:rPr lang="uk-UA" b="1" dirty="0" smtClean="0"/>
              <a:t>курсу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4" y="2487067"/>
            <a:ext cx="3533849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2" y="2399754"/>
            <a:ext cx="4333081" cy="109378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2369592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362814" y="2741067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7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492896"/>
            <a:ext cx="255453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Наукові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про</a:t>
            </a:r>
            <a:r>
              <a:rPr lang="uk-UA" sz="2000" dirty="0" smtClean="0">
                <a:solidFill>
                  <a:srgbClr val="FFFFFF"/>
                </a:solidFill>
                <a:latin typeface="Arial" charset="0"/>
              </a:rPr>
              <a:t>є</a:t>
            </a:r>
            <a:r>
              <a:rPr lang="ru-RU" sz="2000" dirty="0" err="1" smtClean="0">
                <a:solidFill>
                  <a:srgbClr val="FFFFFF"/>
                </a:solidFill>
                <a:latin typeface="Arial" charset="0"/>
              </a:rPr>
              <a:t>кти</a:t>
            </a: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та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гранти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gray">
          <a:xfrm>
            <a:off x="5722887" y="2558504"/>
            <a:ext cx="24495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2/2 год.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803104"/>
            <a:ext cx="353384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717379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687217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362814" y="4096791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uk-UA" sz="1400" b="1" dirty="0" smtClean="0">
                <a:solidFill>
                  <a:srgbClr val="F8F8F8"/>
                </a:solidFill>
                <a:latin typeface="Arial" charset="0"/>
              </a:rPr>
              <a:t>8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717032"/>
            <a:ext cx="3346624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Розробка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і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презентація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індивідуальних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і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групових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smtClean="0">
                <a:solidFill>
                  <a:srgbClr val="FFFFFF"/>
                </a:solidFill>
                <a:latin typeface="Arial" charset="0"/>
              </a:rPr>
              <a:t>проєктів</a:t>
            </a:r>
            <a:endParaRPr lang="en-US" sz="19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gray">
          <a:xfrm>
            <a:off x="6300192" y="3876129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2/3 год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5157242"/>
            <a:ext cx="353384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5071517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5041354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362814" y="5464943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uk-UA" sz="1400" b="1" dirty="0">
                <a:solidFill>
                  <a:srgbClr val="F8F8F8"/>
                </a:solidFill>
                <a:latin typeface="Arial" charset="0"/>
              </a:rPr>
              <a:t>9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2" y="5085184"/>
            <a:ext cx="3850679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Управління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інтелектуальною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власністю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в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наукових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дослідженнях</a:t>
            </a:r>
            <a:endParaRPr lang="en-US" sz="19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gray">
          <a:xfrm>
            <a:off x="6342857" y="5228679"/>
            <a:ext cx="182954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rgbClr val="FFFFFF"/>
                </a:solidFill>
                <a:latin typeface="Arial" charset="0"/>
              </a:rPr>
              <a:t>2/2 год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/>
              <a:t>Система оцінювання та </a:t>
            </a:r>
            <a:r>
              <a:rPr lang="uk-UA" b="1" dirty="0" smtClean="0"/>
              <a:t>вимоги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b="1" dirty="0">
                <a:solidFill>
                  <a:schemeClr val="bg1"/>
                </a:solidFill>
              </a:rPr>
              <a:t>І семестр 2020/2021 </a:t>
            </a:r>
            <a:r>
              <a:rPr lang="uk-UA" sz="2400" b="1" dirty="0" err="1">
                <a:solidFill>
                  <a:schemeClr val="bg1"/>
                </a:solidFill>
              </a:rPr>
              <a:t>н.р</a:t>
            </a:r>
            <a:r>
              <a:rPr lang="uk-UA" sz="2400" b="1" dirty="0">
                <a:solidFill>
                  <a:schemeClr val="bg1"/>
                </a:solidFill>
              </a:rPr>
              <a:t>.: </a:t>
            </a:r>
            <a:r>
              <a:rPr lang="uk-UA" sz="2400" dirty="0">
                <a:solidFill>
                  <a:schemeClr val="bg1"/>
                </a:solidFill>
              </a:rPr>
              <a:t>2 кредити, 60 год, з них 8 год. - лекції, 8 год. - семінари, 44 год. - </a:t>
            </a:r>
            <a:r>
              <a:rPr lang="uk-UA" sz="2400" dirty="0" err="1">
                <a:solidFill>
                  <a:schemeClr val="bg1"/>
                </a:solidFill>
              </a:rPr>
              <a:t>самост.робота</a:t>
            </a:r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Семінарські роботи - 60 балів (по 15 балів за 4 семінарські роботи)</a:t>
            </a:r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Підсумковий тест - 20 балів</a:t>
            </a:r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Індивідуальне завдання - 20 </a:t>
            </a:r>
            <a:r>
              <a:rPr lang="uk-UA" sz="2400" dirty="0" smtClean="0">
                <a:solidFill>
                  <a:schemeClr val="bg1"/>
                </a:solidFill>
              </a:rPr>
              <a:t>балів</a:t>
            </a:r>
          </a:p>
          <a:p>
            <a:pPr lvl="0"/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b="1" dirty="0">
                <a:solidFill>
                  <a:schemeClr val="bg1"/>
                </a:solidFill>
              </a:rPr>
              <a:t>ІІ семестр 2020/2021 </a:t>
            </a:r>
            <a:r>
              <a:rPr lang="uk-UA" sz="2400" b="1" dirty="0" err="1">
                <a:solidFill>
                  <a:schemeClr val="bg1"/>
                </a:solidFill>
              </a:rPr>
              <a:t>н.р</a:t>
            </a:r>
            <a:r>
              <a:rPr lang="uk-UA" sz="2400" b="1" dirty="0">
                <a:solidFill>
                  <a:schemeClr val="bg1"/>
                </a:solidFill>
              </a:rPr>
              <a:t>.: </a:t>
            </a:r>
            <a:r>
              <a:rPr lang="uk-UA" sz="2400" dirty="0">
                <a:solidFill>
                  <a:schemeClr val="bg1"/>
                </a:solidFill>
              </a:rPr>
              <a:t>1 кредит, 30 год, з них 6 год. - лекції, 8 год. - семінари, 16 год. - </a:t>
            </a:r>
            <a:r>
              <a:rPr lang="uk-UA" sz="2400" dirty="0" err="1">
                <a:solidFill>
                  <a:schemeClr val="bg1"/>
                </a:solidFill>
              </a:rPr>
              <a:t>самост.робота</a:t>
            </a:r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Семінарські роботи - 60 балів (по 15 балів за 4 семінарські роботи)</a:t>
            </a:r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Підсумковий тест - 20 балів</a:t>
            </a:r>
            <a:endParaRPr lang="ru-RU" sz="2400" dirty="0">
              <a:solidFill>
                <a:schemeClr val="bg1"/>
              </a:solidFill>
            </a:endParaRPr>
          </a:p>
          <a:p>
            <a:pPr lvl="0"/>
            <a:r>
              <a:rPr lang="uk-UA" sz="2400" dirty="0">
                <a:solidFill>
                  <a:schemeClr val="bg1"/>
                </a:solidFill>
              </a:rPr>
              <a:t>Індивідуальне завдання - 20 балів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50986e5eacb2fe243f0ddac78abd5b4d1105d"/>
</p:tagLst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298</Words>
  <Application>Microsoft Office PowerPoint</Application>
  <PresentationFormat>Экран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Менеджмент наукових проєктів</vt:lpstr>
      <vt:lpstr>Опис курсу </vt:lpstr>
      <vt:lpstr>Структура курсу</vt:lpstr>
      <vt:lpstr>Схема курсу</vt:lpstr>
      <vt:lpstr>Схема курсу</vt:lpstr>
      <vt:lpstr>Схема курсу</vt:lpstr>
      <vt:lpstr>Система оцінювання та вимоги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Стартап - шаблон презентации с сайта presentation-creation.ru</dc:title>
  <dc:creator>obstinate</dc:creator>
  <cp:keywords>шаблон презентации, тема оформления презентации, фон презентации</cp:keywords>
  <cp:lastModifiedBy>Julia</cp:lastModifiedBy>
  <cp:revision>22</cp:revision>
  <dcterms:created xsi:type="dcterms:W3CDTF">2018-01-14T08:58:26Z</dcterms:created>
  <dcterms:modified xsi:type="dcterms:W3CDTF">2020-11-17T08:16:52Z</dcterms:modified>
</cp:coreProperties>
</file>