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9079-85BB-4127-B98E-5A26668F52AB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F702-8E3F-4D2F-9543-526A9E8A77A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9079-85BB-4127-B98E-5A26668F52AB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F702-8E3F-4D2F-9543-526A9E8A7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9079-85BB-4127-B98E-5A26668F52AB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F702-8E3F-4D2F-9543-526A9E8A7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9079-85BB-4127-B98E-5A26668F52AB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F702-8E3F-4D2F-9543-526A9E8A7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9079-85BB-4127-B98E-5A26668F52AB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F702-8E3F-4D2F-9543-526A9E8A77A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9079-85BB-4127-B98E-5A26668F52AB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F702-8E3F-4D2F-9543-526A9E8A7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9079-85BB-4127-B98E-5A26668F52AB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F702-8E3F-4D2F-9543-526A9E8A77A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9079-85BB-4127-B98E-5A26668F52AB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F702-8E3F-4D2F-9543-526A9E8A7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9079-85BB-4127-B98E-5A26668F52AB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F702-8E3F-4D2F-9543-526A9E8A7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9079-85BB-4127-B98E-5A26668F52AB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F702-8E3F-4D2F-9543-526A9E8A77A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9079-85BB-4127-B98E-5A26668F52AB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F702-8E3F-4D2F-9543-526A9E8A7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1029079-85BB-4127-B98E-5A26668F52AB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558F702-8E3F-4D2F-9543-526A9E8A77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vnz.org.ua/zakonodavstvo/111-zakon-ukrayiny-pro-vyschu-osvit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848600" cy="3038177"/>
          </a:xfrm>
        </p:spPr>
        <p:txBody>
          <a:bodyPr>
            <a:normAutofit/>
          </a:bodyPr>
          <a:lstStyle/>
          <a:p>
            <a:r>
              <a:rPr lang="uk-UA" sz="4400" b="1" dirty="0"/>
              <a:t>Методика викладання фахових дисциплін у закладах вищої освіти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789040"/>
            <a:ext cx="6400800" cy="2520280"/>
          </a:xfrm>
        </p:spPr>
        <p:txBody>
          <a:bodyPr>
            <a:noAutofit/>
          </a:bodyPr>
          <a:lstStyle/>
          <a:p>
            <a:pPr algn="ctr"/>
            <a:r>
              <a:rPr lang="uk-UA" sz="1400" b="1" dirty="0">
                <a:solidFill>
                  <a:schemeClr val="tx1"/>
                </a:solidFill>
              </a:rPr>
              <a:t>Дисципліна вільного вибору </a:t>
            </a:r>
            <a:r>
              <a:rPr lang="uk-UA" sz="1400" b="1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uk-UA" sz="1400" b="1" dirty="0">
                <a:solidFill>
                  <a:schemeClr val="tx1"/>
                </a:solidFill>
              </a:rPr>
              <a:t>ОСВІТНЬО-ПРОФЕСІЙНА ПРОГРАМА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Середня </a:t>
            </a:r>
            <a:r>
              <a:rPr lang="uk-UA" sz="1400" b="1" dirty="0">
                <a:solidFill>
                  <a:schemeClr val="tx1"/>
                </a:solidFill>
              </a:rPr>
              <a:t>освіта (</a:t>
            </a:r>
            <a:r>
              <a:rPr lang="uk-UA" sz="1400" b="1" dirty="0" smtClean="0">
                <a:solidFill>
                  <a:schemeClr val="tx1"/>
                </a:solidFill>
              </a:rPr>
              <a:t>фізика)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Другого </a:t>
            </a:r>
            <a:r>
              <a:rPr lang="uk-UA" sz="1400" b="1" dirty="0">
                <a:solidFill>
                  <a:schemeClr val="tx1"/>
                </a:solidFill>
              </a:rPr>
              <a:t>(магістерського) рівня освіти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uk-UA" sz="1400" b="1" dirty="0">
                <a:solidFill>
                  <a:schemeClr val="tx1"/>
                </a:solidFill>
              </a:rPr>
              <a:t> 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uk-UA" sz="1400" b="1" dirty="0">
                <a:solidFill>
                  <a:schemeClr val="tx1"/>
                </a:solidFill>
              </a:rPr>
              <a:t>за спеціальністю </a:t>
            </a:r>
            <a:r>
              <a:rPr lang="uk-UA" sz="1400" b="1" u="sng" dirty="0">
                <a:solidFill>
                  <a:schemeClr val="tx1"/>
                </a:solidFill>
              </a:rPr>
              <a:t>014 Середня освіта (фізика)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uk-UA" sz="1400" b="1" dirty="0">
                <a:solidFill>
                  <a:schemeClr val="tx1"/>
                </a:solidFill>
              </a:rPr>
              <a:t>галузі знань </a:t>
            </a:r>
            <a:r>
              <a:rPr lang="uk-UA" sz="1400" b="1" u="sng" dirty="0">
                <a:solidFill>
                  <a:schemeClr val="tx1"/>
                </a:solidFill>
              </a:rPr>
              <a:t>01 Освіта/Педагогіка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14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Autofit/>
          </a:bodyPr>
          <a:lstStyle/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Дисципліна «Методика викладання фахових дисциплін у закладах вищої освіти» забезпечує засвоєння студентами основних принципів, методів, форм організації, технологій виховної, навчальної, організаторської діяльності викладача у вищій школі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Зміст дисципліни включає:</a:t>
            </a:r>
          </a:p>
          <a:p>
            <a:pPr algn="just"/>
            <a:r>
              <a:rPr lang="uk-UA" dirty="0" smtClean="0"/>
              <a:t>теоретичні засади методики викладання у вищій школі;</a:t>
            </a:r>
          </a:p>
          <a:p>
            <a:pPr algn="just"/>
            <a:r>
              <a:rPr lang="uk-UA" dirty="0" smtClean="0"/>
              <a:t>специфіку методів викладання у структурі процесу навчання у вищій школі;</a:t>
            </a:r>
          </a:p>
          <a:p>
            <a:pPr algn="just"/>
            <a:r>
              <a:rPr lang="uk-UA" dirty="0" smtClean="0"/>
              <a:t>психолого-педагогічні умови впровадження освітніх технологій викладання фахових дисциплін у вищій школі;</a:t>
            </a:r>
          </a:p>
          <a:p>
            <a:pPr algn="just"/>
            <a:r>
              <a:rPr lang="uk-UA" dirty="0" smtClean="0"/>
              <a:t>методичні основи викладання фахових дисциплін у вищій школі;</a:t>
            </a:r>
          </a:p>
          <a:p>
            <a:pPr algn="just"/>
            <a:r>
              <a:rPr lang="uk-UA" dirty="0" smtClean="0"/>
              <a:t>методологічні основи викладання фахових дисциплін у вищій школі;</a:t>
            </a:r>
          </a:p>
          <a:p>
            <a:pPr algn="just"/>
            <a:r>
              <a:rPr lang="uk-UA" dirty="0" smtClean="0"/>
              <a:t>дидактичні основи управління навчально-творчою діяльністю студентів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84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Мета дисципліни</a:t>
            </a:r>
            <a:endParaRPr lang="uk-UA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uk-UA" sz="1700" dirty="0" smtClean="0"/>
              <a:t>надання магістрам спеціальності </a:t>
            </a:r>
            <a:r>
              <a:rPr lang="uk-UA" sz="1700" dirty="0" smtClean="0"/>
              <a:t>014.Середня освіта (Фізика) цілісної </a:t>
            </a:r>
            <a:r>
              <a:rPr lang="uk-UA" sz="1700" dirty="0" smtClean="0"/>
              <a:t>і логічно-послідовної системи знань про дидактику підготовки фахівців вищої кваліфікації;</a:t>
            </a:r>
          </a:p>
          <a:p>
            <a:r>
              <a:rPr lang="uk-UA" sz="1700" dirty="0" smtClean="0"/>
              <a:t>розкриття концепції, основи теорії, методики і методології викладання</a:t>
            </a:r>
          </a:p>
          <a:p>
            <a:r>
              <a:rPr lang="uk-UA" sz="1700" dirty="0" smtClean="0"/>
              <a:t>фахових дисциплін у системі вищої школи;</a:t>
            </a:r>
          </a:p>
          <a:p>
            <a:r>
              <a:rPr lang="uk-UA" sz="1700" dirty="0" smtClean="0"/>
              <a:t>отримання базових знань структури вищої освіти в Україні у її порівнянні з національними системами вищої освіти у країнах Європи та основними</a:t>
            </a:r>
          </a:p>
          <a:p>
            <a:r>
              <a:rPr lang="uk-UA" sz="1700" dirty="0" smtClean="0"/>
              <a:t>принципами організації навчально-наукового процесу за Болонською системою;</a:t>
            </a:r>
          </a:p>
          <a:p>
            <a:r>
              <a:rPr lang="uk-UA" sz="1700" dirty="0" smtClean="0"/>
              <a:t>знання основних нормативів діяльності вищих навчальних закладів, структури і змісту галузевих стандартів вищої освіти України, навчальних планів з напряму і спеціальності  014. Середня освіта (Фізика), галузі знань </a:t>
            </a:r>
            <a:r>
              <a:rPr lang="uk-UA" sz="1700" dirty="0"/>
              <a:t>01 Освіта/Педагогіка</a:t>
            </a:r>
            <a:r>
              <a:rPr lang="uk-UA" sz="1700" dirty="0" smtClean="0"/>
              <a:t>;</a:t>
            </a:r>
          </a:p>
          <a:p>
            <a:r>
              <a:rPr lang="uk-UA" sz="1700" dirty="0" smtClean="0"/>
              <a:t>знання загальних питань методики проведення різних видів аудиторних навчальних занять, організації дистанційної освітньої діяльності студентів;</a:t>
            </a:r>
          </a:p>
          <a:p>
            <a:r>
              <a:rPr lang="uk-UA" sz="1700" dirty="0" smtClean="0"/>
              <a:t>здійснення поточного та підсумкового контролю знань студентів;</a:t>
            </a:r>
          </a:p>
          <a:p>
            <a:r>
              <a:rPr lang="uk-UA" sz="1700" dirty="0" smtClean="0"/>
              <a:t>надання умінь підготовки навчально-методичних та дидактичних матеріалів з фахових дисциплін у закладах вищої освіти.</a:t>
            </a:r>
          </a:p>
          <a:p>
            <a:endParaRPr lang="uk-UA" sz="1700" dirty="0"/>
          </a:p>
        </p:txBody>
      </p:sp>
    </p:spTree>
    <p:extLst>
      <p:ext uri="{BB962C8B-B14F-4D97-AF65-F5344CB8AC3E}">
        <p14:creationId xmlns:p14="http://schemas.microsoft.com/office/powerpoint/2010/main" val="4181752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ФАХОВІ КОМПЕТЕНЦІЇ, ЩО ФОРМУЮТЬСЯ </a:t>
            </a:r>
            <a:r>
              <a:rPr lang="ru-RU" sz="2400" b="1" dirty="0" smtClean="0"/>
              <a:t> ПІД </a:t>
            </a:r>
            <a:r>
              <a:rPr lang="ru-RU" sz="2400" b="1" dirty="0"/>
              <a:t>ЧАС ВИВЧЕННЯ </a:t>
            </a:r>
            <a:r>
              <a:rPr lang="ru-RU" sz="2400" b="1" dirty="0" smtClean="0"/>
              <a:t>ДИСЦИПЛІНИ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73424"/>
            <a:ext cx="8229600" cy="49959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 smtClean="0"/>
              <a:t>Після вивчення курсу  студенти повинні </a:t>
            </a:r>
            <a:r>
              <a:rPr lang="uk-UA" sz="1800" b="1" u="sng" dirty="0" smtClean="0"/>
              <a:t>знати</a:t>
            </a:r>
            <a:r>
              <a:rPr lang="uk-UA" sz="1800" b="1" dirty="0" smtClean="0"/>
              <a:t>:</a:t>
            </a:r>
            <a:endParaRPr lang="uk-UA" sz="1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1800" dirty="0" smtClean="0"/>
              <a:t>стандарти підготовки фахівців у вищій школі (зміст навчання, зміст ОПП, зміст ОКХ);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1800" dirty="0" smtClean="0"/>
              <a:t>структуру навчального плану підготовки вчителів у вищій школі;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dirty="0" smtClean="0"/>
              <a:t>вимоги до спеціальних знань і умінь випускників </a:t>
            </a:r>
            <a:r>
              <a:rPr lang="uk-UA" sz="1800" dirty="0"/>
              <a:t>ЗВО</a:t>
            </a:r>
            <a:r>
              <a:rPr lang="uk-UA" sz="1800" dirty="0" smtClean="0"/>
              <a:t>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dirty="0" smtClean="0"/>
              <a:t>дидактичні принципи методики викладання фахових дисциплін у ЗВО.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dirty="0" smtClean="0"/>
              <a:t>особливості  методики навчання фізики у вищій школі;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dirty="0" smtClean="0"/>
              <a:t>методику проведення лекційних занять з фізики у вищій школі;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dirty="0" smtClean="0"/>
              <a:t>методику проведення занять з розв’язування фізичних задач;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dirty="0" smtClean="0"/>
              <a:t>методику проведення лабораторних занять з фізики;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dirty="0" smtClean="0"/>
              <a:t>прийоми стимулювання і контролю навчально-пізнавальної діяльності студентів</a:t>
            </a:r>
          </a:p>
          <a:p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074739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ФАХОВІ КОМПЕТЕНЦІЇ, ЩО ФОРМУЮТЬСЯ  ПІД ЧАС ВИВЧЕННЯ ДИСЦИПЛІНИ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курсу  </a:t>
            </a:r>
            <a:r>
              <a:rPr lang="ru-RU" dirty="0" err="1"/>
              <a:t>студенти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uk-UA" b="1" u="sng" dirty="0"/>
              <a:t>вміти</a:t>
            </a:r>
            <a:r>
              <a:rPr lang="ru-RU" b="1" dirty="0"/>
              <a:t>:</a:t>
            </a:r>
            <a:endParaRPr lang="ru-RU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dirty="0" smtClean="0"/>
              <a:t>враховувати </a:t>
            </a:r>
            <a:r>
              <a:rPr lang="uk-UA" dirty="0"/>
              <a:t>стандарти фізичної освіти у ВНЗ при розробці робочих програм з фізичних </a:t>
            </a:r>
            <a:r>
              <a:rPr lang="uk-UA" dirty="0" err="1"/>
              <a:t>дисципліндля</a:t>
            </a:r>
            <a:r>
              <a:rPr lang="uk-UA" dirty="0"/>
              <a:t> бакалаврів та спеціалістів;</a:t>
            </a:r>
            <a:endParaRPr lang="ru-RU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dirty="0" smtClean="0"/>
              <a:t>враховувати </a:t>
            </a:r>
            <a:r>
              <a:rPr lang="uk-UA" dirty="0"/>
              <a:t>дидактичні принципи при організації навчально-пізнавальної діяльності студентів на заняттях з фізичних дисциплін;</a:t>
            </a:r>
            <a:endParaRPr lang="ru-RU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dirty="0" smtClean="0"/>
              <a:t>враховувати </a:t>
            </a:r>
            <a:r>
              <a:rPr lang="uk-UA" dirty="0"/>
              <a:t>вікові особливості дорослих при плануванні навчального процесу у ЗВО </a:t>
            </a:r>
            <a:r>
              <a:rPr lang="uk-UA" dirty="0" smtClean="0"/>
              <a:t>з </a:t>
            </a:r>
            <a:r>
              <a:rPr lang="uk-UA" dirty="0"/>
              <a:t>фізичних дисциплін (принципи андрагогіки);</a:t>
            </a:r>
            <a:endParaRPr lang="ru-RU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dirty="0" smtClean="0"/>
              <a:t>планувати </a:t>
            </a:r>
            <a:r>
              <a:rPr lang="uk-UA" dirty="0"/>
              <a:t>лекційні, семінарські, практичні та лабораторні заняття з фізики;</a:t>
            </a:r>
            <a:endParaRPr lang="ru-RU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uk-UA" dirty="0" smtClean="0"/>
              <a:t>мотивувати </a:t>
            </a:r>
            <a:r>
              <a:rPr lang="uk-UA" dirty="0"/>
              <a:t>самостійну пізнавальну діяльність студентів з </a:t>
            </a:r>
            <a:r>
              <a:rPr lang="uk-UA" dirty="0" smtClean="0"/>
              <a:t>фізики;активізувати </a:t>
            </a:r>
            <a:r>
              <a:rPr lang="uk-UA" dirty="0"/>
              <a:t>навчально-пізнавальну діяльність студентів на заняттях з </a:t>
            </a:r>
            <a:r>
              <a:rPr lang="uk-UA" dirty="0" smtClean="0"/>
              <a:t>фізики;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uk-UA" dirty="0" smtClean="0"/>
              <a:t>контролювати </a:t>
            </a:r>
            <a:r>
              <a:rPr lang="uk-UA" dirty="0"/>
              <a:t>і оцінювати знання та вміння студентів з фізики.</a:t>
            </a:r>
            <a:endParaRPr lang="ru-RU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dirty="0" smtClean="0"/>
              <a:t>здійснювати </a:t>
            </a:r>
            <a:r>
              <a:rPr lang="uk-UA" dirty="0"/>
              <a:t>управління різними видами діяльності (аудиторної, самостійної, дослідної) студентів під час навчання фізики у ЗВО </a:t>
            </a:r>
            <a:r>
              <a:rPr lang="uk-UA" dirty="0" smtClean="0"/>
              <a:t>;</a:t>
            </a:r>
            <a:endParaRPr lang="ru-RU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dirty="0" smtClean="0"/>
              <a:t>планувати </a:t>
            </a:r>
            <a:r>
              <a:rPr lang="uk-UA" dirty="0"/>
              <a:t>систему модульного навчання фізики у ЗВО </a:t>
            </a:r>
            <a:r>
              <a:rPr lang="uk-UA" dirty="0" smtClean="0"/>
              <a:t>;</a:t>
            </a:r>
            <a:endParaRPr lang="ru-RU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dirty="0" smtClean="0"/>
              <a:t>оцінювати </a:t>
            </a:r>
            <a:r>
              <a:rPr lang="uk-UA" dirty="0"/>
              <a:t>результати навчально-пізнавальної діяльності студентів за національною та міжнародною системою оцінювання.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081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 algn="just"/>
            <a:r>
              <a:rPr lang="uk-UA" b="1" i="1" dirty="0" smtClean="0"/>
              <a:t>соціально-особистісні</a:t>
            </a:r>
            <a:r>
              <a:rPr lang="uk-UA" b="1" i="1" dirty="0"/>
              <a:t>:</a:t>
            </a:r>
            <a:r>
              <a:rPr lang="uk-UA" dirty="0"/>
              <a:t> здатність учитися</a:t>
            </a:r>
            <a:r>
              <a:rPr lang="ru-RU" dirty="0"/>
              <a:t>;</a:t>
            </a:r>
            <a:r>
              <a:rPr lang="uk-UA" dirty="0"/>
              <a:t> здатність до критики й самокритики</a:t>
            </a:r>
            <a:r>
              <a:rPr lang="ru-RU" dirty="0"/>
              <a:t>;</a:t>
            </a:r>
            <a:r>
              <a:rPr lang="uk-UA" dirty="0"/>
              <a:t> креативність, здатність до системного мислення</a:t>
            </a:r>
            <a:r>
              <a:rPr lang="ru-RU" dirty="0"/>
              <a:t>;</a:t>
            </a:r>
            <a:r>
              <a:rPr lang="uk-UA" dirty="0"/>
              <a:t> адаптивність і комунікабельність</a:t>
            </a:r>
            <a:r>
              <a:rPr lang="ru-RU" dirty="0"/>
              <a:t>;</a:t>
            </a:r>
            <a:r>
              <a:rPr lang="uk-UA" dirty="0"/>
              <a:t> наполегливість у досягненні мети</a:t>
            </a:r>
            <a:r>
              <a:rPr lang="ru-RU" dirty="0"/>
              <a:t>;</a:t>
            </a:r>
            <a:r>
              <a:rPr lang="uk-UA" dirty="0"/>
              <a:t> турбота про якість виконуваної роботи</a:t>
            </a:r>
            <a:r>
              <a:rPr lang="ru-RU" dirty="0"/>
              <a:t>;</a:t>
            </a:r>
            <a:r>
              <a:rPr lang="uk-UA" dirty="0"/>
              <a:t> толерантність</a:t>
            </a:r>
            <a:r>
              <a:rPr lang="ru-RU" dirty="0"/>
              <a:t>;</a:t>
            </a:r>
            <a:r>
              <a:rPr lang="uk-UA" dirty="0"/>
              <a:t> екологічна </a:t>
            </a:r>
            <a:r>
              <a:rPr lang="uk-UA" dirty="0" smtClean="0"/>
              <a:t>та </a:t>
            </a:r>
            <a:r>
              <a:rPr lang="uk-UA" dirty="0" err="1" smtClean="0"/>
              <a:t>здоровязбережувальна</a:t>
            </a:r>
            <a:r>
              <a:rPr lang="uk-UA" dirty="0" smtClean="0"/>
              <a:t> грамотність</a:t>
            </a:r>
            <a:r>
              <a:rPr lang="uk-UA" dirty="0"/>
              <a:t>.</a:t>
            </a:r>
            <a:endParaRPr lang="ru-RU" dirty="0"/>
          </a:p>
          <a:p>
            <a:pPr lvl="0" algn="just"/>
            <a:r>
              <a:rPr lang="uk-UA" b="1" i="1" dirty="0" smtClean="0"/>
              <a:t>загальнонаукові</a:t>
            </a:r>
            <a:r>
              <a:rPr lang="uk-UA" b="1" i="1" dirty="0"/>
              <a:t>:</a:t>
            </a:r>
            <a:r>
              <a:rPr lang="uk-UA" dirty="0"/>
              <a:t> </a:t>
            </a:r>
            <a:r>
              <a:rPr lang="uk-UA" dirty="0" smtClean="0"/>
              <a:t>уявлення </a:t>
            </a:r>
            <a:r>
              <a:rPr lang="uk-UA" dirty="0"/>
              <a:t>про основи філософії, психології, педагогіки, що сприяють розвитку загальної культури й соціалізації особистості, схильності до етичних цінностей, знання вітчизняної історії, розуміння </a:t>
            </a:r>
            <a:r>
              <a:rPr lang="uk-UA" dirty="0" err="1"/>
              <a:t>причинно</a:t>
            </a:r>
            <a:r>
              <a:rPr lang="uk-UA" dirty="0"/>
              <a:t> - наслідкових зв'язків розвитку суспільства й уміння їх використовувати в професійній діяльності</a:t>
            </a:r>
            <a:r>
              <a:rPr lang="ru-RU" dirty="0"/>
              <a:t>;</a:t>
            </a:r>
            <a:r>
              <a:rPr lang="uk-UA" dirty="0"/>
              <a:t>здатність використовувати математичні методи в обраній професії; навички використання програмних засобів і навички роботи в комп'ютерних мережах, уміння створювати бази даних і використовувати </a:t>
            </a:r>
            <a:r>
              <a:rPr lang="uk-UA" dirty="0" smtClean="0"/>
              <a:t>інтернет</a:t>
            </a:r>
            <a:r>
              <a:rPr lang="uk-UA" dirty="0"/>
              <a:t>-</a:t>
            </a:r>
            <a:r>
              <a:rPr lang="uk-UA" dirty="0" smtClean="0"/>
              <a:t>ресурси</a:t>
            </a:r>
            <a:r>
              <a:rPr lang="ru-RU" dirty="0"/>
              <a:t>;</a:t>
            </a:r>
            <a:r>
              <a:rPr lang="uk-UA" dirty="0"/>
              <a:t> базові знання фундаментальних наук, в обсязі, необхідному для освоєння загальнопрофесійних </a:t>
            </a:r>
            <a:r>
              <a:rPr lang="uk-UA" dirty="0" smtClean="0"/>
              <a:t>дисциплін </a:t>
            </a:r>
            <a:r>
              <a:rPr lang="uk-UA" dirty="0"/>
              <a:t>у </a:t>
            </a:r>
            <a:r>
              <a:rPr lang="uk-UA" dirty="0" smtClean="0"/>
              <a:t>ЗВО </a:t>
            </a:r>
            <a:r>
              <a:rPr lang="ru-RU" dirty="0" smtClean="0"/>
              <a:t>;</a:t>
            </a:r>
            <a:endParaRPr lang="ru-RU" dirty="0"/>
          </a:p>
          <a:p>
            <a:pPr lvl="0" algn="just"/>
            <a:r>
              <a:rPr lang="uk-UA" b="1" i="1" dirty="0" smtClean="0"/>
              <a:t>інструментальні</a:t>
            </a:r>
            <a:r>
              <a:rPr lang="uk-UA" b="1" i="1" dirty="0"/>
              <a:t>:</a:t>
            </a:r>
            <a:r>
              <a:rPr lang="uk-UA" dirty="0"/>
              <a:t> здатність до письмової й усної комунікації рідною мовою</a:t>
            </a:r>
            <a:r>
              <a:rPr lang="ru-RU" dirty="0"/>
              <a:t>;</a:t>
            </a:r>
            <a:r>
              <a:rPr lang="uk-UA" dirty="0"/>
              <a:t> навички роботи з комп'ютером</a:t>
            </a:r>
            <a:r>
              <a:rPr lang="ru-RU" dirty="0"/>
              <a:t>;</a:t>
            </a:r>
            <a:r>
              <a:rPr lang="uk-UA" dirty="0"/>
              <a:t> навички роботою у мережі Інтернет; дослідницькі уміння.</a:t>
            </a:r>
            <a:endParaRPr lang="ru-RU" dirty="0"/>
          </a:p>
          <a:p>
            <a:pPr lvl="0" algn="just"/>
            <a:r>
              <a:rPr lang="uk-UA" b="1" i="1" dirty="0" smtClean="0"/>
              <a:t>загальнопрофесійні</a:t>
            </a:r>
            <a:r>
              <a:rPr lang="uk-UA" b="1" i="1" dirty="0"/>
              <a:t>:</a:t>
            </a:r>
            <a:r>
              <a:rPr lang="uk-UA" b="1" dirty="0"/>
              <a:t> </a:t>
            </a:r>
            <a:r>
              <a:rPr lang="uk-UA" dirty="0"/>
              <a:t>мати базові уявлення про матерію, її рух та форми існування</a:t>
            </a:r>
            <a:r>
              <a:rPr lang="ru-RU" dirty="0"/>
              <a:t>;</a:t>
            </a:r>
            <a:r>
              <a:rPr lang="uk-UA" dirty="0"/>
              <a:t> мати уявлення про фундаментальні взаємодії, їх характеристики та фундаментальні фізичні константи; здатність узагальнювати фізичні знання на рівні фізичних явищ, фізичних законів, фізичних теорій, фізичних картин світу; знати методи і способи розв’язування фізичних задач різних типів та вміти застосовувати їх на практиці; здатність на основі уявлень про зв’язок фізики і техніки розкривати роль фізики у науково-технічному прогресі;мати уявлення про історію розвитку фізики, її сучасний стан та внесок українських вчених у світову фізичну науку;здатність оцінювати вплив енергетики, транспорту та інших технічних галузей виробництва на довкілля на основі знань про зв'язок фізики з екологією та основ законодавства України в галузі охорони природи й природокористування; здатність організувати роботу відповідно до вимог безпеки життєдіяльності й охорони праці в межах функціональних обов’язків фахівця</a:t>
            </a:r>
            <a:r>
              <a:rPr lang="ru-RU" dirty="0"/>
              <a:t>;</a:t>
            </a:r>
            <a:r>
              <a:rPr lang="uk-UA" dirty="0"/>
              <a:t> здатність проектувати, проводити фізичний експеримент та обробляти його результати; здатність до ділової комунікації у професійній сфері на основі знань мови  фізичної науки та основ ділового спілкування;</a:t>
            </a:r>
            <a:endParaRPr lang="ru-RU" dirty="0"/>
          </a:p>
          <a:p>
            <a:pPr lvl="0" algn="just"/>
            <a:r>
              <a:rPr lang="uk-UA" b="1" i="1" dirty="0" smtClean="0"/>
              <a:t>спеціалізовано-професійні</a:t>
            </a:r>
            <a:r>
              <a:rPr lang="uk-UA" b="1" i="1" dirty="0"/>
              <a:t>:</a:t>
            </a:r>
            <a:r>
              <a:rPr lang="uk-UA" dirty="0"/>
              <a:t> здатність здійснювати методичну діяльність при навчанні студентів фізики на основі знань і вмінь з теоретичних розділів курсу загальної фізики та методики її навчання, практикуму з розв’язування фізичних задач, фізичного експерименту.</a:t>
            </a:r>
            <a:endParaRPr lang="ru-RU" dirty="0"/>
          </a:p>
          <a:p>
            <a:pPr lvl="0" algn="just"/>
            <a:r>
              <a:rPr lang="uk-UA" b="1" i="1" dirty="0"/>
              <a:t>мовленнєві:</a:t>
            </a:r>
            <a:r>
              <a:rPr lang="uk-UA" b="1" dirty="0"/>
              <a:t> </a:t>
            </a:r>
            <a:r>
              <a:rPr lang="uk-UA" dirty="0"/>
              <a:t>знання базових </a:t>
            </a:r>
            <a:r>
              <a:rPr lang="uk-UA" dirty="0" err="1"/>
              <a:t>мовленнєвознавчих</a:t>
            </a:r>
            <a:r>
              <a:rPr lang="uk-UA" dirty="0"/>
              <a:t> понять; здатність адекватно сприймати, розуміти, оцінювати і відтворювати почуте чи прочитане; здатність до мовленнєвої творчості; здатність планувати, готувати майбутнє висловлювання в різних жанрах за інтерактивними і </a:t>
            </a:r>
            <a:r>
              <a:rPr lang="uk-UA" dirty="0" err="1"/>
              <a:t>трансактивними</a:t>
            </a:r>
            <a:r>
              <a:rPr lang="uk-UA" dirty="0"/>
              <a:t> схемами, виступати з повідомленням; здатність реалізовувати задум у процесі мовленнєвої діяльності; здатність до асоціативної </a:t>
            </a:r>
            <a:r>
              <a:rPr lang="uk-UA" dirty="0" err="1"/>
              <a:t>мовленнєво-мислительної</a:t>
            </a:r>
            <a:r>
              <a:rPr lang="uk-UA" dirty="0"/>
              <a:t> діяльності; уміння аудіювання, читання, говоріння, письма;</a:t>
            </a:r>
            <a:r>
              <a:rPr lang="ru-RU" dirty="0"/>
              <a:t> </a:t>
            </a:r>
            <a:r>
              <a:rPr lang="uk-UA" dirty="0"/>
              <a:t> гнучке вміння використовувати засоби рідної (української) мови залежно від типу, стилю мовлення; навички красномовства; уміння редагувати власне та чуже мовлення; здатність до контролю, самоконтролю результатів мовленнєвої діяльності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ru-RU" sz="2400" b="1" dirty="0"/>
              <a:t>ФАХОВІ КОМПЕТЕНЦІЇ, ЩО ФОРМУЮТЬСЯ  ПІД ЧАС ВИВЧЕННЯ ДИСЦИПЛІНИ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829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uk-UA" sz="2800" b="1" dirty="0"/>
              <a:t>ПРОГРАМА КУРСУ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>
            <a:normAutofit fontScale="92500"/>
          </a:bodyPr>
          <a:lstStyle/>
          <a:p>
            <a:pPr algn="just"/>
            <a:r>
              <a:rPr lang="uk-UA" b="1" dirty="0" smtClean="0"/>
              <a:t>Тема 1. </a:t>
            </a:r>
            <a:r>
              <a:rPr lang="uk-UA" dirty="0" smtClean="0"/>
              <a:t>Система вищої освіти в Україні, тенденції та перспективи розвитку. Державний стандарт підготовки фахівця: ОПП і ОКХ майбутнього фахівця</a:t>
            </a:r>
          </a:p>
          <a:p>
            <a:pPr algn="just"/>
            <a:r>
              <a:rPr lang="uk-UA" b="1" dirty="0" smtClean="0"/>
              <a:t>Тема 2. </a:t>
            </a:r>
            <a:r>
              <a:rPr lang="uk-UA" dirty="0" smtClean="0"/>
              <a:t>Навчальний графік та науково-методичні комплекси дисциплін (НМКД)</a:t>
            </a:r>
          </a:p>
          <a:p>
            <a:pPr algn="just"/>
            <a:r>
              <a:rPr lang="uk-UA" b="1" dirty="0" smtClean="0"/>
              <a:t>Тема 3. </a:t>
            </a:r>
            <a:r>
              <a:rPr lang="uk-UA" dirty="0" smtClean="0"/>
              <a:t>Організація аудиторної роботи з фахових дисциплін зі студентами</a:t>
            </a:r>
          </a:p>
          <a:p>
            <a:pPr algn="just"/>
            <a:r>
              <a:rPr lang="uk-UA" b="1" dirty="0" smtClean="0"/>
              <a:t>Тема 4. </a:t>
            </a:r>
            <a:r>
              <a:rPr lang="uk-UA" dirty="0" smtClean="0"/>
              <a:t>Особливості організації індивідуальної та самостійної роботи студентів при вивченні фахових дисциплін</a:t>
            </a:r>
          </a:p>
          <a:p>
            <a:pPr algn="just"/>
            <a:r>
              <a:rPr lang="uk-UA" b="1" dirty="0" smtClean="0"/>
              <a:t>Тема 5. </a:t>
            </a:r>
            <a:r>
              <a:rPr lang="uk-UA" dirty="0" smtClean="0"/>
              <a:t>Контроль успішності та якості навчання студента</a:t>
            </a:r>
          </a:p>
          <a:p>
            <a:pPr algn="just"/>
            <a:r>
              <a:rPr lang="uk-UA" b="1" dirty="0" smtClean="0"/>
              <a:t>Тема 6. </a:t>
            </a:r>
            <a:r>
              <a:rPr lang="uk-UA" dirty="0" smtClean="0"/>
              <a:t>Інноваційні технології навчання та їх застосування у викладанні фізичних дисциплін.</a:t>
            </a:r>
          </a:p>
          <a:p>
            <a:pPr algn="just"/>
            <a:r>
              <a:rPr lang="uk-UA" b="1" dirty="0" smtClean="0"/>
              <a:t>Тема 7. </a:t>
            </a:r>
            <a:r>
              <a:rPr lang="uk-UA" dirty="0" smtClean="0"/>
              <a:t>Організація праці викладача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2328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СПИСОК РЕКОМЕНДОВАНОЇ ЛІТЕРАТУРИ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>
            <a:normAutofit fontScale="55000" lnSpcReduction="20000"/>
          </a:bodyPr>
          <a:lstStyle/>
          <a:p>
            <a:pPr marL="457200" lvl="0" indent="-360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Вища </a:t>
            </a:r>
            <a:r>
              <a:rPr lang="uk-UA" dirty="0"/>
              <a:t>освіта України і Болонський процес//</a:t>
            </a:r>
            <a:r>
              <a:rPr lang="uk-UA" b="1" dirty="0"/>
              <a:t> </a:t>
            </a:r>
            <a:r>
              <a:rPr lang="uk-UA" dirty="0"/>
              <a:t>Навчальна програма. – </a:t>
            </a:r>
            <a:r>
              <a:rPr lang="uk-UA" cap="all" dirty="0" err="1"/>
              <a:t>к</a:t>
            </a:r>
            <a:r>
              <a:rPr lang="uk-UA" dirty="0" err="1"/>
              <a:t>иїв –Терн</a:t>
            </a:r>
            <a:r>
              <a:rPr lang="uk-UA" dirty="0"/>
              <a:t>опіль: Вид-во ТДПУ ім. </a:t>
            </a:r>
            <a:r>
              <a:rPr lang="uk-UA" dirty="0" smtClean="0"/>
              <a:t>М. Гнатюка</a:t>
            </a:r>
            <a:r>
              <a:rPr lang="uk-UA" dirty="0"/>
              <a:t>, 2004. – 18 с</a:t>
            </a:r>
            <a:r>
              <a:rPr lang="uk-UA" dirty="0" smtClean="0"/>
              <a:t>.</a:t>
            </a:r>
          </a:p>
          <a:p>
            <a:pPr marL="457200" lvl="0" indent="-360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/>
              <a:t>Журавська </a:t>
            </a:r>
            <a:r>
              <a:rPr lang="uk-UA" b="1" cap="small" dirty="0"/>
              <a:t>Л. </a:t>
            </a:r>
            <a:r>
              <a:rPr lang="uk-UA" dirty="0"/>
              <a:t>Концептуальні умови управління самостійною роботою студентів у вищих закладах освіти / </a:t>
            </a:r>
            <a:r>
              <a:rPr lang="uk-UA" b="1" cap="small" dirty="0"/>
              <a:t>Л.</a:t>
            </a:r>
            <a:r>
              <a:rPr lang="uk-UA" dirty="0"/>
              <a:t>Журавська // Освіта і Управління. Т. З, № 2. - Видавництво «Основа». - 1999. – С.33-35.</a:t>
            </a:r>
            <a:endParaRPr lang="ru-RU" dirty="0"/>
          </a:p>
          <a:p>
            <a:pPr marL="457200" lvl="0" indent="-360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/>
              <a:t>Болонський процес у фактах і документах (</a:t>
            </a:r>
            <a:r>
              <a:rPr lang="uk-UA" dirty="0" err="1"/>
              <a:t>Сорбонна-Болонья-Саламанка-Прага-Берлін</a:t>
            </a:r>
            <a:r>
              <a:rPr lang="uk-UA" dirty="0"/>
              <a:t>) / Упорядники: </a:t>
            </a:r>
            <a:r>
              <a:rPr lang="uk-UA" dirty="0" err="1"/>
              <a:t>Степко</a:t>
            </a:r>
            <a:r>
              <a:rPr lang="uk-UA" dirty="0"/>
              <a:t> М.Ф., Болюбаш Я. Я., Шинкарук В. Д., Грубінко В. В., Бабин І. І. – Тернопіль: Вид-во ТДПУ ім. В. Гнатюка, 2003. –  52  с</a:t>
            </a:r>
            <a:endParaRPr lang="ru-RU" dirty="0"/>
          </a:p>
          <a:p>
            <a:pPr marL="457200" lvl="0" indent="-360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/>
              <a:t>Модернізація вищої освіти України і Болонський процес: Матеріали до першої лекції / Уклад. М.Ф.</a:t>
            </a:r>
            <a:r>
              <a:rPr lang="uk-UA" dirty="0" err="1"/>
              <a:t>Степко</a:t>
            </a:r>
            <a:r>
              <a:rPr lang="uk-UA" dirty="0"/>
              <a:t>, Я.Я.</a:t>
            </a:r>
            <a:r>
              <a:rPr lang="uk-UA" dirty="0" err="1"/>
              <a:t>Болюбаш</a:t>
            </a:r>
            <a:r>
              <a:rPr lang="uk-UA" dirty="0"/>
              <a:t>, К.М.</a:t>
            </a:r>
            <a:r>
              <a:rPr lang="uk-UA" dirty="0" err="1"/>
              <a:t>Левківський</a:t>
            </a:r>
            <a:r>
              <a:rPr lang="uk-UA" dirty="0"/>
              <a:t>, Ю.В.</a:t>
            </a:r>
            <a:r>
              <a:rPr lang="uk-UA" dirty="0" err="1"/>
              <a:t>Сухарніков</a:t>
            </a:r>
            <a:r>
              <a:rPr lang="uk-UA" dirty="0"/>
              <a:t>; </a:t>
            </a:r>
            <a:r>
              <a:rPr lang="uk-UA" dirty="0" err="1"/>
              <a:t>відп</a:t>
            </a:r>
            <a:r>
              <a:rPr lang="uk-UA" dirty="0"/>
              <a:t>. ред. М.Ф.</a:t>
            </a:r>
            <a:r>
              <a:rPr lang="uk-UA" dirty="0" err="1"/>
              <a:t>Степко</a:t>
            </a:r>
            <a:r>
              <a:rPr lang="uk-UA" dirty="0"/>
              <a:t> / вид-во </a:t>
            </a:r>
            <a:r>
              <a:rPr lang="uk-UA" cap="all" dirty="0" err="1"/>
              <a:t>тдпу</a:t>
            </a:r>
            <a:r>
              <a:rPr lang="uk-UA" dirty="0"/>
              <a:t> імені В. Гнатюка, 2004. – 24 с.</a:t>
            </a:r>
            <a:endParaRPr lang="ru-RU" dirty="0"/>
          </a:p>
          <a:p>
            <a:pPr marL="457200" lvl="0" indent="-360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/>
              <a:t>Основні засади розвитку вищої освіти </a:t>
            </a:r>
            <a:r>
              <a:rPr lang="uk-UA" cap="all" dirty="0" err="1"/>
              <a:t>у</a:t>
            </a:r>
            <a:r>
              <a:rPr lang="uk-UA" dirty="0" err="1"/>
              <a:t>країни</a:t>
            </a:r>
            <a:r>
              <a:rPr lang="uk-UA" dirty="0"/>
              <a:t> в контексті </a:t>
            </a:r>
            <a:r>
              <a:rPr lang="uk-UA" cap="all" dirty="0"/>
              <a:t>б</a:t>
            </a:r>
            <a:r>
              <a:rPr lang="uk-UA" dirty="0"/>
              <a:t>олонського процесу (документи і матеріали 2003 – 2004 рр.) / За редакцією В.Г. Кременя. Авторський колектив: М.Ф. </a:t>
            </a:r>
            <a:r>
              <a:rPr lang="uk-UA" dirty="0" err="1"/>
              <a:t>Степко</a:t>
            </a:r>
            <a:r>
              <a:rPr lang="uk-UA" dirty="0"/>
              <a:t>, Я. Я. </a:t>
            </a:r>
            <a:r>
              <a:rPr lang="uk-UA" dirty="0" err="1"/>
              <a:t>Болюбаш</a:t>
            </a:r>
            <a:r>
              <a:rPr lang="uk-UA" dirty="0"/>
              <a:t>, </a:t>
            </a:r>
            <a:r>
              <a:rPr lang="uk-UA" cap="all" dirty="0" err="1"/>
              <a:t>в.</a:t>
            </a:r>
            <a:r>
              <a:rPr lang="uk-UA" dirty="0" err="1"/>
              <a:t>Д</a:t>
            </a:r>
            <a:r>
              <a:rPr lang="uk-UA" dirty="0"/>
              <a:t>. </a:t>
            </a:r>
            <a:r>
              <a:rPr lang="uk-UA" dirty="0" err="1"/>
              <a:t>Шинкарук</a:t>
            </a:r>
            <a:r>
              <a:rPr lang="uk-UA" dirty="0"/>
              <a:t>, </a:t>
            </a:r>
            <a:r>
              <a:rPr lang="uk-UA" cap="all" dirty="0" err="1"/>
              <a:t>в.</a:t>
            </a:r>
            <a:r>
              <a:rPr lang="uk-UA" dirty="0" err="1"/>
              <a:t>В</a:t>
            </a:r>
            <a:r>
              <a:rPr lang="uk-UA" dirty="0"/>
              <a:t>. </a:t>
            </a:r>
            <a:r>
              <a:rPr lang="uk-UA" cap="all" dirty="0" err="1"/>
              <a:t>г</a:t>
            </a:r>
            <a:r>
              <a:rPr lang="uk-UA" dirty="0" err="1"/>
              <a:t>рубінко</a:t>
            </a:r>
            <a:r>
              <a:rPr lang="uk-UA" dirty="0"/>
              <a:t>, </a:t>
            </a:r>
            <a:r>
              <a:rPr lang="uk-UA" cap="all" dirty="0" err="1"/>
              <a:t>і</a:t>
            </a:r>
            <a:r>
              <a:rPr lang="uk-UA" dirty="0" err="1"/>
              <a:t>.І</a:t>
            </a:r>
            <a:r>
              <a:rPr lang="uk-UA" dirty="0"/>
              <a:t>. </a:t>
            </a:r>
            <a:r>
              <a:rPr lang="uk-UA" cap="all" dirty="0"/>
              <a:t>б</a:t>
            </a:r>
            <a:r>
              <a:rPr lang="uk-UA" dirty="0"/>
              <a:t>абин. – </a:t>
            </a:r>
            <a:r>
              <a:rPr lang="uk-UA" cap="all" dirty="0" err="1"/>
              <a:t>т</a:t>
            </a:r>
            <a:r>
              <a:rPr lang="uk-UA" dirty="0" err="1"/>
              <a:t>ернопіль</a:t>
            </a:r>
            <a:r>
              <a:rPr lang="uk-UA" dirty="0"/>
              <a:t>: вид-во </a:t>
            </a:r>
            <a:r>
              <a:rPr lang="uk-UA" cap="all" dirty="0" err="1"/>
              <a:t>тдпу</a:t>
            </a:r>
            <a:r>
              <a:rPr lang="uk-UA" dirty="0"/>
              <a:t> імені В. Гнатюка, 2004.–  147 с.</a:t>
            </a:r>
            <a:endParaRPr lang="ru-RU" dirty="0"/>
          </a:p>
          <a:p>
            <a:pPr marL="457200" lvl="0" indent="-360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err="1"/>
              <a:t>Туркот</a:t>
            </a:r>
            <a:r>
              <a:rPr lang="uk-UA" dirty="0"/>
              <a:t> Т.І Педагогіка вищої школи.-Підручник для студентів </a:t>
            </a:r>
            <a:r>
              <a:rPr lang="uk-UA" dirty="0" err="1"/>
              <a:t>.-Херосн</a:t>
            </a:r>
            <a:r>
              <a:rPr lang="uk-UA" dirty="0"/>
              <a:t>, 2012.-512с..</a:t>
            </a:r>
            <a:endParaRPr lang="ru-RU" dirty="0"/>
          </a:p>
          <a:p>
            <a:pPr marL="457200" lvl="0" indent="-360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err="1"/>
              <a:t>Шут.М.І</a:t>
            </a:r>
            <a:r>
              <a:rPr lang="uk-UA" dirty="0"/>
              <a:t>., Сергієнко В.П. Науково-дослІдна робота з фізики у середніх та вищих навчальних закладах: </a:t>
            </a:r>
            <a:r>
              <a:rPr lang="uk-UA" dirty="0" err="1"/>
              <a:t>Навч.посібник.-</a:t>
            </a:r>
            <a:r>
              <a:rPr lang="uk-UA" dirty="0"/>
              <a:t> К.:Шкільний світ, 2004.-128с.</a:t>
            </a:r>
            <a:endParaRPr lang="ru-RU" dirty="0"/>
          </a:p>
          <a:p>
            <a:pPr marL="457200" lvl="0" indent="-360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err="1"/>
              <a:t>Шарко</a:t>
            </a:r>
            <a:r>
              <a:rPr lang="uk-UA" dirty="0"/>
              <a:t> В.Д. Навчання дорослих: дидактико-технологічний аспект / Методичний посібник для організаторів і вчителів вечірніх шкіл, працівників системи </a:t>
            </a:r>
            <a:r>
              <a:rPr lang="uk-UA" dirty="0" err="1"/>
              <a:t>профтехосвіти</a:t>
            </a:r>
            <a:r>
              <a:rPr lang="uk-UA" dirty="0"/>
              <a:t>, викладачів вищих навчальних закладів та закладів післядипломної освіти. - Херсон: Видавництво ХДУ, 2006.- 200 с. </a:t>
            </a:r>
            <a:endParaRPr lang="ru-RU" dirty="0"/>
          </a:p>
          <a:p>
            <a:pPr marL="9720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>
              <a:buNone/>
            </a:pPr>
            <a:r>
              <a:rPr lang="uk-UA" b="1" dirty="0"/>
              <a:t>ІНФОРМАЦІЙНІ РЕСУРСИ</a:t>
            </a:r>
            <a:endParaRPr lang="ru-RU" dirty="0"/>
          </a:p>
          <a:p>
            <a:pPr marL="0" lvl="0" indent="0">
              <a:buNone/>
            </a:pPr>
            <a:r>
              <a:rPr lang="uk-UA" dirty="0" smtClean="0"/>
              <a:t>1. Закон </a:t>
            </a:r>
            <a:r>
              <a:rPr lang="uk-UA" dirty="0"/>
              <a:t>України. Про вищу освіту: </a:t>
            </a:r>
            <a:r>
              <a:rPr lang="ru-RU" dirty="0"/>
              <a:t>[</a:t>
            </a:r>
            <a:r>
              <a:rPr lang="uk-UA" dirty="0"/>
              <a:t>Електронний ресурс</a:t>
            </a:r>
            <a:r>
              <a:rPr lang="ru-RU" dirty="0"/>
              <a:t>]</a:t>
            </a:r>
            <a:r>
              <a:rPr lang="uk-UA" dirty="0"/>
              <a:t>. – режим доступу до ресурсу: </a:t>
            </a:r>
            <a:r>
              <a:rPr lang="uk-UA" dirty="0">
                <a:hlinkClick r:id="rId2"/>
              </a:rPr>
              <a:t>http://vnz.org.ua/zakonodavstvo/111-zakon-ukrayiny-pro-vyschu-osvitu</a:t>
            </a:r>
            <a:endParaRPr lang="ru-RU" dirty="0"/>
          </a:p>
          <a:p>
            <a:pPr marL="457200" lvl="0" indent="-457200">
              <a:buAutoNum type="arabicPeriod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861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64</TotalTime>
  <Words>1041</Words>
  <Application>Microsoft Office PowerPoint</Application>
  <PresentationFormat>Экран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Ясность</vt:lpstr>
      <vt:lpstr>Методика викладання фахових дисциплін у закладах вищої освіти</vt:lpstr>
      <vt:lpstr>Дисципліна «Методика викладання фахових дисциплін у закладах вищої освіти» забезпечує засвоєння студентами основних принципів, методів, форм організації, технологій виховної, навчальної, організаторської діяльності викладача у вищій школі</vt:lpstr>
      <vt:lpstr>Мета дисципліни</vt:lpstr>
      <vt:lpstr>ФАХОВІ КОМПЕТЕНЦІЇ, ЩО ФОРМУЮТЬСЯ  ПІД ЧАС ВИВЧЕННЯ ДИСЦИПЛІНИ</vt:lpstr>
      <vt:lpstr>ФАХОВІ КОМПЕТЕНЦІЇ, ЩО ФОРМУЮТЬСЯ  ПІД ЧАС ВИВЧЕННЯ ДИСЦИПЛІНИ</vt:lpstr>
      <vt:lpstr>ФАХОВІ КОМПЕТЕНЦІЇ, ЩО ФОРМУЮТЬСЯ  ПІД ЧАС ВИВЧЕННЯ ДИСЦИПЛІНИ</vt:lpstr>
      <vt:lpstr>ПРОГРАМА КУРСУ</vt:lpstr>
      <vt:lpstr>СПИСОК РЕКОМЕНДОВАНОЇ ЛІТЕРАТУРИ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натаха</dc:creator>
  <cp:lastModifiedBy>натаха</cp:lastModifiedBy>
  <cp:revision>9</cp:revision>
  <dcterms:created xsi:type="dcterms:W3CDTF">2020-06-15T12:29:37Z</dcterms:created>
  <dcterms:modified xsi:type="dcterms:W3CDTF">2020-06-15T14:10:44Z</dcterms:modified>
</cp:coreProperties>
</file>