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ru-RU" b="1" cap="all" dirty="0" err="1" smtClean="0">
                <a:solidFill>
                  <a:srgbClr val="7030A0"/>
                </a:solidFill>
              </a:rPr>
              <a:t>Основи</a:t>
            </a:r>
            <a:r>
              <a:rPr lang="ru-RU" b="1" cap="all" dirty="0" smtClean="0">
                <a:solidFill>
                  <a:srgbClr val="7030A0"/>
                </a:solidFill>
              </a:rPr>
              <a:t> м</a:t>
            </a:r>
            <a:r>
              <a:rPr lang="uk-UA" b="1" cap="all" dirty="0" err="1" smtClean="0">
                <a:solidFill>
                  <a:srgbClr val="7030A0"/>
                </a:solidFill>
              </a:rPr>
              <a:t>етодичної</a:t>
            </a:r>
            <a:r>
              <a:rPr lang="uk-UA" b="1" cap="all" dirty="0" smtClean="0">
                <a:solidFill>
                  <a:srgbClr val="7030A0"/>
                </a:solidFill>
              </a:rPr>
              <a:t> діяльності учителя фізики</a:t>
            </a:r>
            <a:endParaRPr lang="ru-RU" b="1" cap="all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20880" cy="403244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4 курс - 014 Середня освіта (фізика)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 </a:t>
            </a:r>
            <a:r>
              <a:rPr lang="uk-UA" b="1" dirty="0" smtClean="0">
                <a:solidFill>
                  <a:schemeClr val="tx1"/>
                </a:solidFill>
              </a:rPr>
              <a:t>ф</a:t>
            </a:r>
            <a:r>
              <a:rPr lang="ru-RU" b="1" dirty="0" err="1">
                <a:solidFill>
                  <a:schemeClr val="tx1"/>
                </a:solidFill>
              </a:rPr>
              <a:t>акультет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комп</a:t>
            </a:r>
            <a:r>
              <a:rPr lang="ru-RU" b="1" dirty="0">
                <a:solidFill>
                  <a:schemeClr val="tx1"/>
                </a:solidFill>
              </a:rPr>
              <a:t>`</a:t>
            </a:r>
            <a:r>
              <a:rPr lang="uk-UA" b="1" dirty="0" err="1">
                <a:solidFill>
                  <a:schemeClr val="tx1"/>
                </a:solidFill>
              </a:rPr>
              <a:t>ютерних</a:t>
            </a:r>
            <a:r>
              <a:rPr lang="uk-UA" b="1" dirty="0">
                <a:solidFill>
                  <a:schemeClr val="tx1"/>
                </a:solidFill>
              </a:rPr>
              <a:t> наук, фізики та </a:t>
            </a:r>
            <a:r>
              <a:rPr lang="uk-UA" b="1" dirty="0" smtClean="0">
                <a:solidFill>
                  <a:schemeClr val="tx1"/>
                </a:solidFill>
              </a:rPr>
              <a:t>математики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Програма внесена до Збірника авторських програм з дисциплін кафедри фізики та методики її навчання Херсонський державний університет для підготовки студентів на здобуття ступенів вищої освіти «бакалавр», «магістр». </a:t>
            </a:r>
            <a:r>
              <a:rPr lang="ru-RU" sz="2000" dirty="0" err="1" smtClean="0">
                <a:solidFill>
                  <a:schemeClr val="tx1"/>
                </a:solidFill>
              </a:rPr>
              <a:t>Свідоцтво</a:t>
            </a:r>
            <a:r>
              <a:rPr lang="ru-RU" sz="2000" dirty="0" smtClean="0">
                <a:solidFill>
                  <a:schemeClr val="tx1"/>
                </a:solidFill>
              </a:rPr>
              <a:t> про </a:t>
            </a:r>
            <a:r>
              <a:rPr lang="ru-RU" sz="2000" dirty="0" err="1" smtClean="0">
                <a:solidFill>
                  <a:schemeClr val="tx1"/>
                </a:solidFill>
              </a:rPr>
              <a:t>реєстрацію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авторських</a:t>
            </a:r>
            <a:r>
              <a:rPr lang="ru-RU" sz="2000" dirty="0" smtClean="0">
                <a:solidFill>
                  <a:schemeClr val="tx1"/>
                </a:solidFill>
              </a:rPr>
              <a:t> прав №79262 </a:t>
            </a:r>
            <a:r>
              <a:rPr lang="ru-RU" sz="2000" dirty="0" err="1" smtClean="0">
                <a:solidFill>
                  <a:schemeClr val="tx1"/>
                </a:solidFill>
              </a:rPr>
              <a:t>від</a:t>
            </a:r>
            <a:r>
              <a:rPr lang="ru-RU" sz="2000" dirty="0" smtClean="0">
                <a:solidFill>
                  <a:schemeClr val="tx1"/>
                </a:solidFill>
              </a:rPr>
              <a:t> 02.04.2018.</a:t>
            </a:r>
          </a:p>
          <a:p>
            <a:pPr algn="just"/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«</a:t>
            </a:r>
            <a:r>
              <a:rPr lang="uk-UA" sz="2800" b="1" dirty="0"/>
              <a:t>Основи методичної діяльності учителя фізики</a:t>
            </a:r>
            <a:r>
              <a:rPr lang="uk-UA" sz="2800" dirty="0"/>
              <a:t>» – педагогічна дисципліна, предметом якої є цілі, зміст та технології методичної діяльності учителя фізики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38437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 Запропонований курс розрахований на набуття студентами методичної компетентності через оволодіння власним досвідом роботи учителем фізики (зокрема, досвідом з підготовки та проведення уроків фізики різних типів). Він є окремою ланкою та певним етапом у системі методичної підготовки майбутнього учителя фізики.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Мета </a:t>
            </a:r>
            <a:r>
              <a:rPr lang="uk-UA" b="1" dirty="0">
                <a:solidFill>
                  <a:srgbClr val="7030A0"/>
                </a:solidFill>
              </a:rPr>
              <a:t>курсу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Теоретична </a:t>
            </a:r>
            <a:r>
              <a:rPr lang="uk-UA" dirty="0"/>
              <a:t>і практична підготовка майбутнього учителя до реалізації його основних функцій, спрямованих на формування в учнів предметної компетентності з фізики. </a:t>
            </a:r>
            <a:endParaRPr lang="uk-UA" dirty="0" smtClean="0"/>
          </a:p>
          <a:p>
            <a:r>
              <a:rPr lang="uk-UA" dirty="0" smtClean="0"/>
              <a:t>Основним </a:t>
            </a:r>
            <a:r>
              <a:rPr lang="uk-UA" dirty="0"/>
              <a:t>способом реалізації зазначеної мети є занурення студентів – майбутніх учителів фізики – у реальний навчально-виховний процес через здійснення </a:t>
            </a:r>
            <a:r>
              <a:rPr lang="uk-UA" dirty="0" err="1"/>
              <a:t>квазіпрофесійної</a:t>
            </a:r>
            <a:r>
              <a:rPr lang="uk-UA" dirty="0"/>
              <a:t> діяльності. </a:t>
            </a:r>
            <a:endParaRPr lang="uk-UA" dirty="0" smtClean="0"/>
          </a:p>
          <a:p>
            <a:r>
              <a:rPr lang="uk-UA" dirty="0" smtClean="0"/>
              <a:t>Впровадження </a:t>
            </a:r>
            <a:r>
              <a:rPr lang="uk-UA" dirty="0"/>
              <a:t>курсу передбачає врахування індивідуально-психологічних особливостей студентів та формування в них індивідуального стилю педагогічної діяльності через реалізацію індивідуального підходу до навчання.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4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b="1" dirty="0" smtClean="0"/>
              <a:t>Змістовий </a:t>
            </a:r>
            <a:r>
              <a:rPr lang="uk-UA" sz="4500" b="1" dirty="0"/>
              <a:t>модуль </a:t>
            </a:r>
            <a:r>
              <a:rPr lang="uk-UA" sz="4500" b="1" dirty="0" smtClean="0"/>
              <a:t>1 </a:t>
            </a:r>
            <a:endParaRPr lang="ru-RU" sz="4500" dirty="0"/>
          </a:p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Загальні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питання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методичної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діяльності</a:t>
            </a:r>
            <a:r>
              <a:rPr lang="ru-RU" b="1" dirty="0">
                <a:solidFill>
                  <a:srgbClr val="FF0000"/>
                </a:solidFill>
              </a:rPr>
              <a:t> учителя </a:t>
            </a:r>
            <a:r>
              <a:rPr lang="ru-RU" b="1" dirty="0" err="1" smtClean="0">
                <a:solidFill>
                  <a:srgbClr val="FF0000"/>
                </a:solidFill>
              </a:rPr>
              <a:t>фізики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uk-UA" b="1" dirty="0"/>
              <a:t>Тема 1. Зміст методичної діяльності учителя фізики.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Педагогічна </a:t>
            </a:r>
            <a:r>
              <a:rPr lang="uk-UA" dirty="0"/>
              <a:t>діяльність та її специфіка. Структура та види методичної діяльності учителя. Методичні функції учителя. Параметрична модель змісту методичної діяльності учителя фізики. Стилі педагогічної діяльності учителя. Порівняння різних моделей навчання. </a:t>
            </a:r>
            <a:endParaRPr lang="uk-UA" dirty="0" smtClean="0"/>
          </a:p>
          <a:p>
            <a:endParaRPr lang="ru-RU" dirty="0"/>
          </a:p>
          <a:p>
            <a:r>
              <a:rPr lang="uk-UA" b="1" dirty="0"/>
              <a:t>Тема 2.</a:t>
            </a:r>
            <a:r>
              <a:rPr lang="uk-UA" dirty="0"/>
              <a:t> </a:t>
            </a:r>
            <a:r>
              <a:rPr lang="uk-UA" b="1" dirty="0"/>
              <a:t>Проектувальна функція учителя як стратегія навчання учнів фізики.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Методичні </a:t>
            </a:r>
            <a:r>
              <a:rPr lang="uk-UA" dirty="0"/>
              <a:t>рекомендації до проектування уроку. Аналіз уроку фізики як необхідна умова формування методичної компетентності учителя. Схема аналізу уроку (психологічний аналіз уроку, методичний аналіз уроку, аналіз навчально-пізнавальної діяльності учнів на уроці). Методичні особливості проектування та проведення уроків у системі </a:t>
            </a:r>
            <a:r>
              <a:rPr lang="uk-UA" dirty="0" err="1"/>
              <a:t>компетентнісного</a:t>
            </a:r>
            <a:r>
              <a:rPr lang="uk-UA" dirty="0"/>
              <a:t> навчання.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4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7000" b="1" dirty="0" smtClean="0"/>
              <a:t>Змістовий </a:t>
            </a:r>
            <a:r>
              <a:rPr lang="uk-UA" sz="7000" b="1" dirty="0"/>
              <a:t>модуль </a:t>
            </a:r>
            <a:r>
              <a:rPr lang="uk-UA" sz="7000" b="1" dirty="0" smtClean="0"/>
              <a:t>1 </a:t>
            </a:r>
            <a:endParaRPr lang="ru-RU" sz="7000" b="1" dirty="0"/>
          </a:p>
          <a:p>
            <a:pPr marL="0" indent="0" algn="ctr">
              <a:buNone/>
            </a:pPr>
            <a:r>
              <a:rPr lang="ru-RU" sz="5000" b="1" dirty="0" err="1">
                <a:solidFill>
                  <a:srgbClr val="FF0000"/>
                </a:solidFill>
              </a:rPr>
              <a:t>Загальні</a:t>
            </a:r>
            <a:r>
              <a:rPr lang="ru-RU" sz="5000" b="1" dirty="0">
                <a:solidFill>
                  <a:srgbClr val="FF0000"/>
                </a:solidFill>
              </a:rPr>
              <a:t> </a:t>
            </a:r>
            <a:r>
              <a:rPr lang="ru-RU" sz="5000" b="1" dirty="0" err="1">
                <a:solidFill>
                  <a:srgbClr val="FF0000"/>
                </a:solidFill>
              </a:rPr>
              <a:t>питання</a:t>
            </a:r>
            <a:r>
              <a:rPr lang="ru-RU" sz="5000" b="1" dirty="0">
                <a:solidFill>
                  <a:srgbClr val="FF0000"/>
                </a:solidFill>
              </a:rPr>
              <a:t> </a:t>
            </a:r>
            <a:r>
              <a:rPr lang="ru-RU" sz="50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5000" b="1" dirty="0">
                <a:solidFill>
                  <a:srgbClr val="FF0000"/>
                </a:solidFill>
              </a:rPr>
              <a:t> </a:t>
            </a:r>
            <a:r>
              <a:rPr lang="ru-RU" sz="5000" b="1" dirty="0" err="1">
                <a:solidFill>
                  <a:srgbClr val="FF0000"/>
                </a:solidFill>
              </a:rPr>
              <a:t>методичної</a:t>
            </a:r>
            <a:r>
              <a:rPr lang="ru-RU" sz="5000" b="1" dirty="0">
                <a:solidFill>
                  <a:srgbClr val="FF0000"/>
                </a:solidFill>
              </a:rPr>
              <a:t> </a:t>
            </a:r>
            <a:r>
              <a:rPr lang="ru-RU" sz="5000" b="1" dirty="0" err="1">
                <a:solidFill>
                  <a:srgbClr val="FF0000"/>
                </a:solidFill>
              </a:rPr>
              <a:t>діяльності</a:t>
            </a:r>
            <a:r>
              <a:rPr lang="ru-RU" sz="5000" b="1" dirty="0">
                <a:solidFill>
                  <a:srgbClr val="FF0000"/>
                </a:solidFill>
              </a:rPr>
              <a:t> учителя </a:t>
            </a:r>
            <a:r>
              <a:rPr lang="ru-RU" sz="5000" b="1" dirty="0" err="1" smtClean="0">
                <a:solidFill>
                  <a:srgbClr val="FF0000"/>
                </a:solidFill>
              </a:rPr>
              <a:t>фізики</a:t>
            </a:r>
            <a:endParaRPr lang="ru-RU" sz="5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5000" dirty="0">
              <a:solidFill>
                <a:srgbClr val="FF0000"/>
              </a:solidFill>
            </a:endParaRPr>
          </a:p>
          <a:p>
            <a:r>
              <a:rPr lang="uk-UA" sz="4200" b="1" dirty="0" smtClean="0"/>
              <a:t>Тема </a:t>
            </a:r>
            <a:r>
              <a:rPr lang="uk-UA" sz="4200" b="1" dirty="0"/>
              <a:t>3. Реалізація інформаційної функції учителя у процесі навчання учнів фізики</a:t>
            </a:r>
            <a:r>
              <a:rPr lang="uk-UA" sz="4200" dirty="0"/>
              <a:t>. </a:t>
            </a:r>
            <a:endParaRPr lang="uk-UA" sz="4200" dirty="0" smtClean="0"/>
          </a:p>
          <a:p>
            <a:r>
              <a:rPr lang="uk-UA" sz="4200" dirty="0" smtClean="0"/>
              <a:t>Зміст </a:t>
            </a:r>
            <a:r>
              <a:rPr lang="uk-UA" sz="4200" dirty="0"/>
              <a:t>інформаційної функції вчителя. Основні вимоги до вивчення нового матеріалу. Основні логічні прийоми пояснення і доведення нового матеріалу. Окремі прийоми пояснення і доведення. Особливості вивчення елементів фізичних знань. Особливості організації експериментальної роботи учнів під час вивчення нового матеріалу. Методичні особливості навчання учнів розв’язуванню фізичних задач. Методичне значення використання малюнків на уроках фізики. </a:t>
            </a:r>
            <a:endParaRPr lang="uk-UA" sz="4200" dirty="0" smtClean="0"/>
          </a:p>
          <a:p>
            <a:endParaRPr lang="ru-RU" sz="4200" dirty="0"/>
          </a:p>
          <a:p>
            <a:r>
              <a:rPr lang="uk-UA" sz="4200" b="1" dirty="0"/>
              <a:t>Тема 4. Комунікативна функція вчителя та особливості її реалізації у процесі навчання учнів фізики</a:t>
            </a:r>
            <a:r>
              <a:rPr lang="uk-UA" sz="4200" dirty="0" smtClean="0"/>
              <a:t>. </a:t>
            </a:r>
          </a:p>
          <a:p>
            <a:r>
              <a:rPr lang="uk-UA" sz="4200" dirty="0" smtClean="0"/>
              <a:t>Запитання </a:t>
            </a:r>
            <a:r>
              <a:rPr lang="uk-UA" sz="4200" dirty="0"/>
              <a:t>як інструмент методичної діяльності учителя фізики. Функції навчального запитання. Типологія запитань. Сутність системного </a:t>
            </a:r>
            <a:r>
              <a:rPr lang="uk-UA" sz="4200" dirty="0" err="1"/>
              <a:t>питаннєпокладання</a:t>
            </a:r>
            <a:r>
              <a:rPr lang="uk-UA" sz="4200" dirty="0"/>
              <a:t>. Дидактичні вимоги до запитання. Зміст </a:t>
            </a:r>
            <a:r>
              <a:rPr lang="uk-UA" sz="4200" dirty="0" err="1"/>
              <a:t>запитувальної</a:t>
            </a:r>
            <a:r>
              <a:rPr lang="uk-UA" sz="4200" dirty="0"/>
              <a:t> діяльності вчителя фізики: а) під час пояснення нового матеріалу; б) під час розв’язування задач. Метод евристичної бесіди.</a:t>
            </a:r>
            <a:endParaRPr lang="ru-RU" sz="4200" dirty="0"/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793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11200" b="1" dirty="0" smtClean="0"/>
              <a:t>Змістовий </a:t>
            </a:r>
            <a:r>
              <a:rPr lang="uk-UA" sz="11200" b="1" dirty="0"/>
              <a:t>модуль </a:t>
            </a:r>
            <a:r>
              <a:rPr lang="uk-UA" sz="11200" b="1" dirty="0" smtClean="0"/>
              <a:t>2 </a:t>
            </a:r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</a:rPr>
              <a:t>Особливості </a:t>
            </a:r>
            <a:r>
              <a:rPr lang="uk-UA" sz="8000" b="1" dirty="0">
                <a:solidFill>
                  <a:srgbClr val="FF0000"/>
                </a:solidFill>
              </a:rPr>
              <a:t>реалізації методичних функцій учителя у процесі </a:t>
            </a:r>
            <a:endParaRPr lang="uk-UA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</a:rPr>
              <a:t>навчання фізики</a:t>
            </a:r>
          </a:p>
          <a:p>
            <a:pPr marL="0" indent="0" algn="ctr">
              <a:buNone/>
            </a:pPr>
            <a:endParaRPr lang="ru-RU" sz="4200" dirty="0">
              <a:solidFill>
                <a:srgbClr val="FF0000"/>
              </a:solidFill>
            </a:endParaRPr>
          </a:p>
          <a:p>
            <a:r>
              <a:rPr lang="uk-UA" sz="8000" b="1" dirty="0" smtClean="0"/>
              <a:t>Тема </a:t>
            </a:r>
            <a:r>
              <a:rPr lang="uk-UA" sz="8000" b="1" dirty="0"/>
              <a:t>5. Реалізація організаційної функції учителя у процесі навчання учнів фізики</a:t>
            </a:r>
            <a:r>
              <a:rPr lang="uk-UA" sz="8000" dirty="0"/>
              <a:t>. </a:t>
            </a:r>
            <a:r>
              <a:rPr lang="uk-UA" sz="8000" dirty="0" smtClean="0"/>
              <a:t>Основні </a:t>
            </a:r>
            <a:r>
              <a:rPr lang="uk-UA" sz="8000" dirty="0"/>
              <a:t>помилки, яких припускають вчителі під час організації та проведення уроку. Чинники, що впливають на зміст організаційної діяльності вчителя. Алгоритм узагальнених дій учителя з організації навчально-пізнавальної діяльності учнів. Зміст діяльності вчителя з організації навчально-пізнавальної діяльності учнів у різних системах навчання. </a:t>
            </a:r>
            <a:endParaRPr lang="uk-UA" sz="8000" dirty="0" smtClean="0"/>
          </a:p>
          <a:p>
            <a:endParaRPr lang="ru-RU" sz="8000" dirty="0"/>
          </a:p>
          <a:p>
            <a:r>
              <a:rPr lang="uk-UA" sz="8000" b="1" dirty="0"/>
              <a:t>Тема 6. Контрольно-оцінювальна функція учителя та особливості її реалізації у процесі навчання фізики</a:t>
            </a:r>
            <a:r>
              <a:rPr lang="uk-UA" sz="8000" dirty="0"/>
              <a:t>. </a:t>
            </a:r>
            <a:r>
              <a:rPr lang="uk-UA" sz="8000" dirty="0" smtClean="0"/>
              <a:t>Термінологічний </a:t>
            </a:r>
            <a:r>
              <a:rPr lang="uk-UA" sz="8000" dirty="0"/>
              <a:t>апарат контрольно-оцінювальної компетенції учителя фізики. Види контролю. Склад контрольно-оцінювальної компетенції вчителя фізики. Проектування контролю вальної діяльності вчителя фізики в залежності від типу уроку. Алгоритм узагальнених дій учителя фізики на етапі підготовки до контролю навчальних досягнень учнів.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4788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Програма навчальної дисципліни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11200" b="1" dirty="0" smtClean="0"/>
              <a:t>Змістовий </a:t>
            </a:r>
            <a:r>
              <a:rPr lang="uk-UA" sz="11200" b="1" dirty="0"/>
              <a:t>модуль </a:t>
            </a:r>
            <a:r>
              <a:rPr lang="uk-UA" sz="11200" b="1" dirty="0" smtClean="0"/>
              <a:t>2 </a:t>
            </a:r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</a:rPr>
              <a:t>Особливості </a:t>
            </a:r>
            <a:r>
              <a:rPr lang="uk-UA" sz="8000" b="1" dirty="0">
                <a:solidFill>
                  <a:srgbClr val="FF0000"/>
                </a:solidFill>
              </a:rPr>
              <a:t>реалізації методичних функцій учителя у процесі </a:t>
            </a:r>
            <a:endParaRPr lang="uk-UA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</a:rPr>
              <a:t>навчання фізики</a:t>
            </a:r>
          </a:p>
          <a:p>
            <a:pPr marL="0" indent="0" algn="ctr">
              <a:buNone/>
            </a:pPr>
            <a:endParaRPr lang="ru-RU" sz="4200" dirty="0">
              <a:solidFill>
                <a:srgbClr val="FF0000"/>
              </a:solidFill>
            </a:endParaRPr>
          </a:p>
          <a:p>
            <a:r>
              <a:rPr lang="uk-UA" sz="8000" b="1" dirty="0"/>
              <a:t>Тема 7. Особливості контролю і оцінювання учнів у процесі навчально-пізнавальної діяльності різних видів.</a:t>
            </a:r>
            <a:r>
              <a:rPr lang="uk-UA" sz="8000" dirty="0"/>
              <a:t> Особливості контролю навчально-пізнавально-пізнавальної діяльності учнів у процесі засвоєння нового матеріалу. Особливості контролю </a:t>
            </a:r>
            <a:r>
              <a:rPr lang="uk-UA" sz="8000" dirty="0" err="1"/>
              <a:t>експе</a:t>
            </a:r>
            <a:r>
              <a:rPr lang="ru-RU" sz="8000" dirty="0" err="1"/>
              <a:t>риментальних</a:t>
            </a:r>
            <a:r>
              <a:rPr lang="ru-RU" sz="8000" dirty="0"/>
              <a:t> </a:t>
            </a:r>
            <a:r>
              <a:rPr lang="ru-RU" sz="8000" dirty="0" err="1"/>
              <a:t>умінь</a:t>
            </a:r>
            <a:r>
              <a:rPr lang="ru-RU" sz="8000" dirty="0"/>
              <a:t> і </a:t>
            </a:r>
            <a:r>
              <a:rPr lang="ru-RU" sz="8000" dirty="0" err="1"/>
              <a:t>навичок</a:t>
            </a:r>
            <a:r>
              <a:rPr lang="ru-RU" sz="8000" dirty="0"/>
              <a:t> </a:t>
            </a:r>
            <a:r>
              <a:rPr lang="ru-RU" sz="8000" dirty="0" err="1"/>
              <a:t>учнів</a:t>
            </a:r>
            <a:r>
              <a:rPr lang="ru-RU" sz="8000" dirty="0"/>
              <a:t> у </a:t>
            </a:r>
            <a:r>
              <a:rPr lang="ru-RU" sz="8000" dirty="0" err="1"/>
              <a:t>процесі</a:t>
            </a:r>
            <a:r>
              <a:rPr lang="ru-RU" sz="8000" dirty="0"/>
              <a:t> </a:t>
            </a:r>
            <a:r>
              <a:rPr lang="ru-RU" sz="8000" dirty="0" err="1"/>
              <a:t>виконання</a:t>
            </a:r>
            <a:r>
              <a:rPr lang="ru-RU" sz="8000" dirty="0"/>
              <a:t> </a:t>
            </a:r>
            <a:r>
              <a:rPr lang="ru-RU" sz="8000" dirty="0" err="1"/>
              <a:t>лабораторних</a:t>
            </a:r>
            <a:r>
              <a:rPr lang="ru-RU" sz="8000" dirty="0"/>
              <a:t> </a:t>
            </a:r>
            <a:r>
              <a:rPr lang="ru-RU" sz="8000" dirty="0" err="1"/>
              <a:t>робіт</a:t>
            </a:r>
            <a:r>
              <a:rPr lang="uk-UA" sz="8000" dirty="0"/>
              <a:t>. </a:t>
            </a:r>
            <a:r>
              <a:rPr lang="ru-RU" sz="8000" dirty="0" err="1"/>
              <a:t>Особливості</a:t>
            </a:r>
            <a:r>
              <a:rPr lang="ru-RU" sz="8000" dirty="0"/>
              <a:t> контролю </a:t>
            </a:r>
            <a:r>
              <a:rPr lang="ru-RU" sz="8000" dirty="0" err="1"/>
              <a:t>навчально-пізнавальної</a:t>
            </a:r>
            <a:r>
              <a:rPr lang="ru-RU" sz="8000" dirty="0"/>
              <a:t> </a:t>
            </a:r>
            <a:r>
              <a:rPr lang="ru-RU" sz="8000" dirty="0" err="1"/>
              <a:t>діяльності</a:t>
            </a:r>
            <a:r>
              <a:rPr lang="ru-RU" sz="8000" dirty="0"/>
              <a:t> </a:t>
            </a:r>
            <a:r>
              <a:rPr lang="ru-RU" sz="8000" dirty="0" err="1"/>
              <a:t>учнів</a:t>
            </a:r>
            <a:r>
              <a:rPr lang="ru-RU" sz="8000" dirty="0"/>
              <a:t> у </a:t>
            </a:r>
            <a:r>
              <a:rPr lang="ru-RU" sz="8000" dirty="0" err="1"/>
              <a:t>процесі</a:t>
            </a:r>
            <a:r>
              <a:rPr lang="ru-RU" sz="8000" dirty="0"/>
              <a:t> </a:t>
            </a:r>
            <a:r>
              <a:rPr lang="ru-RU" sz="8000" dirty="0" err="1"/>
              <a:t>розв`язування</a:t>
            </a:r>
            <a:r>
              <a:rPr lang="ru-RU" sz="8000" dirty="0"/>
              <a:t> </a:t>
            </a:r>
            <a:r>
              <a:rPr lang="ru-RU" sz="8000" dirty="0" err="1"/>
              <a:t>фізичних</a:t>
            </a:r>
            <a:r>
              <a:rPr lang="ru-RU" sz="8000" dirty="0"/>
              <a:t> задач</a:t>
            </a:r>
            <a:r>
              <a:rPr lang="uk-UA" sz="8000" dirty="0"/>
              <a:t>.</a:t>
            </a:r>
            <a:endParaRPr lang="ru-RU" sz="8000" dirty="0"/>
          </a:p>
          <a:p>
            <a:endParaRPr lang="uk-UA" sz="6200" dirty="0" smtClean="0"/>
          </a:p>
          <a:p>
            <a:r>
              <a:rPr lang="uk-UA" sz="8000" b="1" dirty="0"/>
              <a:t>Тема </a:t>
            </a:r>
            <a:r>
              <a:rPr lang="ru-RU" sz="8000" b="1" dirty="0"/>
              <a:t>8. </a:t>
            </a:r>
            <a:r>
              <a:rPr lang="ru-RU" sz="8000" b="1" dirty="0" err="1"/>
              <a:t>Специфіка</a:t>
            </a:r>
            <a:r>
              <a:rPr lang="ru-RU" sz="8000" b="1" dirty="0"/>
              <a:t> </a:t>
            </a:r>
            <a:r>
              <a:rPr lang="ru-RU" sz="8000" b="1" dirty="0" err="1"/>
              <a:t>методичної</a:t>
            </a:r>
            <a:r>
              <a:rPr lang="ru-RU" sz="8000" b="1" dirty="0"/>
              <a:t> </a:t>
            </a:r>
            <a:r>
              <a:rPr lang="ru-RU" sz="8000" b="1" dirty="0" err="1"/>
              <a:t>діяльності</a:t>
            </a:r>
            <a:r>
              <a:rPr lang="ru-RU" sz="8000" b="1" dirty="0"/>
              <a:t> учителя в </a:t>
            </a:r>
            <a:r>
              <a:rPr lang="ru-RU" sz="8000" b="1" dirty="0" err="1"/>
              <a:t>залежності</a:t>
            </a:r>
            <a:r>
              <a:rPr lang="ru-RU" sz="8000" b="1" dirty="0"/>
              <a:t> </a:t>
            </a:r>
            <a:r>
              <a:rPr lang="ru-RU" sz="8000" b="1" dirty="0" err="1"/>
              <a:t>від</a:t>
            </a:r>
            <a:r>
              <a:rPr lang="ru-RU" sz="8000" b="1" dirty="0"/>
              <a:t> </a:t>
            </a:r>
            <a:r>
              <a:rPr lang="ru-RU" sz="8000" b="1" dirty="0" err="1"/>
              <a:t>обраного</a:t>
            </a:r>
            <a:r>
              <a:rPr lang="ru-RU" sz="8000" b="1" dirty="0"/>
              <a:t> </a:t>
            </a:r>
            <a:r>
              <a:rPr lang="ru-RU" sz="8000" b="1" dirty="0" err="1"/>
              <a:t>підходу</a:t>
            </a:r>
            <a:r>
              <a:rPr lang="ru-RU" sz="8000" b="1" dirty="0"/>
              <a:t>, типу уроку та методу </a:t>
            </a:r>
            <a:r>
              <a:rPr lang="ru-RU" sz="8000" b="1" dirty="0" err="1"/>
              <a:t>навчання</a:t>
            </a:r>
            <a:r>
              <a:rPr lang="ru-RU" sz="8000" dirty="0"/>
              <a:t>.</a:t>
            </a:r>
            <a:r>
              <a:rPr lang="ru-RU" sz="8000" b="1" dirty="0"/>
              <a:t> </a:t>
            </a:r>
            <a:r>
              <a:rPr lang="uk-UA" sz="8000" dirty="0"/>
              <a:t> Методичні особливості організації та проведення уроку вивчення нового матеріалу. Методичні особливості організації та проведення уроку формування практичних умінь і навичок учнів (розв`язування задач). Методичні особливості організації та проведення уроку формування експериментальних умінь і навичок учнів (лабораторна робота). Методичні особливості організації та проведення уроку узагальнення та систематизації знань учнів. Методичні особливості організації та проведення уроку контролю та корекції знань учнів.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451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b="1" dirty="0" smtClean="0">
                <a:solidFill>
                  <a:srgbClr val="7030A0"/>
                </a:solidFill>
              </a:rPr>
              <a:t>НАВЧАЛЬНИЙ ПОСІБНИК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1593"/>
            <a:ext cx="4032448" cy="54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61593"/>
            <a:ext cx="3960440" cy="507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b="1" dirty="0" smtClean="0"/>
              <a:t>ОСНОВНА ФОРМА НАВЧАННЯ – ДІЛОВА ГРА</a:t>
            </a:r>
          </a:p>
          <a:p>
            <a:pPr algn="r"/>
            <a:endParaRPr lang="uk-UA" sz="2800" b="1" dirty="0"/>
          </a:p>
          <a:p>
            <a:pPr algn="r"/>
            <a:endParaRPr lang="uk-UA" sz="2800" b="1" dirty="0" smtClean="0"/>
          </a:p>
          <a:p>
            <a:r>
              <a:rPr lang="uk-UA" sz="2800" b="1" dirty="0" smtClean="0">
                <a:solidFill>
                  <a:srgbClr val="FF0000"/>
                </a:solidFill>
              </a:rPr>
              <a:t>БУДЕ ЦІКАВО!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711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Основи методичної діяльності учителя фізики</vt:lpstr>
      <vt:lpstr>«Основи методичної діяльності учителя фізики» – педагогічна дисципліна, предметом якої є цілі, зміст та технології методичної діяльності учителя фізики. </vt:lpstr>
      <vt:lpstr>Мета курсу</vt:lpstr>
      <vt:lpstr>Програма навчальної дисципліни</vt:lpstr>
      <vt:lpstr>Програма навчальної дисципліни</vt:lpstr>
      <vt:lpstr>Програма навчальної дисципліни</vt:lpstr>
      <vt:lpstr>Програма навчальної дисципліни</vt:lpstr>
      <vt:lpstr>НАВЧАЛЬНИЙ ПОСІБНИК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методичної діяльності учителя фізики</dc:title>
  <dc:creator>111</dc:creator>
  <cp:lastModifiedBy>111</cp:lastModifiedBy>
  <cp:revision>31</cp:revision>
  <dcterms:created xsi:type="dcterms:W3CDTF">2020-06-14T10:07:13Z</dcterms:created>
  <dcterms:modified xsi:type="dcterms:W3CDTF">2020-06-14T19:04:05Z</dcterms:modified>
</cp:coreProperties>
</file>