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9" r:id="rId6"/>
    <p:sldId id="265" r:id="rId7"/>
    <p:sldId id="259" r:id="rId8"/>
    <p:sldId id="273" r:id="rId9"/>
    <p:sldId id="270" r:id="rId10"/>
    <p:sldId id="271" r:id="rId11"/>
    <p:sldId id="260" r:id="rId12"/>
    <p:sldId id="272" r:id="rId13"/>
    <p:sldId id="266" r:id="rId14"/>
    <p:sldId id="267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solidFill>
                  <a:srgbClr val="7030A0"/>
                </a:solidFill>
              </a:rPr>
              <a:t>ФІЗИЧНИЙ ПРАКТИКУМ У ПРОФІЛЬНІЙ ШКОЛІ</a:t>
            </a:r>
            <a:endParaRPr lang="ru-RU" b="1" cap="all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920880" cy="403244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3-4 курси </a:t>
            </a:r>
            <a:r>
              <a:rPr lang="uk-UA" b="1" dirty="0">
                <a:solidFill>
                  <a:schemeClr val="tx1"/>
                </a:solidFill>
              </a:rPr>
              <a:t>- 014 Середня освіта (фізика)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r>
              <a:rPr lang="uk-UA" b="1" dirty="0" smtClean="0">
                <a:solidFill>
                  <a:schemeClr val="tx1"/>
                </a:solidFill>
              </a:rPr>
              <a:t>ф</a:t>
            </a:r>
            <a:r>
              <a:rPr lang="ru-RU" b="1" dirty="0" err="1">
                <a:solidFill>
                  <a:schemeClr val="tx1"/>
                </a:solidFill>
              </a:rPr>
              <a:t>акультет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комп</a:t>
            </a:r>
            <a:r>
              <a:rPr lang="ru-RU" b="1" dirty="0">
                <a:solidFill>
                  <a:schemeClr val="tx1"/>
                </a:solidFill>
              </a:rPr>
              <a:t>`</a:t>
            </a:r>
            <a:r>
              <a:rPr lang="uk-UA" b="1" dirty="0" err="1">
                <a:solidFill>
                  <a:schemeClr val="tx1"/>
                </a:solidFill>
              </a:rPr>
              <a:t>ютерних</a:t>
            </a:r>
            <a:r>
              <a:rPr lang="uk-UA" b="1" dirty="0">
                <a:solidFill>
                  <a:schemeClr val="tx1"/>
                </a:solidFill>
              </a:rPr>
              <a:t> наук, фізики та </a:t>
            </a:r>
            <a:r>
              <a:rPr lang="uk-UA" b="1" dirty="0" smtClean="0">
                <a:solidFill>
                  <a:schemeClr val="tx1"/>
                </a:solidFill>
              </a:rPr>
              <a:t>математики</a:t>
            </a:r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Програма внесена до Збірника авторських програм з дисциплін кафедри фізики та методики її навчання Херсонський державний університет для підготовки студентів на здобуття ступенів вищої освіти «бакалавр», «магістр». </a:t>
            </a:r>
            <a:r>
              <a:rPr lang="ru-RU" sz="2000" dirty="0" err="1" smtClean="0">
                <a:solidFill>
                  <a:schemeClr val="tx1"/>
                </a:solidFill>
              </a:rPr>
              <a:t>Свідоцтво</a:t>
            </a:r>
            <a:r>
              <a:rPr lang="ru-RU" sz="2000" dirty="0" smtClean="0">
                <a:solidFill>
                  <a:schemeClr val="tx1"/>
                </a:solidFill>
              </a:rPr>
              <a:t> про </a:t>
            </a:r>
            <a:r>
              <a:rPr lang="ru-RU" sz="2000" dirty="0" err="1" smtClean="0">
                <a:solidFill>
                  <a:schemeClr val="tx1"/>
                </a:solidFill>
              </a:rPr>
              <a:t>реєстрацію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авторських</a:t>
            </a:r>
            <a:r>
              <a:rPr lang="ru-RU" sz="2000" dirty="0" smtClean="0">
                <a:solidFill>
                  <a:schemeClr val="tx1"/>
                </a:solidFill>
              </a:rPr>
              <a:t> прав №79262 </a:t>
            </a:r>
            <a:r>
              <a:rPr lang="ru-RU" sz="2000" dirty="0" err="1" smtClean="0">
                <a:solidFill>
                  <a:schemeClr val="tx1"/>
                </a:solidFill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</a:rPr>
              <a:t> 02.04.2018.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ФІЗИКА </a:t>
            </a:r>
            <a:r>
              <a:rPr lang="ru-RU" sz="2800" b="1" dirty="0">
                <a:solidFill>
                  <a:schemeClr val="tx1"/>
                </a:solidFill>
              </a:rPr>
              <a:t>– НАУКА ЕКСПЕРИМЕНТАЛЬНА!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3" y="1484784"/>
            <a:ext cx="55051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65" y="3568020"/>
            <a:ext cx="3119473" cy="318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0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rgbClr val="FF0000"/>
                </a:solidFill>
              </a:rPr>
              <a:t>Методика підготовки до робіт фізичного практикуму у профільній школі та техніки їх проведення в 11 класі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uk-UA" sz="4400" b="1" dirty="0"/>
              <a:t>Тема 5.</a:t>
            </a:r>
            <a:r>
              <a:rPr lang="uk-UA" sz="4400" dirty="0"/>
              <a:t> </a:t>
            </a:r>
            <a:r>
              <a:rPr lang="uk-UA" sz="4400" dirty="0">
                <a:solidFill>
                  <a:schemeClr val="tx1"/>
                </a:solidFill>
              </a:rPr>
              <a:t>Фізичний експеримент в школі з теми «Хвильова оптика». Аналіз підготовки до роботи фізичного практикуму «Вивчення явища інтерференції та дифракції світла» та методика її проведення (Ділова гра).</a:t>
            </a:r>
            <a:endParaRPr lang="ru-RU" sz="4400" dirty="0">
              <a:solidFill>
                <a:schemeClr val="tx1"/>
              </a:solidFill>
            </a:endParaRPr>
          </a:p>
          <a:p>
            <a:r>
              <a:rPr lang="uk-UA" sz="4400" b="1" dirty="0"/>
              <a:t>Тема 6.</a:t>
            </a:r>
            <a:r>
              <a:rPr lang="uk-UA" sz="4400" dirty="0"/>
              <a:t> </a:t>
            </a:r>
            <a:r>
              <a:rPr lang="uk-UA" sz="4400" dirty="0">
                <a:solidFill>
                  <a:schemeClr val="tx1"/>
                </a:solidFill>
              </a:rPr>
              <a:t>Фізичний експеримент в школі з використанням звукового генератора. Аналіз підготовки до роботи фізичного практикуму «Визначення </a:t>
            </a:r>
            <a:r>
              <a:rPr lang="uk-UA" sz="4400" dirty="0" smtClean="0">
                <a:solidFill>
                  <a:schemeClr val="tx1"/>
                </a:solidFill>
              </a:rPr>
              <a:t>електроємності </a:t>
            </a:r>
            <a:r>
              <a:rPr lang="uk-UA" sz="4400" dirty="0">
                <a:solidFill>
                  <a:schemeClr val="tx1"/>
                </a:solidFill>
              </a:rPr>
              <a:t>конденсатора» та методика її проведення (Ділова гра).</a:t>
            </a:r>
            <a:endParaRPr lang="ru-RU" sz="4400" dirty="0">
              <a:solidFill>
                <a:schemeClr val="tx1"/>
              </a:solidFill>
            </a:endParaRPr>
          </a:p>
          <a:p>
            <a:endParaRPr lang="ru-RU" sz="4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3300" b="1" dirty="0">
                <a:solidFill>
                  <a:srgbClr val="FF0000"/>
                </a:solidFill>
              </a:rPr>
              <a:t>Методика підготовки до робіт фізичного практикуму у профільній школі та техніки їх проведення в 11 класі</a:t>
            </a:r>
            <a:endParaRPr lang="ru-RU" sz="3300" dirty="0">
              <a:solidFill>
                <a:srgbClr val="FF0000"/>
              </a:solidFill>
            </a:endParaRPr>
          </a:p>
          <a:p>
            <a:r>
              <a:rPr lang="uk-UA" sz="3200" b="1" dirty="0"/>
              <a:t>Тема 7.</a:t>
            </a:r>
            <a:r>
              <a:rPr lang="uk-UA" sz="3200" dirty="0"/>
              <a:t> </a:t>
            </a:r>
            <a:r>
              <a:rPr lang="uk-UA" sz="3200" dirty="0">
                <a:solidFill>
                  <a:schemeClr val="tx1"/>
                </a:solidFill>
              </a:rPr>
              <a:t>Фізичний експеримент в школі з теми «Електромагнітна індукція». Аналіз підготовки до роботи фізичного практикуму «Вивчення законів електромагнітної індукції» та методика її проведення (Ділова гра</a:t>
            </a:r>
            <a:r>
              <a:rPr lang="uk-UA" sz="3200" dirty="0" smtClean="0">
                <a:solidFill>
                  <a:schemeClr val="tx1"/>
                </a:solidFill>
              </a:rPr>
              <a:t>).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r>
              <a:rPr lang="uk-UA" sz="3200" b="1" dirty="0"/>
              <a:t>Тема 8.</a:t>
            </a:r>
            <a:r>
              <a:rPr lang="uk-UA" sz="3200" dirty="0"/>
              <a:t> </a:t>
            </a:r>
            <a:r>
              <a:rPr lang="uk-UA" sz="3200" dirty="0">
                <a:solidFill>
                  <a:schemeClr val="tx1"/>
                </a:solidFill>
              </a:rPr>
              <a:t>Фізичний експеримент в школі з теми «Квантова та атомна фізика». Аналіз підготовки до роботи фізичного практикуму «Атом та атомне ядро» та методика її проведення.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4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1378512"/>
            <a:ext cx="4125144" cy="7543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НАУКА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8" y="1153353"/>
            <a:ext cx="4320480" cy="37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8" y="4135146"/>
            <a:ext cx="4464496" cy="25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50228" y="2132856"/>
            <a:ext cx="446449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ЕКСПЕРИМЕНТАЛЬНА!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664856" y="485056"/>
            <a:ext cx="4011600" cy="75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7030A0"/>
                </a:solidFill>
              </a:rPr>
              <a:t>ФІЗИКА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80775"/>
            <a:ext cx="8435280" cy="1296144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chemeClr val="tx1"/>
                </a:solidFill>
              </a:rPr>
              <a:t>Ти класний вчитель, якщо твої учні вміють </a:t>
            </a:r>
            <a:r>
              <a:rPr lang="uk-UA" sz="3200" b="1" dirty="0" smtClean="0">
                <a:solidFill>
                  <a:schemeClr val="tx1"/>
                </a:solidFill>
              </a:rPr>
              <a:t>експериментувати!!!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8" y="1544060"/>
            <a:ext cx="7704856" cy="532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4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61593"/>
            <a:ext cx="8280920" cy="507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uk-UA" sz="2800" b="1" dirty="0"/>
          </a:p>
          <a:p>
            <a:pPr algn="r"/>
            <a:endParaRPr lang="uk-UA" sz="2800" b="1" dirty="0" smtClean="0"/>
          </a:p>
          <a:p>
            <a:r>
              <a:rPr lang="uk-UA" sz="4800" b="1" dirty="0" smtClean="0">
                <a:solidFill>
                  <a:srgbClr val="FF0000"/>
                </a:solidFill>
              </a:rPr>
              <a:t>БУДЕ </a:t>
            </a:r>
            <a:r>
              <a:rPr lang="uk-UA" sz="4800" b="1" dirty="0" smtClean="0">
                <a:solidFill>
                  <a:srgbClr val="FF0000"/>
                </a:solidFill>
              </a:rPr>
              <a:t>ЦІКАВО!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81642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Спецкурс </a:t>
            </a:r>
            <a:r>
              <a:rPr lang="uk-UA" dirty="0">
                <a:solidFill>
                  <a:schemeClr val="tx1"/>
                </a:solidFill>
              </a:rPr>
              <a:t>«Фізичний практикум у профільній школі» - методична дисципліна, спрямована на формування у студентів здібностей організовувати </a:t>
            </a:r>
            <a:r>
              <a:rPr lang="uk-UA" dirty="0" smtClean="0">
                <a:solidFill>
                  <a:schemeClr val="tx1"/>
                </a:solidFill>
              </a:rPr>
              <a:t>фізичний практикум </a:t>
            </a:r>
            <a:r>
              <a:rPr lang="uk-UA" dirty="0">
                <a:solidFill>
                  <a:schemeClr val="tx1"/>
                </a:solidFill>
              </a:rPr>
              <a:t>у профільній загальноосвітній школі. Програма передбачає ознайомлення студентів зі змістом робіт фізичного практикуму, особливостями його організації та методикою навчання учнів виконанню даних робіт.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uk-UA" sz="3200" b="1" cap="all" dirty="0"/>
              <a:t>Пояснювальна записка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90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04456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Завдання </a:t>
            </a:r>
            <a:r>
              <a:rPr lang="uk-UA" b="1" dirty="0">
                <a:solidFill>
                  <a:schemeClr val="tx1"/>
                </a:solidFill>
              </a:rPr>
              <a:t>курсу: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Теоретичні</a:t>
            </a:r>
            <a:r>
              <a:rPr lang="uk-UA" i="1" dirty="0"/>
              <a:t> – </a:t>
            </a:r>
            <a:r>
              <a:rPr lang="uk-UA" dirty="0">
                <a:solidFill>
                  <a:schemeClr val="tx1"/>
                </a:solidFill>
              </a:rPr>
              <a:t>засвоїти роль, місце і значення фізичного практикуму у профільній школі; засвоїти будову, принцип дії та технічні можливості приладів, що використовуються під час виконання робіт фізичного практикуму; засвоїти техніку безпеки при роботі з будь-яким обладнанням; ознайомлення з особливостями та структурою інструкції для лабораторного практикуму.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rgbClr val="FF0000"/>
                </a:solidFill>
              </a:rPr>
              <a:t>Практичні </a:t>
            </a:r>
            <a:r>
              <a:rPr lang="uk-UA" i="1" dirty="0"/>
              <a:t>– </a:t>
            </a:r>
            <a:r>
              <a:rPr lang="uk-UA" dirty="0">
                <a:solidFill>
                  <a:schemeClr val="tx1"/>
                </a:solidFill>
              </a:rPr>
              <a:t>формування умінь застосовувати техніку та методику проведення робіт фізичного практикуму; формування умінь складати інструкції до робіт фізичного практикуму; формування умінь добирати обладнання до робіт фізичного практикуму; формування умінь шукати і усувати помилки приладів, які використовувались під час проведення фізичного експерименту; формування умінь налаштовувати шкільне обладнання для забезпечення достовірності, якості, наочності та надійності експерименту; формування умінь організовувати роботу учнів під час проведення робіт фізичного практикуму.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1"/>
                </a:solidFill>
              </a:rPr>
              <a:t>Мета курсу: </a:t>
            </a:r>
            <a:r>
              <a:rPr lang="uk-UA" sz="2000" dirty="0"/>
              <a:t>ознайомлення студентів з основним обладнанням фізичного кабінету середньої школи та методикою і технікою постановки фізичного практикуму у профільній школі.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8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9331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Теоретична компетентність</a:t>
            </a:r>
            <a:r>
              <a:rPr lang="ru-RU" sz="2800" b="1" dirty="0" smtClean="0">
                <a:solidFill>
                  <a:srgbClr val="FF0000"/>
                </a:solidFill>
              </a:rPr>
              <a:t>: </a:t>
            </a:r>
          </a:p>
          <a:p>
            <a:endParaRPr lang="ru-RU" sz="1800" b="1" u="sng" dirty="0">
              <a:solidFill>
                <a:srgbClr val="FF000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знати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uk-UA" dirty="0" smtClean="0">
                <a:solidFill>
                  <a:schemeClr val="tx1"/>
                </a:solidFill>
              </a:rPr>
              <a:t>основну </a:t>
            </a:r>
            <a:r>
              <a:rPr lang="uk-UA" dirty="0">
                <a:solidFill>
                  <a:schemeClr val="tx1"/>
                </a:solidFill>
              </a:rPr>
              <a:t>мету і завдання курсу; призначення і правила експлуатації основного обладнання з фізики для старшої школи; основні види фізичного експерименту у старшій школі та методичні особливості його проведення; перелік робіт фізичного практикуму, які проводяться у профільній школі; методику проведення фізичного практикуму у профільній школі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КОМПЕТЕНТНОСТІ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256584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Практична компетентність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1800" b="1" u="sng" dirty="0" smtClean="0">
                <a:solidFill>
                  <a:srgbClr val="7030A0"/>
                </a:solidFill>
              </a:rPr>
              <a:t>планувати фізичний експеримент</a:t>
            </a:r>
            <a:r>
              <a:rPr lang="uk-UA" sz="1800" b="1" dirty="0" smtClean="0">
                <a:solidFill>
                  <a:srgbClr val="7030A0"/>
                </a:solidFill>
              </a:rPr>
              <a:t>: </a:t>
            </a:r>
            <a:r>
              <a:rPr lang="uk-UA" sz="1800" dirty="0" smtClean="0">
                <a:solidFill>
                  <a:schemeClr val="tx1"/>
                </a:solidFill>
              </a:rPr>
              <a:t>формулювати його мету, визначати експериментальний метод і давати йому теоретичне обґрунтування, складати план досліду і визначати найкращі умови його проведення, обирати оптимальні значення вимірюваних величин та умови спостережень, враховуючи наявні експериментальні засоби; </a:t>
            </a:r>
          </a:p>
          <a:p>
            <a:pPr>
              <a:buFont typeface="Wingdings" pitchFamily="2" charset="2"/>
              <a:buChar char="v"/>
            </a:pPr>
            <a:r>
              <a:rPr lang="uk-UA" sz="1800" b="1" u="sng" dirty="0" smtClean="0">
                <a:solidFill>
                  <a:srgbClr val="7030A0"/>
                </a:solidFill>
              </a:rPr>
              <a:t>підготувати експеримент</a:t>
            </a:r>
            <a:r>
              <a:rPr lang="uk-UA" sz="1800" b="1" dirty="0" smtClean="0">
                <a:solidFill>
                  <a:srgbClr val="7030A0"/>
                </a:solidFill>
              </a:rPr>
              <a:t>: </a:t>
            </a:r>
            <a:r>
              <a:rPr lang="uk-UA" sz="1800" dirty="0" smtClean="0">
                <a:solidFill>
                  <a:schemeClr val="tx1"/>
                </a:solidFill>
              </a:rPr>
              <a:t>обирати необхідне обладнання і вимірювальні прилади, збирати дослідні установки чи моделі, раціонально розміщувати обладнання, домагаючись безпечного проведення досліду; </a:t>
            </a:r>
          </a:p>
          <a:p>
            <a:pPr>
              <a:buFont typeface="Wingdings" pitchFamily="2" charset="2"/>
              <a:buChar char="v"/>
            </a:pPr>
            <a:r>
              <a:rPr lang="uk-UA" sz="1800" b="1" u="sng" dirty="0" smtClean="0">
                <a:solidFill>
                  <a:srgbClr val="7030A0"/>
                </a:solidFill>
              </a:rPr>
              <a:t>проводити роботи</a:t>
            </a:r>
            <a:r>
              <a:rPr lang="uk-UA" sz="1800" b="1" dirty="0" smtClean="0">
                <a:solidFill>
                  <a:srgbClr val="7030A0"/>
                </a:solidFill>
              </a:rPr>
              <a:t> </a:t>
            </a:r>
            <a:r>
              <a:rPr lang="uk-UA" sz="1800" dirty="0" smtClean="0">
                <a:solidFill>
                  <a:schemeClr val="tx1"/>
                </a:solidFill>
              </a:rPr>
              <a:t>фізичного практикуму з дотриманням методичних та дидактичних вимог; </a:t>
            </a:r>
          </a:p>
          <a:p>
            <a:pPr>
              <a:buFont typeface="Wingdings" pitchFamily="2" charset="2"/>
              <a:buChar char="v"/>
            </a:pPr>
            <a:r>
              <a:rPr lang="uk-UA" sz="1800" b="1" u="sng" dirty="0" smtClean="0">
                <a:solidFill>
                  <a:srgbClr val="7030A0"/>
                </a:solidFill>
              </a:rPr>
              <a:t>супроводжувати</a:t>
            </a:r>
            <a:r>
              <a:rPr lang="uk-UA" sz="1800" dirty="0" smtClean="0">
                <a:solidFill>
                  <a:schemeClr val="tx1"/>
                </a:solidFill>
              </a:rPr>
              <a:t> досліди чіткими, вичерпними і короткими поясненнями на рівні, доступному для учнів відповідного класу; </a:t>
            </a:r>
          </a:p>
          <a:p>
            <a:pPr>
              <a:buFont typeface="Wingdings" pitchFamily="2" charset="2"/>
              <a:buChar char="v"/>
            </a:pPr>
            <a:r>
              <a:rPr lang="uk-UA" sz="1800" b="1" u="sng" dirty="0" smtClean="0">
                <a:solidFill>
                  <a:srgbClr val="7030A0"/>
                </a:solidFill>
              </a:rPr>
              <a:t>оволодіти навичками в дотриманні правил техніки безпеки</a:t>
            </a:r>
            <a:r>
              <a:rPr lang="uk-UA" sz="1800" b="1" dirty="0" smtClean="0">
                <a:solidFill>
                  <a:srgbClr val="7030A0"/>
                </a:solidFill>
              </a:rPr>
              <a:t> </a:t>
            </a:r>
            <a:r>
              <a:rPr lang="uk-UA" sz="1800" dirty="0" smtClean="0">
                <a:solidFill>
                  <a:schemeClr val="tx1"/>
                </a:solidFill>
              </a:rPr>
              <a:t>під час проведення робіт фізичного практикуму.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КОМПЕТЕНТНОСТІ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856" y="332656"/>
            <a:ext cx="8229600" cy="7543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ФІЗИКА </a:t>
            </a:r>
            <a:r>
              <a:rPr lang="ru-RU" sz="2800" b="1" dirty="0" smtClean="0">
                <a:solidFill>
                  <a:schemeClr val="tx1"/>
                </a:solidFill>
              </a:rPr>
              <a:t>– НАУКА ЕКСПЕРИМЕНТАЛЬНА!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4" y="1628800"/>
            <a:ext cx="8697888" cy="486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6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rgbClr val="FF0000"/>
                </a:solidFill>
                <a:latin typeface="Calibri" pitchFamily="34" charset="0"/>
              </a:rPr>
              <a:t>Методика підготовки до робіт фізичного практикуму у профільній школі та </a:t>
            </a: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</a:rPr>
              <a:t>техніка </a:t>
            </a:r>
            <a:r>
              <a:rPr lang="uk-UA" sz="2800" b="1" dirty="0">
                <a:solidFill>
                  <a:srgbClr val="FF0000"/>
                </a:solidFill>
                <a:latin typeface="Calibri" pitchFamily="34" charset="0"/>
              </a:rPr>
              <a:t>їх проведення </a:t>
            </a:r>
            <a:endParaRPr lang="uk-UA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</a:rPr>
              <a:t>у </a:t>
            </a:r>
            <a:r>
              <a:rPr lang="uk-UA" sz="2800" b="1" dirty="0">
                <a:solidFill>
                  <a:srgbClr val="FF0000"/>
                </a:solidFill>
                <a:latin typeface="Calibri" pitchFamily="34" charset="0"/>
              </a:rPr>
              <a:t>10 класі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uk-UA" sz="2800" b="1" dirty="0">
                <a:latin typeface="Calibri" pitchFamily="34" charset="0"/>
              </a:rPr>
              <a:t>Тема 1.</a:t>
            </a:r>
            <a:r>
              <a:rPr lang="uk-UA" sz="2800" dirty="0">
                <a:latin typeface="Calibri" pitchFamily="34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Особливості підготовки та проведення робіт фізичного практикуму у профільній школі. Техніка безпеки при проведенні занять</a:t>
            </a: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uk-UA" sz="2800" b="1" dirty="0">
                <a:latin typeface="Calibri" pitchFamily="34" charset="0"/>
              </a:rPr>
              <a:t>Тема 2.</a:t>
            </a:r>
            <a:r>
              <a:rPr lang="uk-UA" sz="2800" dirty="0">
                <a:latin typeface="Calibri" pitchFamily="34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Фізичний експеримент в школі з теми «Кінематика» та «Динаміка». Аналіз підготовки до роботи фізичного практикуму «Вивчення руху тіла під дією сили тяжіння» та методика її проведення (Ділова гра).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0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9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9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7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charRg st="107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107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9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charRg st="239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charRg st="239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</a:rPr>
              <a:t>Методика підготовки до робіт фізичного практикуму у профільній школі та техніка їх проведення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</a:rPr>
              <a:t>у 10 класі</a:t>
            </a:r>
            <a:endParaRPr lang="ru-RU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uk-UA" b="1" dirty="0"/>
              <a:t>Тема 3.</a:t>
            </a:r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Фізичний експеримент в школі з теми «Фотометрія» та «Геометрична оптика». Аналіз підготовки до роботи фізичного практикуму «Вивчення законів освітленості», </a:t>
            </a:r>
            <a:r>
              <a:rPr lang="uk-UA" dirty="0" smtClean="0">
                <a:solidFill>
                  <a:schemeClr val="tx1"/>
                </a:solidFill>
              </a:rPr>
              <a:t>«Визначення </a:t>
            </a:r>
            <a:r>
              <a:rPr lang="uk-UA" dirty="0">
                <a:solidFill>
                  <a:schemeClr val="tx1"/>
                </a:solidFill>
              </a:rPr>
              <a:t>головної фокусної відстані увігнутого дзеркала» та методика їх проведення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  <a:p>
            <a:r>
              <a:rPr lang="uk-UA" b="1" dirty="0"/>
              <a:t>Тема 4.</a:t>
            </a:r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Фізичний експеримент в школі з теми «Світлові явища». Аналіз підготовки до роботи фізичного практикуму «Моделювання зорової труби та мікроскопа. Дослідження оптичних систем» та методика їх проведення.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167</TotalTime>
  <Words>753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ФІЗИЧНИЙ ПРАКТИКУМ У ПРОФІЛЬНІЙ ШКОЛІ</vt:lpstr>
      <vt:lpstr>Пояснювальна записка</vt:lpstr>
      <vt:lpstr>Мета курсу: ознайомлення студентів з основним обладнанням фізичного кабінету середньої школи та методикою і технікою постановки фізичного практикуму у профільній школі.</vt:lpstr>
      <vt:lpstr>КОМПЕТЕНТНОСТІ</vt:lpstr>
      <vt:lpstr>КОМПЕТЕНТНОСТІ</vt:lpstr>
      <vt:lpstr>ФІЗИКА – НАУКА ЕКСПЕРИМЕНТАЛЬНА!</vt:lpstr>
      <vt:lpstr>Програма навчальної дисципліни</vt:lpstr>
      <vt:lpstr>Презентация PowerPoint</vt:lpstr>
      <vt:lpstr>Програма навчальної дисципліни</vt:lpstr>
      <vt:lpstr>ФІЗИКА – НАУКА ЕКСПЕРИМЕНТАЛЬНА!</vt:lpstr>
      <vt:lpstr>Програма навчальної дисципліни</vt:lpstr>
      <vt:lpstr>Програма навчальної дисципліни</vt:lpstr>
      <vt:lpstr>НАУКА</vt:lpstr>
      <vt:lpstr>Ти класний вчитель, якщо твої учні вміють експериментувати!!!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методичної діяльності учителя фізики</dc:title>
  <dc:creator>111</dc:creator>
  <cp:lastModifiedBy>111</cp:lastModifiedBy>
  <cp:revision>97</cp:revision>
  <dcterms:created xsi:type="dcterms:W3CDTF">2020-06-14T10:07:13Z</dcterms:created>
  <dcterms:modified xsi:type="dcterms:W3CDTF">2020-06-14T18:55:52Z</dcterms:modified>
</cp:coreProperties>
</file>