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63" r:id="rId4"/>
    <p:sldId id="267" r:id="rId5"/>
    <p:sldId id="262" r:id="rId6"/>
    <p:sldId id="264" r:id="rId7"/>
    <p:sldId id="265" r:id="rId8"/>
    <p:sldId id="260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2D0E"/>
    <a:srgbClr val="F95C05"/>
    <a:srgbClr val="FF0000"/>
    <a:srgbClr val="1E1E78"/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604" autoAdjust="0"/>
  </p:normalViewPr>
  <p:slideViewPr>
    <p:cSldViewPr>
      <p:cViewPr varScale="1">
        <p:scale>
          <a:sx n="60" d="100"/>
          <a:sy n="6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4C3D2F-76F8-45E0-9267-35FC7B9E5F74}" type="doc">
      <dgm:prSet loTypeId="urn:microsoft.com/office/officeart/2005/8/layout/hList6" loCatId="list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uk-UA"/>
        </a:p>
      </dgm:t>
    </dgm:pt>
    <dgm:pt modelId="{CD210031-CC89-4C0A-BEC6-2144D09C1CF9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uk-UA" sz="2000" b="1" smtClean="0">
              <a:solidFill>
                <a:srgbClr val="C00000"/>
              </a:solidFill>
            </a:rPr>
            <a:t>розбиратиметеся</a:t>
          </a:r>
        </a:p>
        <a:p>
          <a:pPr>
            <a:lnSpc>
              <a:spcPct val="100000"/>
            </a:lnSpc>
          </a:pPr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 в історичних процесах, що супроводжували виникнення писемної традиції на Русі</a:t>
          </a:r>
          <a:endParaRPr lang="uk-UA" sz="2000" b="1">
            <a:solidFill>
              <a:schemeClr val="accent2">
                <a:lumMod val="75000"/>
              </a:schemeClr>
            </a:solidFill>
          </a:endParaRPr>
        </a:p>
      </dgm:t>
    </dgm:pt>
    <dgm:pt modelId="{4A5B5809-2DF2-4120-9796-BA210774B40B}" type="parTrans" cxnId="{29844DBA-3B77-42F9-822D-9CDF595C8E8F}">
      <dgm:prSet/>
      <dgm:spPr/>
      <dgm:t>
        <a:bodyPr/>
        <a:lstStyle/>
        <a:p>
          <a:endParaRPr lang="uk-UA"/>
        </a:p>
      </dgm:t>
    </dgm:pt>
    <dgm:pt modelId="{4AAEC3D2-E833-46BB-B775-132DCAE60B79}" type="sibTrans" cxnId="{29844DBA-3B77-42F9-822D-9CDF595C8E8F}">
      <dgm:prSet/>
      <dgm:spPr/>
      <dgm:t>
        <a:bodyPr/>
        <a:lstStyle/>
        <a:p>
          <a:endParaRPr lang="uk-UA"/>
        </a:p>
      </dgm:t>
    </dgm:pt>
    <dgm:pt modelId="{C19DD054-A71C-45E6-BF6B-FF0673926983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uk-UA" sz="2000" b="1" smtClean="0">
              <a:solidFill>
                <a:srgbClr val="C00000"/>
              </a:solidFill>
            </a:rPr>
            <a:t>усвідомлюватимете</a:t>
          </a:r>
        </a:p>
        <a:p>
          <a:pPr>
            <a:lnSpc>
              <a:spcPct val="100000"/>
            </a:lnSpc>
          </a:pPr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 етапи                        розвитку типів                     і формування норм літературної мови</a:t>
          </a:r>
          <a:endParaRPr lang="uk-UA" sz="2000" b="1">
            <a:solidFill>
              <a:schemeClr val="accent2">
                <a:lumMod val="75000"/>
              </a:schemeClr>
            </a:solidFill>
          </a:endParaRPr>
        </a:p>
      </dgm:t>
    </dgm:pt>
    <dgm:pt modelId="{5C56A140-7B78-4B45-BBE7-39208E3509B8}" type="parTrans" cxnId="{BA599B14-E92E-4F52-A095-90649B0934FF}">
      <dgm:prSet/>
      <dgm:spPr/>
      <dgm:t>
        <a:bodyPr/>
        <a:lstStyle/>
        <a:p>
          <a:endParaRPr lang="uk-UA"/>
        </a:p>
      </dgm:t>
    </dgm:pt>
    <dgm:pt modelId="{87D79366-CE5C-4EFE-A3F4-BC02CD835E47}" type="sibTrans" cxnId="{BA599B14-E92E-4F52-A095-90649B0934FF}">
      <dgm:prSet/>
      <dgm:spPr/>
      <dgm:t>
        <a:bodyPr/>
        <a:lstStyle/>
        <a:p>
          <a:endParaRPr lang="uk-UA"/>
        </a:p>
      </dgm:t>
    </dgm:pt>
    <dgm:pt modelId="{E9E8119C-6A88-47E4-8000-BF4086603D0B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uk-UA" sz="2000" b="1" smtClean="0">
              <a:solidFill>
                <a:srgbClr val="C00000"/>
              </a:solidFill>
            </a:rPr>
            <a:t>знатимете</a:t>
          </a:r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, </a:t>
          </a:r>
        </a:p>
        <a:p>
          <a:pPr>
            <a:lnSpc>
              <a:spcPct val="100000"/>
            </a:lnSpc>
          </a:pPr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як поступово формувалися стилі російської літературної мови</a:t>
          </a:r>
          <a:endParaRPr lang="uk-UA" sz="2000" b="1">
            <a:solidFill>
              <a:schemeClr val="accent2">
                <a:lumMod val="75000"/>
              </a:schemeClr>
            </a:solidFill>
          </a:endParaRPr>
        </a:p>
      </dgm:t>
    </dgm:pt>
    <dgm:pt modelId="{F31041F4-23C0-4907-9F81-88C91AA3F632}" type="parTrans" cxnId="{71347A30-0549-4B52-8CDD-053D62FFFD31}">
      <dgm:prSet/>
      <dgm:spPr/>
      <dgm:t>
        <a:bodyPr/>
        <a:lstStyle/>
        <a:p>
          <a:endParaRPr lang="uk-UA"/>
        </a:p>
      </dgm:t>
    </dgm:pt>
    <dgm:pt modelId="{863ACF28-C60E-4311-ACC0-3F405BA66C28}" type="sibTrans" cxnId="{71347A30-0549-4B52-8CDD-053D62FFFD31}">
      <dgm:prSet/>
      <dgm:spPr/>
      <dgm:t>
        <a:bodyPr/>
        <a:lstStyle/>
        <a:p>
          <a:endParaRPr lang="uk-UA"/>
        </a:p>
      </dgm:t>
    </dgm:pt>
    <dgm:pt modelId="{3CFCB79A-C579-4FC6-91D8-4BE4F89BC316}" type="pres">
      <dgm:prSet presAssocID="{514C3D2F-76F8-45E0-9267-35FC7B9E5F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B180EF8-4542-4F08-BFE7-DB41703BB6B2}" type="pres">
      <dgm:prSet presAssocID="{CD210031-CC89-4C0A-BEC6-2144D09C1CF9}" presName="node" presStyleLbl="node1" presStyleIdx="0" presStyleCnt="3" custScaleX="11404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F5AD27F-9278-4270-9A8E-B16B8A5AFA92}" type="pres">
      <dgm:prSet presAssocID="{4AAEC3D2-E833-46BB-B775-132DCAE60B79}" presName="sibTrans" presStyleCnt="0"/>
      <dgm:spPr/>
    </dgm:pt>
    <dgm:pt modelId="{A3CE00E5-233E-48C9-950F-5DB4977794E6}" type="pres">
      <dgm:prSet presAssocID="{C19DD054-A71C-45E6-BF6B-FF0673926983}" presName="node" presStyleLbl="node1" presStyleIdx="1" presStyleCnt="3" custScaleX="12937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6AAE90-FD6F-4CA4-9185-5785378646B3}" type="pres">
      <dgm:prSet presAssocID="{87D79366-CE5C-4EFE-A3F4-BC02CD835E47}" presName="sibTrans" presStyleCnt="0"/>
      <dgm:spPr/>
    </dgm:pt>
    <dgm:pt modelId="{E318F25E-3D13-45F5-83C0-9410858389C8}" type="pres">
      <dgm:prSet presAssocID="{E9E8119C-6A88-47E4-8000-BF4086603D0B}" presName="node" presStyleLbl="node1" presStyleIdx="2" presStyleCnt="3" custLinFactNeighborX="66124" custLinFactNeighborY="-267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1347A30-0549-4B52-8CDD-053D62FFFD31}" srcId="{514C3D2F-76F8-45E0-9267-35FC7B9E5F74}" destId="{E9E8119C-6A88-47E4-8000-BF4086603D0B}" srcOrd="2" destOrd="0" parTransId="{F31041F4-23C0-4907-9F81-88C91AA3F632}" sibTransId="{863ACF28-C60E-4311-ACC0-3F405BA66C28}"/>
    <dgm:cxn modelId="{7BDD24F4-6A9F-4CC6-8E94-3AEF8681136A}" type="presOf" srcId="{E9E8119C-6A88-47E4-8000-BF4086603D0B}" destId="{E318F25E-3D13-45F5-83C0-9410858389C8}" srcOrd="0" destOrd="0" presId="urn:microsoft.com/office/officeart/2005/8/layout/hList6"/>
    <dgm:cxn modelId="{BA599B14-E92E-4F52-A095-90649B0934FF}" srcId="{514C3D2F-76F8-45E0-9267-35FC7B9E5F74}" destId="{C19DD054-A71C-45E6-BF6B-FF0673926983}" srcOrd="1" destOrd="0" parTransId="{5C56A140-7B78-4B45-BBE7-39208E3509B8}" sibTransId="{87D79366-CE5C-4EFE-A3F4-BC02CD835E47}"/>
    <dgm:cxn modelId="{7F583CBB-AA26-4FF3-A9A8-A36FED6B76D8}" type="presOf" srcId="{CD210031-CC89-4C0A-BEC6-2144D09C1CF9}" destId="{CB180EF8-4542-4F08-BFE7-DB41703BB6B2}" srcOrd="0" destOrd="0" presId="urn:microsoft.com/office/officeart/2005/8/layout/hList6"/>
    <dgm:cxn modelId="{83CC8809-FE8C-4A34-924F-E3A9C416F30A}" type="presOf" srcId="{C19DD054-A71C-45E6-BF6B-FF0673926983}" destId="{A3CE00E5-233E-48C9-950F-5DB4977794E6}" srcOrd="0" destOrd="0" presId="urn:microsoft.com/office/officeart/2005/8/layout/hList6"/>
    <dgm:cxn modelId="{BC51E95E-7021-4406-92B5-76A9217755E6}" type="presOf" srcId="{514C3D2F-76F8-45E0-9267-35FC7B9E5F74}" destId="{3CFCB79A-C579-4FC6-91D8-4BE4F89BC316}" srcOrd="0" destOrd="0" presId="urn:microsoft.com/office/officeart/2005/8/layout/hList6"/>
    <dgm:cxn modelId="{29844DBA-3B77-42F9-822D-9CDF595C8E8F}" srcId="{514C3D2F-76F8-45E0-9267-35FC7B9E5F74}" destId="{CD210031-CC89-4C0A-BEC6-2144D09C1CF9}" srcOrd="0" destOrd="0" parTransId="{4A5B5809-2DF2-4120-9796-BA210774B40B}" sibTransId="{4AAEC3D2-E833-46BB-B775-132DCAE60B79}"/>
    <dgm:cxn modelId="{4B0C1B45-EE12-43C7-97A7-D8FE7B6984D2}" type="presParOf" srcId="{3CFCB79A-C579-4FC6-91D8-4BE4F89BC316}" destId="{CB180EF8-4542-4F08-BFE7-DB41703BB6B2}" srcOrd="0" destOrd="0" presId="urn:microsoft.com/office/officeart/2005/8/layout/hList6"/>
    <dgm:cxn modelId="{ADD3A93D-796E-422E-AFC5-4DB23CFAA937}" type="presParOf" srcId="{3CFCB79A-C579-4FC6-91D8-4BE4F89BC316}" destId="{FF5AD27F-9278-4270-9A8E-B16B8A5AFA92}" srcOrd="1" destOrd="0" presId="urn:microsoft.com/office/officeart/2005/8/layout/hList6"/>
    <dgm:cxn modelId="{14092CE5-BAF7-4251-B43B-569C3A3F84B2}" type="presParOf" srcId="{3CFCB79A-C579-4FC6-91D8-4BE4F89BC316}" destId="{A3CE00E5-233E-48C9-950F-5DB4977794E6}" srcOrd="2" destOrd="0" presId="urn:microsoft.com/office/officeart/2005/8/layout/hList6"/>
    <dgm:cxn modelId="{51C88E03-4AC0-4532-8B4E-5887CAA752D4}" type="presParOf" srcId="{3CFCB79A-C579-4FC6-91D8-4BE4F89BC316}" destId="{B36AAE90-FD6F-4CA4-9185-5785378646B3}" srcOrd="3" destOrd="0" presId="urn:microsoft.com/office/officeart/2005/8/layout/hList6"/>
    <dgm:cxn modelId="{0356D5CE-1559-4093-BDAB-D318624975BD}" type="presParOf" srcId="{3CFCB79A-C579-4FC6-91D8-4BE4F89BC316}" destId="{E318F25E-3D13-45F5-83C0-9410858389C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C3D2F-76F8-45E0-9267-35FC7B9E5F74}" type="doc">
      <dgm:prSet loTypeId="urn:microsoft.com/office/officeart/2005/8/layout/hList6" loCatId="list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endParaRPr lang="uk-UA"/>
        </a:p>
      </dgm:t>
    </dgm:pt>
    <dgm:pt modelId="{CD210031-CC89-4C0A-BEC6-2144D09C1CF9}">
      <dgm:prSet phldrT="[Текст]"/>
      <dgm:spPr/>
      <dgm:t>
        <a:bodyPr/>
        <a:lstStyle/>
        <a:p>
          <a:r>
            <a:rPr lang="uk-UA" b="1" smtClean="0">
              <a:solidFill>
                <a:srgbClr val="C00000"/>
              </a:solidFill>
            </a:rPr>
            <a:t>бачитимете</a:t>
          </a:r>
          <a:r>
            <a:rPr lang="uk-UA" b="1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uk-UA" b="1" smtClean="0">
              <a:solidFill>
                <a:srgbClr val="C00000"/>
              </a:solidFill>
            </a:rPr>
            <a:t>зв'язок </a:t>
          </a:r>
        </a:p>
        <a:p>
          <a:r>
            <a:rPr lang="uk-UA" b="1" smtClean="0">
              <a:solidFill>
                <a:schemeClr val="accent2">
                  <a:lumMod val="75000"/>
                </a:schemeClr>
              </a:solidFill>
            </a:rPr>
            <a:t>між культурно-історичними процесами,                        що відбуваються                   в суспільстві,                               і їхнім впливом                  на розвиток російської літературної мови</a:t>
          </a:r>
          <a:endParaRPr lang="uk-UA" b="1">
            <a:solidFill>
              <a:schemeClr val="accent2">
                <a:lumMod val="75000"/>
              </a:schemeClr>
            </a:solidFill>
          </a:endParaRPr>
        </a:p>
      </dgm:t>
    </dgm:pt>
    <dgm:pt modelId="{4A5B5809-2DF2-4120-9796-BA210774B40B}" type="parTrans" cxnId="{29844DBA-3B77-42F9-822D-9CDF595C8E8F}">
      <dgm:prSet/>
      <dgm:spPr/>
      <dgm:t>
        <a:bodyPr/>
        <a:lstStyle/>
        <a:p>
          <a:endParaRPr lang="uk-UA"/>
        </a:p>
      </dgm:t>
    </dgm:pt>
    <dgm:pt modelId="{4AAEC3D2-E833-46BB-B775-132DCAE60B79}" type="sibTrans" cxnId="{29844DBA-3B77-42F9-822D-9CDF595C8E8F}">
      <dgm:prSet/>
      <dgm:spPr/>
      <dgm:t>
        <a:bodyPr/>
        <a:lstStyle/>
        <a:p>
          <a:endParaRPr lang="uk-UA"/>
        </a:p>
      </dgm:t>
    </dgm:pt>
    <dgm:pt modelId="{C19DD054-A71C-45E6-BF6B-FF0673926983}">
      <dgm:prSet phldrT="[Текст]" custT="1"/>
      <dgm:spPr/>
      <dgm:t>
        <a:bodyPr/>
        <a:lstStyle/>
        <a:p>
          <a:r>
            <a:rPr lang="uk-UA" sz="2000" b="1" smtClean="0">
              <a:solidFill>
                <a:srgbClr val="C00000"/>
              </a:solidFill>
            </a:rPr>
            <a:t>аналізуватимете</a:t>
          </a:r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uk-UA" sz="2000" b="1" smtClean="0">
              <a:solidFill>
                <a:srgbClr val="C00000"/>
              </a:solidFill>
            </a:rPr>
            <a:t>тексти</a:t>
          </a:r>
        </a:p>
        <a:p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за віднесеністю до епохи, типу   та стилю письмової / літературної мови</a:t>
          </a:r>
          <a:endParaRPr lang="uk-UA" sz="2000" b="1">
            <a:solidFill>
              <a:schemeClr val="accent2">
                <a:lumMod val="75000"/>
              </a:schemeClr>
            </a:solidFill>
          </a:endParaRPr>
        </a:p>
      </dgm:t>
    </dgm:pt>
    <dgm:pt modelId="{5C56A140-7B78-4B45-BBE7-39208E3509B8}" type="parTrans" cxnId="{BA599B14-E92E-4F52-A095-90649B0934FF}">
      <dgm:prSet/>
      <dgm:spPr/>
      <dgm:t>
        <a:bodyPr/>
        <a:lstStyle/>
        <a:p>
          <a:endParaRPr lang="uk-UA"/>
        </a:p>
      </dgm:t>
    </dgm:pt>
    <dgm:pt modelId="{87D79366-CE5C-4EFE-A3F4-BC02CD835E47}" type="sibTrans" cxnId="{BA599B14-E92E-4F52-A095-90649B0934FF}">
      <dgm:prSet/>
      <dgm:spPr/>
      <dgm:t>
        <a:bodyPr/>
        <a:lstStyle/>
        <a:p>
          <a:endParaRPr lang="uk-UA"/>
        </a:p>
      </dgm:t>
    </dgm:pt>
    <dgm:pt modelId="{E9E8119C-6A88-47E4-8000-BF4086603D0B}">
      <dgm:prSet phldrT="[Текст]" custT="1"/>
      <dgm:spPr/>
      <dgm:t>
        <a:bodyPr/>
        <a:lstStyle/>
        <a:p>
          <a:r>
            <a:rPr lang="uk-UA" sz="2000" b="1" smtClean="0">
              <a:solidFill>
                <a:srgbClr val="C00000"/>
              </a:solidFill>
            </a:rPr>
            <a:t>зможете кваліфікувати “новояз”</a:t>
          </a:r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, </a:t>
          </a:r>
        </a:p>
        <a:p>
          <a:r>
            <a:rPr lang="uk-UA" sz="2000" b="1" smtClean="0">
              <a:solidFill>
                <a:schemeClr val="accent2">
                  <a:lumMod val="75000"/>
                </a:schemeClr>
              </a:solidFill>
            </a:rPr>
            <a:t>щоб уникнути цього негативного явища                                  у власному мовленні</a:t>
          </a:r>
          <a:endParaRPr lang="uk-UA" sz="2000" b="1">
            <a:solidFill>
              <a:schemeClr val="accent2">
                <a:lumMod val="75000"/>
              </a:schemeClr>
            </a:solidFill>
          </a:endParaRPr>
        </a:p>
      </dgm:t>
    </dgm:pt>
    <dgm:pt modelId="{F31041F4-23C0-4907-9F81-88C91AA3F632}" type="parTrans" cxnId="{71347A30-0549-4B52-8CDD-053D62FFFD31}">
      <dgm:prSet/>
      <dgm:spPr/>
      <dgm:t>
        <a:bodyPr/>
        <a:lstStyle/>
        <a:p>
          <a:endParaRPr lang="uk-UA"/>
        </a:p>
      </dgm:t>
    </dgm:pt>
    <dgm:pt modelId="{863ACF28-C60E-4311-ACC0-3F405BA66C28}" type="sibTrans" cxnId="{71347A30-0549-4B52-8CDD-053D62FFFD31}">
      <dgm:prSet/>
      <dgm:spPr/>
      <dgm:t>
        <a:bodyPr/>
        <a:lstStyle/>
        <a:p>
          <a:endParaRPr lang="uk-UA"/>
        </a:p>
      </dgm:t>
    </dgm:pt>
    <dgm:pt modelId="{3CFCB79A-C579-4FC6-91D8-4BE4F89BC316}" type="pres">
      <dgm:prSet presAssocID="{514C3D2F-76F8-45E0-9267-35FC7B9E5F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B180EF8-4542-4F08-BFE7-DB41703BB6B2}" type="pres">
      <dgm:prSet presAssocID="{CD210031-CC89-4C0A-BEC6-2144D09C1CF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F5AD27F-9278-4270-9A8E-B16B8A5AFA92}" type="pres">
      <dgm:prSet presAssocID="{4AAEC3D2-E833-46BB-B775-132DCAE60B79}" presName="sibTrans" presStyleCnt="0"/>
      <dgm:spPr/>
    </dgm:pt>
    <dgm:pt modelId="{A3CE00E5-233E-48C9-950F-5DB4977794E6}" type="pres">
      <dgm:prSet presAssocID="{C19DD054-A71C-45E6-BF6B-FF067392698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6AAE90-FD6F-4CA4-9185-5785378646B3}" type="pres">
      <dgm:prSet presAssocID="{87D79366-CE5C-4EFE-A3F4-BC02CD835E47}" presName="sibTrans" presStyleCnt="0"/>
      <dgm:spPr/>
    </dgm:pt>
    <dgm:pt modelId="{E318F25E-3D13-45F5-83C0-9410858389C8}" type="pres">
      <dgm:prSet presAssocID="{E9E8119C-6A88-47E4-8000-BF4086603D0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1347A30-0549-4B52-8CDD-053D62FFFD31}" srcId="{514C3D2F-76F8-45E0-9267-35FC7B9E5F74}" destId="{E9E8119C-6A88-47E4-8000-BF4086603D0B}" srcOrd="2" destOrd="0" parTransId="{F31041F4-23C0-4907-9F81-88C91AA3F632}" sibTransId="{863ACF28-C60E-4311-ACC0-3F405BA66C28}"/>
    <dgm:cxn modelId="{B14FB5E2-E18E-4AD6-9773-D3B2FD64FB74}" type="presOf" srcId="{514C3D2F-76F8-45E0-9267-35FC7B9E5F74}" destId="{3CFCB79A-C579-4FC6-91D8-4BE4F89BC316}" srcOrd="0" destOrd="0" presId="urn:microsoft.com/office/officeart/2005/8/layout/hList6"/>
    <dgm:cxn modelId="{BA599B14-E92E-4F52-A095-90649B0934FF}" srcId="{514C3D2F-76F8-45E0-9267-35FC7B9E5F74}" destId="{C19DD054-A71C-45E6-BF6B-FF0673926983}" srcOrd="1" destOrd="0" parTransId="{5C56A140-7B78-4B45-BBE7-39208E3509B8}" sibTransId="{87D79366-CE5C-4EFE-A3F4-BC02CD835E47}"/>
    <dgm:cxn modelId="{4B12DAE2-C796-4E02-A0BA-FE6B04EC830F}" type="presOf" srcId="{C19DD054-A71C-45E6-BF6B-FF0673926983}" destId="{A3CE00E5-233E-48C9-950F-5DB4977794E6}" srcOrd="0" destOrd="0" presId="urn:microsoft.com/office/officeart/2005/8/layout/hList6"/>
    <dgm:cxn modelId="{76A0E387-9BA5-4F3B-A043-442F396A281C}" type="presOf" srcId="{CD210031-CC89-4C0A-BEC6-2144D09C1CF9}" destId="{CB180EF8-4542-4F08-BFE7-DB41703BB6B2}" srcOrd="0" destOrd="0" presId="urn:microsoft.com/office/officeart/2005/8/layout/hList6"/>
    <dgm:cxn modelId="{29844DBA-3B77-42F9-822D-9CDF595C8E8F}" srcId="{514C3D2F-76F8-45E0-9267-35FC7B9E5F74}" destId="{CD210031-CC89-4C0A-BEC6-2144D09C1CF9}" srcOrd="0" destOrd="0" parTransId="{4A5B5809-2DF2-4120-9796-BA210774B40B}" sibTransId="{4AAEC3D2-E833-46BB-B775-132DCAE60B79}"/>
    <dgm:cxn modelId="{F7550364-32F8-4207-AD68-86FBC8F49942}" type="presOf" srcId="{E9E8119C-6A88-47E4-8000-BF4086603D0B}" destId="{E318F25E-3D13-45F5-83C0-9410858389C8}" srcOrd="0" destOrd="0" presId="urn:microsoft.com/office/officeart/2005/8/layout/hList6"/>
    <dgm:cxn modelId="{E9654828-4E52-4791-B327-94AB5A7CC255}" type="presParOf" srcId="{3CFCB79A-C579-4FC6-91D8-4BE4F89BC316}" destId="{CB180EF8-4542-4F08-BFE7-DB41703BB6B2}" srcOrd="0" destOrd="0" presId="urn:microsoft.com/office/officeart/2005/8/layout/hList6"/>
    <dgm:cxn modelId="{80F36CFE-2CB8-48A0-9E9F-A7AFA576227B}" type="presParOf" srcId="{3CFCB79A-C579-4FC6-91D8-4BE4F89BC316}" destId="{FF5AD27F-9278-4270-9A8E-B16B8A5AFA92}" srcOrd="1" destOrd="0" presId="urn:microsoft.com/office/officeart/2005/8/layout/hList6"/>
    <dgm:cxn modelId="{294D8471-2218-439D-A70E-0BA412806828}" type="presParOf" srcId="{3CFCB79A-C579-4FC6-91D8-4BE4F89BC316}" destId="{A3CE00E5-233E-48C9-950F-5DB4977794E6}" srcOrd="2" destOrd="0" presId="urn:microsoft.com/office/officeart/2005/8/layout/hList6"/>
    <dgm:cxn modelId="{A88C437F-C1B4-4571-97FA-B66D48C096AE}" type="presParOf" srcId="{3CFCB79A-C579-4FC6-91D8-4BE4F89BC316}" destId="{B36AAE90-FD6F-4CA4-9185-5785378646B3}" srcOrd="3" destOrd="0" presId="urn:microsoft.com/office/officeart/2005/8/layout/hList6"/>
    <dgm:cxn modelId="{69EC5A80-AEFB-4BF6-AD86-20803D3E7A95}" type="presParOf" srcId="{3CFCB79A-C579-4FC6-91D8-4BE4F89BC316}" destId="{E318F25E-3D13-45F5-83C0-9410858389C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180EF8-4542-4F08-BFE7-DB41703BB6B2}">
      <dsp:nvSpPr>
        <dsp:cNvPr id="0" name=""/>
        <dsp:cNvSpPr/>
      </dsp:nvSpPr>
      <dsp:spPr>
        <a:xfrm rot="16200000">
          <a:off x="-1255484" y="1257897"/>
          <a:ext cx="4752975" cy="2237179"/>
        </a:xfrm>
        <a:prstGeom prst="flowChartManualOperation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rgbClr val="C00000"/>
              </a:solidFill>
            </a:rPr>
            <a:t>розбиратиметеся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 в історичних процесах, що супроводжували виникнення писемної традиції на Русі</a:t>
          </a:r>
          <a:endParaRPr lang="uk-UA" sz="2000" b="1" kern="1200">
            <a:solidFill>
              <a:schemeClr val="accent2">
                <a:lumMod val="75000"/>
              </a:schemeClr>
            </a:solidFill>
          </a:endParaRPr>
        </a:p>
      </dsp:txBody>
      <dsp:txXfrm rot="16200000">
        <a:off x="-1255484" y="1257897"/>
        <a:ext cx="4752975" cy="2237179"/>
      </dsp:txXfrm>
    </dsp:sp>
    <dsp:sp modelId="{A3CE00E5-233E-48C9-950F-5DB4977794E6}">
      <dsp:nvSpPr>
        <dsp:cNvPr id="0" name=""/>
        <dsp:cNvSpPr/>
      </dsp:nvSpPr>
      <dsp:spPr>
        <a:xfrm rot="16200000">
          <a:off x="1279187" y="1107527"/>
          <a:ext cx="4752975" cy="2537919"/>
        </a:xfrm>
        <a:prstGeom prst="flowChartManualOperation">
          <a:avLst/>
        </a:prstGeom>
        <a:gradFill rotWithShape="0">
          <a:gsLst>
            <a:gs pos="0">
              <a:schemeClr val="accent1">
                <a:shade val="80000"/>
                <a:hueOff val="-264323"/>
                <a:satOff val="8948"/>
                <a:lumOff val="14232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-264323"/>
                <a:satOff val="8948"/>
                <a:lumOff val="14232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-264323"/>
                <a:satOff val="8948"/>
                <a:lumOff val="14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rgbClr val="C00000"/>
              </a:solidFill>
            </a:rPr>
            <a:t>усвідомлюватимете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 етапи                        розвитку типів                     і формування норм літературної мови</a:t>
          </a:r>
          <a:endParaRPr lang="uk-UA" sz="2000" b="1" kern="1200">
            <a:solidFill>
              <a:schemeClr val="accent2">
                <a:lumMod val="75000"/>
              </a:schemeClr>
            </a:solidFill>
          </a:endParaRPr>
        </a:p>
      </dsp:txBody>
      <dsp:txXfrm rot="16200000">
        <a:off x="1279187" y="1107527"/>
        <a:ext cx="4752975" cy="2537919"/>
      </dsp:txXfrm>
    </dsp:sp>
    <dsp:sp modelId="{E318F25E-3D13-45F5-83C0-9410858389C8}">
      <dsp:nvSpPr>
        <dsp:cNvPr id="0" name=""/>
        <dsp:cNvSpPr/>
      </dsp:nvSpPr>
      <dsp:spPr>
        <a:xfrm rot="16200000">
          <a:off x="3678507" y="1395664"/>
          <a:ext cx="4752975" cy="1961646"/>
        </a:xfrm>
        <a:prstGeom prst="flowChartManualOperation">
          <a:avLst/>
        </a:prstGeom>
        <a:gradFill rotWithShape="0">
          <a:gsLst>
            <a:gs pos="0">
              <a:schemeClr val="accent1">
                <a:shade val="80000"/>
                <a:hueOff val="-528647"/>
                <a:satOff val="17896"/>
                <a:lumOff val="28464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-528647"/>
                <a:satOff val="17896"/>
                <a:lumOff val="28464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-528647"/>
                <a:satOff val="17896"/>
                <a:lumOff val="284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rgbClr val="C00000"/>
              </a:solidFill>
            </a:rPr>
            <a:t>знатимете</a:t>
          </a: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,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як поступово формувалися стилі російської літературної мови</a:t>
          </a:r>
          <a:endParaRPr lang="uk-UA" sz="2000" b="1" kern="1200">
            <a:solidFill>
              <a:schemeClr val="accent2">
                <a:lumMod val="75000"/>
              </a:schemeClr>
            </a:solidFill>
          </a:endParaRPr>
        </a:p>
      </dsp:txBody>
      <dsp:txXfrm rot="16200000">
        <a:off x="3678507" y="1395664"/>
        <a:ext cx="4752975" cy="19616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180EF8-4542-4F08-BFE7-DB41703BB6B2}">
      <dsp:nvSpPr>
        <dsp:cNvPr id="0" name=""/>
        <dsp:cNvSpPr/>
      </dsp:nvSpPr>
      <dsp:spPr>
        <a:xfrm rot="16200000">
          <a:off x="-1259104" y="1259963"/>
          <a:ext cx="4752975" cy="2233047"/>
        </a:xfrm>
        <a:prstGeom prst="flowChartManualOperation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094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smtClean="0">
              <a:solidFill>
                <a:srgbClr val="C00000"/>
              </a:solidFill>
            </a:rPr>
            <a:t>бачитимете</a:t>
          </a:r>
          <a:r>
            <a:rPr lang="uk-UA" sz="1800" b="1" kern="120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uk-UA" sz="1800" b="1" kern="1200" smtClean="0">
              <a:solidFill>
                <a:srgbClr val="C00000"/>
              </a:solidFill>
            </a:rPr>
            <a:t>зв'язок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smtClean="0">
              <a:solidFill>
                <a:schemeClr val="accent2">
                  <a:lumMod val="75000"/>
                </a:schemeClr>
              </a:solidFill>
            </a:rPr>
            <a:t>між культурно-історичними процесами,                        що відбуваються                   в суспільстві,                               і їхнім впливом                  на розвиток російської літературної мови</a:t>
          </a:r>
          <a:endParaRPr lang="uk-UA" sz="1800" b="1" kern="1200">
            <a:solidFill>
              <a:schemeClr val="accent2">
                <a:lumMod val="75000"/>
              </a:schemeClr>
            </a:solidFill>
          </a:endParaRPr>
        </a:p>
      </dsp:txBody>
      <dsp:txXfrm rot="16200000">
        <a:off x="-1259104" y="1259963"/>
        <a:ext cx="4752975" cy="2233047"/>
      </dsp:txXfrm>
    </dsp:sp>
    <dsp:sp modelId="{A3CE00E5-233E-48C9-950F-5DB4977794E6}">
      <dsp:nvSpPr>
        <dsp:cNvPr id="0" name=""/>
        <dsp:cNvSpPr/>
      </dsp:nvSpPr>
      <dsp:spPr>
        <a:xfrm rot="16200000">
          <a:off x="1141421" y="1259963"/>
          <a:ext cx="4752975" cy="2233047"/>
        </a:xfrm>
        <a:prstGeom prst="flowChartManualOperation">
          <a:avLst/>
        </a:prstGeom>
        <a:gradFill rotWithShape="0">
          <a:gsLst>
            <a:gs pos="0">
              <a:schemeClr val="accent1">
                <a:shade val="80000"/>
                <a:hueOff val="-264323"/>
                <a:satOff val="8948"/>
                <a:lumOff val="14232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-264323"/>
                <a:satOff val="8948"/>
                <a:lumOff val="14232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-264323"/>
                <a:satOff val="8948"/>
                <a:lumOff val="14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rgbClr val="C00000"/>
              </a:solidFill>
            </a:rPr>
            <a:t>аналізуватимете</a:t>
          </a: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uk-UA" sz="2000" b="1" kern="1200" smtClean="0">
              <a:solidFill>
                <a:srgbClr val="C00000"/>
              </a:solidFill>
            </a:rPr>
            <a:t>тексти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за віднесеністю до епохи, типу   та стилю письмової / літературної мови</a:t>
          </a:r>
          <a:endParaRPr lang="uk-UA" sz="2000" b="1" kern="1200">
            <a:solidFill>
              <a:schemeClr val="accent2">
                <a:lumMod val="75000"/>
              </a:schemeClr>
            </a:solidFill>
          </a:endParaRPr>
        </a:p>
      </dsp:txBody>
      <dsp:txXfrm rot="16200000">
        <a:off x="1141421" y="1259963"/>
        <a:ext cx="4752975" cy="2233047"/>
      </dsp:txXfrm>
    </dsp:sp>
    <dsp:sp modelId="{E318F25E-3D13-45F5-83C0-9410858389C8}">
      <dsp:nvSpPr>
        <dsp:cNvPr id="0" name=""/>
        <dsp:cNvSpPr/>
      </dsp:nvSpPr>
      <dsp:spPr>
        <a:xfrm rot="16200000">
          <a:off x="3541947" y="1259963"/>
          <a:ext cx="4752975" cy="2233047"/>
        </a:xfrm>
        <a:prstGeom prst="flowChartManualOperation">
          <a:avLst/>
        </a:prstGeom>
        <a:gradFill rotWithShape="0">
          <a:gsLst>
            <a:gs pos="0">
              <a:schemeClr val="accent1">
                <a:shade val="80000"/>
                <a:hueOff val="-528647"/>
                <a:satOff val="17896"/>
                <a:lumOff val="28464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-528647"/>
                <a:satOff val="17896"/>
                <a:lumOff val="28464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-528647"/>
                <a:satOff val="17896"/>
                <a:lumOff val="284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rgbClr val="C00000"/>
              </a:solidFill>
            </a:rPr>
            <a:t>зможете кваліфікувати “новояз”</a:t>
          </a: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smtClean="0">
              <a:solidFill>
                <a:schemeClr val="accent2">
                  <a:lumMod val="75000"/>
                </a:schemeClr>
              </a:solidFill>
            </a:rPr>
            <a:t>щоб уникнути цього негативного явища                                  у власному мовленні</a:t>
          </a:r>
          <a:endParaRPr lang="uk-UA" sz="2000" b="1" kern="1200">
            <a:solidFill>
              <a:schemeClr val="accent2">
                <a:lumMod val="75000"/>
              </a:schemeClr>
            </a:solidFill>
          </a:endParaRPr>
        </a:p>
      </dsp:txBody>
      <dsp:txXfrm rot="16200000">
        <a:off x="3541947" y="1259963"/>
        <a:ext cx="4752975" cy="2233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6660232" cy="1728192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7416824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123728" y="1484784"/>
            <a:ext cx="69127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8" name="Рисунок 1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7416824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484784"/>
            <a:ext cx="69127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404664"/>
            <a:ext cx="5570992" cy="6167608"/>
          </a:xfrm>
        </p:spPr>
        <p:txBody>
          <a:bodyPr>
            <a:normAutofit/>
          </a:bodyPr>
          <a:lstStyle/>
          <a:p>
            <a:r>
              <a:rPr lang="uk-UA" sz="6000" b="1" smtClean="0">
                <a:solidFill>
                  <a:schemeClr val="accent5"/>
                </a:solidFill>
              </a:rPr>
              <a:t>Історія</a:t>
            </a:r>
            <a:r>
              <a:rPr lang="uk-UA" sz="6000" b="1" smtClean="0">
                <a:solidFill>
                  <a:schemeClr val="accent2"/>
                </a:solidFill>
              </a:rPr>
              <a:t> </a:t>
            </a:r>
            <a:br>
              <a:rPr lang="uk-UA" sz="6000" b="1" smtClean="0">
                <a:solidFill>
                  <a:schemeClr val="accent2"/>
                </a:solidFill>
              </a:rPr>
            </a:br>
            <a:r>
              <a:rPr lang="uk-UA" sz="6000" b="1" smtClean="0">
                <a:solidFill>
                  <a:srgbClr val="C00000"/>
                </a:solidFill>
              </a:rPr>
              <a:t>російської </a:t>
            </a:r>
            <a:br>
              <a:rPr lang="uk-UA" sz="6000" b="1" smtClean="0">
                <a:solidFill>
                  <a:srgbClr val="C00000"/>
                </a:solidFill>
              </a:rPr>
            </a:br>
            <a:r>
              <a:rPr lang="uk-UA" sz="6000" b="1" smtClean="0">
                <a:solidFill>
                  <a:srgbClr val="C00000"/>
                </a:solidFill>
              </a:rPr>
              <a:t>літературної </a:t>
            </a:r>
            <a:r>
              <a:rPr lang="uk-UA" sz="6000" b="1" smtClean="0">
                <a:solidFill>
                  <a:schemeClr val="accent2"/>
                </a:solidFill>
              </a:rPr>
              <a:t/>
            </a:r>
            <a:br>
              <a:rPr lang="uk-UA" sz="6000" b="1" smtClean="0">
                <a:solidFill>
                  <a:schemeClr val="accent2"/>
                </a:solidFill>
              </a:rPr>
            </a:br>
            <a:r>
              <a:rPr lang="uk-UA" sz="6000" b="1" smtClean="0">
                <a:solidFill>
                  <a:schemeClr val="accent5"/>
                </a:solidFill>
              </a:rPr>
              <a:t>мови</a:t>
            </a:r>
            <a:br>
              <a:rPr lang="uk-UA" sz="6000" b="1" smtClean="0">
                <a:solidFill>
                  <a:schemeClr val="accent5"/>
                </a:solidFill>
              </a:rPr>
            </a:br>
            <a:r>
              <a:rPr lang="uk-UA" sz="6000" smtClean="0">
                <a:solidFill>
                  <a:schemeClr val="accent5"/>
                </a:solidFill>
              </a:rPr>
              <a:t/>
            </a:r>
            <a:br>
              <a:rPr lang="uk-UA" sz="6000" smtClean="0">
                <a:solidFill>
                  <a:schemeClr val="accent5"/>
                </a:solidFill>
              </a:rPr>
            </a:br>
            <a:r>
              <a:rPr lang="uk-UA" sz="2400" b="0" smtClean="0">
                <a:solidFill>
                  <a:schemeClr val="accent5"/>
                </a:solidFill>
              </a:rPr>
              <a:t>д. філол. н., проф. Тропіна Н. П.</a:t>
            </a:r>
            <a:endParaRPr lang="ru-RU" sz="6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0"/>
            <a:ext cx="7929619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mtClean="0"/>
              <a:t>		</a:t>
            </a:r>
            <a:endParaRPr lang="uk-UA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357290" y="214290"/>
            <a:ext cx="7572428" cy="6429420"/>
          </a:xfrm>
          <a:prstGeom prst="horizontalScroll">
            <a:avLst>
              <a:gd name="adj" fmla="val 10048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uk-UA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uk-UA" sz="2200" i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Жодна </a:t>
            </a:r>
            <a:r>
              <a:rPr lang="uk-UA" sz="2200" i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сучасна культурна людина, а тим паче вчитель-словесник, не може вважати себе освіченою, якщо не знає, як зароджувалися й формувалися писемні традиції мови її етносу або мови, у якій вона стає спеціалістом, як виникали та закріплювалися мовні норми, яку роль у становленні унормованої мови відігравали культурні діячі й літератори. </a:t>
            </a:r>
          </a:p>
          <a:p>
            <a:pPr algn="just">
              <a:buNone/>
            </a:pPr>
            <a:r>
              <a:rPr lang="uk-UA" sz="2200" i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	</a:t>
            </a:r>
            <a:r>
              <a:rPr lang="uk-UA" sz="2200" i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Історичні </a:t>
            </a:r>
            <a:r>
              <a:rPr lang="uk-UA" sz="2200" i="1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шляхи та доля майже кожної писемної, літературної, унормованої мови – це ледь не пригодницький роман із боротьбою думок, перемогами й поразками. Долі творців літературної мови бувають навіть трагічними...</a:t>
            </a:r>
            <a:endParaRPr lang="uk-UA" sz="2200" i="1"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14290"/>
            <a:ext cx="9036496" cy="1357322"/>
          </a:xfrm>
        </p:spPr>
        <p:txBody>
          <a:bodyPr>
            <a:normAutofit fontScale="90000"/>
          </a:bodyPr>
          <a:lstStyle/>
          <a:p>
            <a:r>
              <a:rPr lang="uk-UA" sz="3600" smtClean="0">
                <a:solidFill>
                  <a:schemeClr val="accent1"/>
                </a:solidFill>
              </a:rPr>
              <a:t>Запрошую пройти </a:t>
            </a:r>
            <a:r>
              <a:rPr lang="uk-UA" sz="3600" smtClean="0">
                <a:solidFill>
                  <a:schemeClr val="accent1"/>
                </a:solidFill>
              </a:rPr>
              <a:t>курс </a:t>
            </a:r>
            <a:r>
              <a:rPr lang="uk-UA" sz="3600" smtClean="0">
                <a:solidFill>
                  <a:schemeClr val="accent1"/>
                </a:solidFill>
              </a:rPr>
              <a:t/>
            </a:r>
            <a:br>
              <a:rPr lang="uk-UA" sz="3600" smtClean="0">
                <a:solidFill>
                  <a:schemeClr val="accent1"/>
                </a:solidFill>
              </a:rPr>
            </a:br>
            <a:r>
              <a:rPr lang="uk-UA" sz="3600" smtClean="0">
                <a:solidFill>
                  <a:srgbClr val="F95C05"/>
                </a:solidFill>
              </a:rPr>
              <a:t>з історії російської літературної мови (ІРЛМ)</a:t>
            </a:r>
            <a:r>
              <a:rPr lang="ru-RU" sz="400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smtClean="0">
                <a:solidFill>
                  <a:srgbClr val="C82D0E"/>
                </a:solidFill>
              </a:rPr>
              <a:t>та ознайомитися</a:t>
            </a:r>
            <a:r>
              <a:rPr lang="ru-RU" sz="3600" smtClean="0">
                <a:solidFill>
                  <a:srgbClr val="C82D0E"/>
                </a:solidFill>
              </a:rPr>
              <a:t>:</a:t>
            </a:r>
            <a:endParaRPr lang="ru-RU" sz="3600" dirty="0">
              <a:solidFill>
                <a:srgbClr val="C82D0E"/>
              </a:solidFill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723728" y="49461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2439565" y="4369920"/>
            <a:ext cx="479425" cy="5207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495128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723728" y="24315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439565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3214678" y="1714488"/>
            <a:ext cx="571504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з історією виникнення писемної традиції </a:t>
            </a:r>
          </a:p>
          <a:p>
            <a:pPr eaLnBrk="0" hangingPunct="0"/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у східних слов'ян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495128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1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723728" y="326978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439565" y="2693520"/>
            <a:ext cx="479425" cy="520700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495128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smtClean="0">
                <a:solidFill>
                  <a:schemeClr val="bg1"/>
                </a:solidFill>
                <a:latin typeface="Arial" charset="0"/>
              </a:rPr>
              <a:t>2</a:t>
            </a:r>
            <a:endParaRPr lang="en-US" sz="24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725316" y="4106395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439565" y="3531720"/>
            <a:ext cx="479425" cy="520700"/>
          </a:xfrm>
          <a:prstGeom prst="rect">
            <a:avLst/>
          </a:prstGeom>
          <a:solidFill>
            <a:schemeClr val="accent6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495128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723728" y="580660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2439565" y="5230345"/>
            <a:ext cx="479425" cy="52070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2495128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3214678" y="3357562"/>
            <a:ext cx="571504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із багатовіковою історією формування </a:t>
            </a:r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стандартизованої </a:t>
            </a:r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російської мови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3214678" y="4214818"/>
            <a:ext cx="5643602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з історією формування функційних стилів російської мови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3" name="Text Box 272"/>
          <p:cNvSpPr txBox="1">
            <a:spLocks noChangeArrowheads="1"/>
          </p:cNvSpPr>
          <p:nvPr/>
        </p:nvSpPr>
        <p:spPr bwMode="gray">
          <a:xfrm>
            <a:off x="3214678" y="5072074"/>
            <a:ext cx="571504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із роллю діячів культури в нормалізації та становленні російської літературної мови</a:t>
            </a:r>
            <a:endParaRPr lang="en-US" sz="2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14678" y="2786058"/>
            <a:ext cx="4474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200" b="1" smtClean="0">
                <a:solidFill>
                  <a:schemeClr val="accent2">
                    <a:lumMod val="50000"/>
                  </a:schemeClr>
                </a:solidFill>
              </a:rPr>
              <a:t>із мовною ситуацією Київської Русі</a:t>
            </a:r>
            <a:endParaRPr lang="uk-UA" sz="2200" b="1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uk-UA"/>
          </a:p>
        </p:txBody>
      </p:sp>
      <p:sp>
        <p:nvSpPr>
          <p:cNvPr id="4" name="Стрелка вниз 3"/>
          <p:cNvSpPr/>
          <p:nvPr/>
        </p:nvSpPr>
        <p:spPr>
          <a:xfrm>
            <a:off x="0" y="428604"/>
            <a:ext cx="9144000" cy="5929354"/>
          </a:xfrm>
          <a:prstGeom prst="downArrow">
            <a:avLst>
              <a:gd name="adj1" fmla="val 50000"/>
              <a:gd name="adj2" fmla="val 22635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Курс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історії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російської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літературної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мови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є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одним із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підсумкових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у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формуванні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лінгвістичного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світогляду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вчителя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російської мови. </a:t>
            </a:r>
          </a:p>
          <a:p>
            <a:pPr algn="ctr">
              <a:buNone/>
            </a:pP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Під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час вивчення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курсу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акцент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робиться не тільки на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системно-структурні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перетворення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, що відбуваються в мові в процесі нормалізації,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мова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розглядається в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аспекті </a:t>
            </a:r>
            <a:endParaRPr lang="uk-UA" sz="240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її </a:t>
            </a:r>
            <a:r>
              <a:rPr lang="uk-UA" sz="2400" smtClean="0">
                <a:solidFill>
                  <a:schemeClr val="accent2">
                    <a:lumMod val="50000"/>
                  </a:schemeClr>
                </a:solidFill>
              </a:rPr>
              <a:t>функціювання в суспільстві.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822214" cy="1150897"/>
          </a:xfrm>
        </p:spPr>
        <p:txBody>
          <a:bodyPr/>
          <a:lstStyle/>
          <a:p>
            <a:r>
              <a:rPr lang="ru-RU" b="1" smtClean="0">
                <a:solidFill>
                  <a:schemeClr val="accent5"/>
                </a:solidFill>
              </a:rPr>
              <a:t>Після вивчення дисципліни ви:</a:t>
            </a:r>
            <a:endParaRPr lang="ru-RU" b="1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00233" y="1484313"/>
          <a:ext cx="7035818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822214" cy="1150897"/>
          </a:xfrm>
        </p:spPr>
        <p:txBody>
          <a:bodyPr/>
          <a:lstStyle/>
          <a:p>
            <a:r>
              <a:rPr lang="ru-RU" b="1" smtClean="0">
                <a:solidFill>
                  <a:schemeClr val="accent5"/>
                </a:solidFill>
              </a:rPr>
              <a:t>А також:</a:t>
            </a:r>
            <a:endParaRPr lang="ru-RU" b="1" dirty="0">
              <a:solidFill>
                <a:schemeClr val="accent5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00233" y="1484313"/>
          <a:ext cx="7035818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71604" y="714356"/>
            <a:ext cx="6912768" cy="53086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Не можна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вважати себе фахівцем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із певної мови,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не знаючи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її історії!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знак оклик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4714884"/>
            <a:ext cx="1588576" cy="181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71604" y="357166"/>
            <a:ext cx="6912768" cy="5665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Вивчаєте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C00000"/>
                </a:solidFill>
              </a:rPr>
              <a:t>сучасну російську літературну мову?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FF0000"/>
                </a:solidFill>
              </a:rPr>
              <a:t>Вам слід знати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FF0000"/>
                </a:solidFill>
              </a:rPr>
              <a:t>історію 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FF0000"/>
                </a:solidFill>
              </a:rPr>
              <a:t>її становлення!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5" name="Рисунок 4" descr="человечек с книгам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4755704"/>
            <a:ext cx="1547800" cy="176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3a06b3ef3317b89a07c50f8b18253a6db36ab91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208</Words>
  <Application>Microsoft Office PowerPoint</Application>
  <PresentationFormat>Экран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Історія  російської  літературної  мови  д. філол. н., проф. Тропіна Н. П.</vt:lpstr>
      <vt:lpstr>Слайд 2</vt:lpstr>
      <vt:lpstr>Запрошую пройти курс  з історії російської літературної мови (ІРЛМ) та ознайомитися:</vt:lpstr>
      <vt:lpstr>Слайд 4</vt:lpstr>
      <vt:lpstr>Після вивчення дисципліни ви:</vt:lpstr>
      <vt:lpstr>А також:</vt:lpstr>
      <vt:lpstr>Слайд 7</vt:lpstr>
      <vt:lpstr>Слайд 8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предметы 19 века</dc:title>
  <dc:creator>Левакіна</dc:creator>
  <dc:description>Шаблон презентации с сайта https://presentation-creation.ru/</dc:description>
  <cp:lastModifiedBy>levakina</cp:lastModifiedBy>
  <cp:revision>512</cp:revision>
  <dcterms:created xsi:type="dcterms:W3CDTF">2018-02-25T09:09:03Z</dcterms:created>
  <dcterms:modified xsi:type="dcterms:W3CDTF">2020-06-16T18:48:54Z</dcterms:modified>
</cp:coreProperties>
</file>