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E666E-FC76-4BC6-ACA4-8283E6627ACF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F9ABA4-F5AE-4D84-BDAE-B999116B5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E666E-FC76-4BC6-ACA4-8283E6627ACF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F9ABA4-F5AE-4D84-BDAE-B999116B5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E666E-FC76-4BC6-ACA4-8283E6627ACF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F9ABA4-F5AE-4D84-BDAE-B999116B5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E666E-FC76-4BC6-ACA4-8283E6627ACF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F9ABA4-F5AE-4D84-BDAE-B999116B5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E666E-FC76-4BC6-ACA4-8283E6627ACF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F9ABA4-F5AE-4D84-BDAE-B999116B5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E666E-FC76-4BC6-ACA4-8283E6627ACF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F9ABA4-F5AE-4D84-BDAE-B999116B5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E666E-FC76-4BC6-ACA4-8283E6627ACF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F9ABA4-F5AE-4D84-BDAE-B999116B5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E666E-FC76-4BC6-ACA4-8283E6627ACF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F9ABA4-F5AE-4D84-BDAE-B999116B5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E666E-FC76-4BC6-ACA4-8283E6627ACF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F9ABA4-F5AE-4D84-BDAE-B999116B5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E666E-FC76-4BC6-ACA4-8283E6627ACF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F9ABA4-F5AE-4D84-BDAE-B999116B5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E666E-FC76-4BC6-ACA4-8283E6627ACF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F9ABA4-F5AE-4D84-BDAE-B999116B50F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25E666E-FC76-4BC6-ACA4-8283E6627ACF}" type="datetimeFigureOut">
              <a:rPr lang="ru-RU" smtClean="0"/>
              <a:t>17.06.2020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6F9ABA4-F5AE-4D84-BDAE-B999116B50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ВСТУП ДО СЛОВ’ЯНСЬКОЇ ФІЛОЛОГІЇ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Викладач – кандидат філологічних наук, доцент Гладкова Р.Я.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4141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МЕТА ВИВЧЕННЯ ДИСЦИПЛІНИ: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У системі підготовки висококваліфікованого вчителя-словесника важливе місце займає цикл </a:t>
            </a:r>
            <a:r>
              <a:rPr lang="uk-UA" dirty="0" err="1" smtClean="0"/>
              <a:t>історико-лінгвістичних</a:t>
            </a:r>
            <a:r>
              <a:rPr lang="uk-UA" dirty="0" smtClean="0"/>
              <a:t> дисциплін. </a:t>
            </a:r>
          </a:p>
          <a:p>
            <a:r>
              <a:rPr lang="uk-UA" dirty="0" smtClean="0"/>
              <a:t>Цей </a:t>
            </a:r>
            <a:r>
              <a:rPr lang="uk-UA" dirty="0"/>
              <a:t>курс має, на наш погляд, дві цільові установки: </a:t>
            </a:r>
            <a:endParaRPr lang="uk-UA" dirty="0" smtClean="0"/>
          </a:p>
          <a:p>
            <a:r>
              <a:rPr lang="uk-UA" dirty="0" smtClean="0"/>
              <a:t>1</a:t>
            </a:r>
            <a:r>
              <a:rPr lang="uk-UA" dirty="0"/>
              <a:t>. Заложити основи славістичних знань. </a:t>
            </a:r>
            <a:endParaRPr lang="uk-UA" dirty="0" smtClean="0"/>
          </a:p>
          <a:p>
            <a:r>
              <a:rPr lang="uk-UA" dirty="0" smtClean="0"/>
              <a:t>2</a:t>
            </a:r>
            <a:r>
              <a:rPr lang="uk-UA" dirty="0"/>
              <a:t>. Заложити  наукову базу для вивчення рідної мови </a:t>
            </a:r>
            <a:r>
              <a:rPr lang="uk-UA" dirty="0" smtClean="0"/>
              <a:t>та однієї </a:t>
            </a:r>
            <a:r>
              <a:rPr lang="uk-UA" dirty="0"/>
              <a:t>зі </a:t>
            </a:r>
            <a:r>
              <a:rPr lang="uk-UA" dirty="0" err="1"/>
              <a:t>слов</a:t>
            </a:r>
            <a:r>
              <a:rPr lang="ru-RU" dirty="0"/>
              <a:t>`</a:t>
            </a:r>
            <a:r>
              <a:rPr lang="uk-UA" dirty="0" err="1"/>
              <a:t>янських</a:t>
            </a:r>
            <a:r>
              <a:rPr lang="uk-UA" dirty="0"/>
              <a:t> </a:t>
            </a:r>
            <a:r>
              <a:rPr lang="uk-UA" dirty="0" smtClean="0"/>
              <a:t>мов.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7065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Завдання курсу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uk-UA" b="1" dirty="0"/>
              <a:t>-т</a:t>
            </a:r>
            <a:r>
              <a:rPr lang="ru-RU" b="1" dirty="0" err="1"/>
              <a:t>еоретичн</a:t>
            </a:r>
            <a:r>
              <a:rPr lang="uk-UA" b="1" dirty="0"/>
              <a:t>і</a:t>
            </a:r>
            <a:r>
              <a:rPr lang="uk-UA" b="1" dirty="0" smtClean="0"/>
              <a:t>: </a:t>
            </a:r>
            <a:r>
              <a:rPr lang="uk-UA" dirty="0" smtClean="0"/>
              <a:t>познайомити </a:t>
            </a:r>
            <a:r>
              <a:rPr lang="uk-UA" dirty="0"/>
              <a:t>студентів з сучасними </a:t>
            </a:r>
            <a:r>
              <a:rPr lang="uk-UA" dirty="0" err="1"/>
              <a:t>слов</a:t>
            </a:r>
            <a:r>
              <a:rPr lang="ru-RU" dirty="0"/>
              <a:t>`</a:t>
            </a:r>
            <a:r>
              <a:rPr lang="uk-UA" dirty="0" err="1"/>
              <a:t>янськими</a:t>
            </a:r>
            <a:r>
              <a:rPr lang="uk-UA" dirty="0"/>
              <a:t> народами та їх мовами, проблемою походження цих народів та основними особливостями </a:t>
            </a:r>
            <a:r>
              <a:rPr lang="uk-UA" dirty="0" err="1"/>
              <a:t>праслов</a:t>
            </a:r>
            <a:r>
              <a:rPr lang="ru-RU" dirty="0"/>
              <a:t>`</a:t>
            </a:r>
            <a:r>
              <a:rPr lang="uk-UA" dirty="0" err="1"/>
              <a:t>янської</a:t>
            </a:r>
            <a:r>
              <a:rPr lang="uk-UA" dirty="0"/>
              <a:t> мови, з основними відомостями про </a:t>
            </a:r>
            <a:r>
              <a:rPr lang="uk-UA" dirty="0" err="1"/>
              <a:t>слов</a:t>
            </a:r>
            <a:r>
              <a:rPr lang="ru-RU" dirty="0"/>
              <a:t>`</a:t>
            </a:r>
            <a:r>
              <a:rPr lang="uk-UA" dirty="0" err="1"/>
              <a:t>янську</a:t>
            </a:r>
            <a:r>
              <a:rPr lang="uk-UA" dirty="0"/>
              <a:t> писемність та найдавнішу писемно-літературну мову </a:t>
            </a:r>
            <a:r>
              <a:rPr lang="uk-UA" dirty="0" err="1"/>
              <a:t>слов</a:t>
            </a:r>
            <a:r>
              <a:rPr lang="ru-RU" dirty="0"/>
              <a:t>`</a:t>
            </a:r>
            <a:r>
              <a:rPr lang="uk-UA" dirty="0" err="1"/>
              <a:t>ян</a:t>
            </a:r>
            <a:r>
              <a:rPr lang="uk-UA" dirty="0"/>
              <a:t> – </a:t>
            </a:r>
            <a:r>
              <a:rPr lang="uk-UA" dirty="0" err="1"/>
              <a:t>старослов</a:t>
            </a:r>
            <a:r>
              <a:rPr lang="ru-RU" dirty="0"/>
              <a:t>`</a:t>
            </a:r>
            <a:r>
              <a:rPr lang="uk-UA" dirty="0" err="1" smtClean="0"/>
              <a:t>янську</a:t>
            </a:r>
            <a:r>
              <a:rPr lang="uk-UA" dirty="0" smtClean="0"/>
              <a:t>.</a:t>
            </a:r>
            <a:endParaRPr lang="ru-RU" dirty="0"/>
          </a:p>
          <a:p>
            <a:r>
              <a:rPr lang="uk-UA" b="1" dirty="0"/>
              <a:t>-</a:t>
            </a:r>
            <a:r>
              <a:rPr lang="ru-RU" b="1" dirty="0" err="1"/>
              <a:t>практичні</a:t>
            </a:r>
            <a:r>
              <a:rPr lang="ru-RU" b="1" dirty="0"/>
              <a:t>:</a:t>
            </a:r>
            <a:endParaRPr lang="ru-RU" dirty="0"/>
          </a:p>
          <a:p>
            <a:r>
              <a:rPr lang="ru-RU" dirty="0" smtClean="0"/>
              <a:t>в</a:t>
            </a:r>
            <a:r>
              <a:rPr lang="uk-UA" dirty="0" err="1"/>
              <a:t>изначення</a:t>
            </a:r>
            <a:r>
              <a:rPr lang="uk-UA" dirty="0"/>
              <a:t> ролі старослов`янської мови в розвитку слов`янської писемності та культури; </a:t>
            </a:r>
            <a:endParaRPr lang="ru-RU" dirty="0"/>
          </a:p>
          <a:p>
            <a:pPr lvl="0"/>
            <a:r>
              <a:rPr lang="uk-UA" dirty="0"/>
              <a:t>вивчення основних фонетичних особливостей  старослов`янської мови, а також мовних законів, які функціонували у всіх слов`янських мовах в давню епоху</a:t>
            </a:r>
            <a:r>
              <a:rPr lang="uk-UA" dirty="0" smtClean="0"/>
              <a:t>;</a:t>
            </a:r>
          </a:p>
          <a:p>
            <a:pPr lvl="0"/>
            <a:r>
              <a:rPr lang="uk-UA" dirty="0" smtClean="0"/>
              <a:t> </a:t>
            </a:r>
            <a:r>
              <a:rPr lang="uk-UA" dirty="0"/>
              <a:t>ознайомлення з давніми писемними пам’ятками. 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2455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Завершивши </a:t>
            </a:r>
            <a:r>
              <a:rPr lang="ru-RU" dirty="0" err="1" smtClean="0"/>
              <a:t>вивчення</a:t>
            </a:r>
            <a:r>
              <a:rPr lang="ru-RU" dirty="0" smtClean="0"/>
              <a:t> </a:t>
            </a:r>
            <a:r>
              <a:rPr lang="ru-RU" dirty="0" err="1" smtClean="0"/>
              <a:t>дисципліни</a:t>
            </a:r>
            <a:r>
              <a:rPr lang="ru-RU" dirty="0" smtClean="0"/>
              <a:t>, Ви будете </a:t>
            </a:r>
            <a:r>
              <a:rPr lang="ru-RU" b="1" dirty="0" smtClean="0"/>
              <a:t>знати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r>
              <a:rPr lang="uk-UA" dirty="0" smtClean="0"/>
              <a:t>генеалогічну класифікацію слов`янських мов;</a:t>
            </a:r>
            <a:endParaRPr lang="ru-RU" dirty="0" smtClean="0"/>
          </a:p>
          <a:p>
            <a:pPr lvl="0"/>
            <a:r>
              <a:rPr lang="uk-UA" dirty="0" smtClean="0"/>
              <a:t>особливості  </a:t>
            </a:r>
            <a:r>
              <a:rPr lang="uk-UA" dirty="0" err="1"/>
              <a:t>праслов</a:t>
            </a:r>
            <a:r>
              <a:rPr lang="ru-RU" dirty="0"/>
              <a:t>`</a:t>
            </a:r>
            <a:r>
              <a:rPr lang="uk-UA" dirty="0" err="1"/>
              <a:t>янської</a:t>
            </a:r>
            <a:r>
              <a:rPr lang="uk-UA" dirty="0"/>
              <a:t> мови;</a:t>
            </a:r>
            <a:endParaRPr lang="ru-RU" dirty="0"/>
          </a:p>
          <a:p>
            <a:pPr lvl="0"/>
            <a:r>
              <a:rPr lang="uk-UA" dirty="0" smtClean="0"/>
              <a:t>фонетичні </a:t>
            </a:r>
            <a:r>
              <a:rPr lang="uk-UA" dirty="0"/>
              <a:t>та лексичні особливості </a:t>
            </a:r>
            <a:r>
              <a:rPr lang="uk-UA" dirty="0" err="1"/>
              <a:t>старослов</a:t>
            </a:r>
            <a:r>
              <a:rPr lang="ru-RU" dirty="0"/>
              <a:t>`</a:t>
            </a:r>
            <a:r>
              <a:rPr lang="uk-UA" dirty="0" err="1"/>
              <a:t>янської</a:t>
            </a:r>
            <a:r>
              <a:rPr lang="uk-UA" dirty="0"/>
              <a:t> мови та сучасних </a:t>
            </a:r>
            <a:r>
              <a:rPr lang="uk-UA" dirty="0" err="1"/>
              <a:t>слов</a:t>
            </a:r>
            <a:r>
              <a:rPr lang="ru-RU" dirty="0"/>
              <a:t>`</a:t>
            </a:r>
            <a:r>
              <a:rPr lang="uk-UA" dirty="0" err="1"/>
              <a:t>янських</a:t>
            </a:r>
            <a:r>
              <a:rPr lang="uk-UA" dirty="0"/>
              <a:t> </a:t>
            </a:r>
            <a:r>
              <a:rPr lang="uk-UA" dirty="0" smtClean="0"/>
              <a:t>мов</a:t>
            </a:r>
            <a:r>
              <a:rPr lang="uk-UA" dirty="0"/>
              <a:t>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2595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Завершивши </a:t>
            </a:r>
            <a:r>
              <a:rPr lang="ru-RU" dirty="0" err="1" smtClean="0"/>
              <a:t>вивчення</a:t>
            </a:r>
            <a:r>
              <a:rPr lang="ru-RU" dirty="0" smtClean="0"/>
              <a:t> </a:t>
            </a:r>
            <a:r>
              <a:rPr lang="ru-RU" dirty="0" err="1" smtClean="0"/>
              <a:t>дисципліни</a:t>
            </a:r>
            <a:r>
              <a:rPr lang="ru-RU" dirty="0" smtClean="0"/>
              <a:t>, </a:t>
            </a:r>
            <a:r>
              <a:rPr lang="ru-RU" dirty="0" err="1" smtClean="0"/>
              <a:t>студенти</a:t>
            </a:r>
            <a:r>
              <a:rPr lang="ru-RU" dirty="0" smtClean="0"/>
              <a:t> </a:t>
            </a:r>
            <a:r>
              <a:rPr lang="ru-RU" dirty="0" err="1" smtClean="0"/>
              <a:t>будуть</a:t>
            </a:r>
            <a:r>
              <a:rPr lang="ru-RU" dirty="0" smtClean="0"/>
              <a:t> </a:t>
            </a:r>
            <a:r>
              <a:rPr lang="ru-RU" b="1" dirty="0" err="1" smtClean="0"/>
              <a:t>готові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lvl="0"/>
            <a:r>
              <a:rPr lang="uk-UA" dirty="0" smtClean="0"/>
              <a:t>читати та перекладати   </a:t>
            </a:r>
            <a:r>
              <a:rPr lang="uk-UA" dirty="0" err="1" smtClean="0"/>
              <a:t>старослов</a:t>
            </a:r>
            <a:r>
              <a:rPr lang="ru-RU" dirty="0" smtClean="0"/>
              <a:t>`</a:t>
            </a:r>
            <a:r>
              <a:rPr lang="uk-UA" dirty="0" err="1" smtClean="0"/>
              <a:t>янські</a:t>
            </a:r>
            <a:r>
              <a:rPr lang="uk-UA" dirty="0" smtClean="0"/>
              <a:t> тексти;</a:t>
            </a:r>
          </a:p>
          <a:p>
            <a:r>
              <a:rPr lang="uk-UA" dirty="0" smtClean="0"/>
              <a:t>творчо підходити до вивчення мовних явищ у </a:t>
            </a:r>
            <a:r>
              <a:rPr lang="uk-UA" dirty="0" err="1" smtClean="0"/>
              <a:t>старослов</a:t>
            </a:r>
            <a:r>
              <a:rPr lang="ru-RU" dirty="0" smtClean="0"/>
              <a:t>`</a:t>
            </a:r>
            <a:r>
              <a:rPr lang="uk-UA" dirty="0" err="1" smtClean="0"/>
              <a:t>янській</a:t>
            </a:r>
            <a:r>
              <a:rPr lang="uk-UA" dirty="0" smtClean="0"/>
              <a:t> та в сучасних </a:t>
            </a:r>
            <a:r>
              <a:rPr lang="uk-UA" dirty="0" err="1" smtClean="0"/>
              <a:t>слов</a:t>
            </a:r>
            <a:r>
              <a:rPr lang="ru-RU" dirty="0" smtClean="0"/>
              <a:t>`</a:t>
            </a:r>
            <a:r>
              <a:rPr lang="uk-UA" dirty="0" err="1" smtClean="0"/>
              <a:t>янських</a:t>
            </a:r>
            <a:r>
              <a:rPr lang="uk-UA" dirty="0" smtClean="0"/>
              <a:t> </a:t>
            </a:r>
            <a:r>
              <a:rPr lang="uk-UA" smtClean="0"/>
              <a:t>мовах;</a:t>
            </a:r>
            <a:endParaRPr lang="ru-RU" dirty="0" smtClean="0"/>
          </a:p>
          <a:p>
            <a:pPr lvl="0"/>
            <a:r>
              <a:rPr lang="uk-UA" dirty="0" smtClean="0"/>
              <a:t>виконувати системний аналіз мовних явищ у </a:t>
            </a:r>
            <a:r>
              <a:rPr lang="uk-UA" dirty="0" err="1" smtClean="0"/>
              <a:t>слов</a:t>
            </a:r>
            <a:r>
              <a:rPr lang="ru-RU" dirty="0" smtClean="0"/>
              <a:t>`</a:t>
            </a:r>
            <a:r>
              <a:rPr lang="uk-UA" dirty="0" err="1" smtClean="0"/>
              <a:t>янських</a:t>
            </a:r>
            <a:r>
              <a:rPr lang="uk-UA" dirty="0" smtClean="0"/>
              <a:t> мовах;</a:t>
            </a:r>
            <a:endParaRPr lang="ru-RU" dirty="0" smtClean="0"/>
          </a:p>
          <a:p>
            <a:pPr lvl="0"/>
            <a:r>
              <a:rPr lang="uk-UA" dirty="0" smtClean="0"/>
              <a:t>використовувати лінгвістичну інтуїцію та дослідницькі здібності при дослідженні старослов`янських текстів. 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13803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</TotalTime>
  <Words>251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ВСТУП ДО СЛОВ’ЯНСЬКОЇ ФІЛОЛОГІЇ</vt:lpstr>
      <vt:lpstr>МЕТА ВИВЧЕННЯ ДИСЦИПЛІНИ:</vt:lpstr>
      <vt:lpstr>Завдання курсу</vt:lpstr>
      <vt:lpstr>Завершивши вивчення дисципліни, Ви будете знати: </vt:lpstr>
      <vt:lpstr>Завершивши вивчення дисципліни, студенти будуть готові: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ВСТУП ДО СЛОВ’ЯНСЬКОЇ ФІЛОЛОГІЇ</dc:title>
  <dc:creator>USER</dc:creator>
  <cp:lastModifiedBy>USER</cp:lastModifiedBy>
  <cp:revision>6</cp:revision>
  <dcterms:created xsi:type="dcterms:W3CDTF">2020-06-14T10:32:01Z</dcterms:created>
  <dcterms:modified xsi:type="dcterms:W3CDTF">2020-06-17T13:47:52Z</dcterms:modified>
</cp:coreProperties>
</file>