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64" r:id="rId3"/>
    <p:sldId id="257" r:id="rId4"/>
    <p:sldId id="258" r:id="rId5"/>
    <p:sldId id="263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7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3E8B1-D1B6-4F3E-97EC-6C3393F238EA}" type="datetimeFigureOut">
              <a:rPr lang="uk-UA" smtClean="0"/>
              <a:t>13.08.2020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FB3AE-EAC0-42A2-9AFA-45C8413F53CE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436598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3E8B1-D1B6-4F3E-97EC-6C3393F238EA}" type="datetimeFigureOut">
              <a:rPr lang="uk-UA" smtClean="0"/>
              <a:t>13.08.2020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FB3AE-EAC0-42A2-9AFA-45C8413F53CE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278884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3E8B1-D1B6-4F3E-97EC-6C3393F238EA}" type="datetimeFigureOut">
              <a:rPr lang="uk-UA" smtClean="0"/>
              <a:t>13.08.2020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FB3AE-EAC0-42A2-9AFA-45C8413F53CE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8556932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3E8B1-D1B6-4F3E-97EC-6C3393F238EA}" type="datetimeFigureOut">
              <a:rPr lang="uk-UA" smtClean="0"/>
              <a:t>13.08.2020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FB3AE-EAC0-42A2-9AFA-45C8413F53CE}" type="slidenum">
              <a:rPr lang="uk-UA" smtClean="0"/>
              <a:t>‹#›</a:t>
            </a:fld>
            <a:endParaRPr lang="uk-UA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8142007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3E8B1-D1B6-4F3E-97EC-6C3393F238EA}" type="datetimeFigureOut">
              <a:rPr lang="uk-UA" smtClean="0"/>
              <a:t>13.08.2020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FB3AE-EAC0-42A2-9AFA-45C8413F53CE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9825381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3E8B1-D1B6-4F3E-97EC-6C3393F238EA}" type="datetimeFigureOut">
              <a:rPr lang="uk-UA" smtClean="0"/>
              <a:t>13.08.2020</a:t>
            </a:fld>
            <a:endParaRPr lang="uk-U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FB3AE-EAC0-42A2-9AFA-45C8413F53CE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5106903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3E8B1-D1B6-4F3E-97EC-6C3393F238EA}" type="datetimeFigureOut">
              <a:rPr lang="uk-UA" smtClean="0"/>
              <a:t>13.08.2020</a:t>
            </a:fld>
            <a:endParaRPr lang="uk-U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FB3AE-EAC0-42A2-9AFA-45C8413F53CE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4582167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3E8B1-D1B6-4F3E-97EC-6C3393F238EA}" type="datetimeFigureOut">
              <a:rPr lang="uk-UA" smtClean="0"/>
              <a:t>13.08.2020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FB3AE-EAC0-42A2-9AFA-45C8413F53CE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0735386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3E8B1-D1B6-4F3E-97EC-6C3393F238EA}" type="datetimeFigureOut">
              <a:rPr lang="uk-UA" smtClean="0"/>
              <a:t>13.08.2020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FB3AE-EAC0-42A2-9AFA-45C8413F53CE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3975920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3E8B1-D1B6-4F3E-97EC-6C3393F238EA}" type="datetimeFigureOut">
              <a:rPr lang="uk-UA" smtClean="0"/>
              <a:t>13.08.2020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FB3AE-EAC0-42A2-9AFA-45C8413F53CE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019683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3E8B1-D1B6-4F3E-97EC-6C3393F238EA}" type="datetimeFigureOut">
              <a:rPr lang="uk-UA" smtClean="0"/>
              <a:t>13.08.2020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FB3AE-EAC0-42A2-9AFA-45C8413F53CE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8641979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3E8B1-D1B6-4F3E-97EC-6C3393F238EA}" type="datetimeFigureOut">
              <a:rPr lang="uk-UA" smtClean="0"/>
              <a:t>13.08.2020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FB3AE-EAC0-42A2-9AFA-45C8413F53CE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4037612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3E8B1-D1B6-4F3E-97EC-6C3393F238EA}" type="datetimeFigureOut">
              <a:rPr lang="uk-UA" smtClean="0"/>
              <a:t>13.08.2020</a:t>
            </a:fld>
            <a:endParaRPr lang="uk-U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FB3AE-EAC0-42A2-9AFA-45C8413F53CE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873379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3E8B1-D1B6-4F3E-97EC-6C3393F238EA}" type="datetimeFigureOut">
              <a:rPr lang="uk-UA" smtClean="0"/>
              <a:t>13.08.2020</a:t>
            </a:fld>
            <a:endParaRPr lang="uk-U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FB3AE-EAC0-42A2-9AFA-45C8413F53CE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303452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3E8B1-D1B6-4F3E-97EC-6C3393F238EA}" type="datetimeFigureOut">
              <a:rPr lang="uk-UA" smtClean="0"/>
              <a:t>13.08.2020</a:t>
            </a:fld>
            <a:endParaRPr lang="uk-U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FB3AE-EAC0-42A2-9AFA-45C8413F53CE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5538202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3E8B1-D1B6-4F3E-97EC-6C3393F238EA}" type="datetimeFigureOut">
              <a:rPr lang="uk-UA" smtClean="0"/>
              <a:t>13.08.2020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FB3AE-EAC0-42A2-9AFA-45C8413F53CE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3789037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3E8B1-D1B6-4F3E-97EC-6C3393F238EA}" type="datetimeFigureOut">
              <a:rPr lang="uk-UA" smtClean="0"/>
              <a:t>13.08.2020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FB3AE-EAC0-42A2-9AFA-45C8413F53CE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5900551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5703E8B1-D1B6-4F3E-97EC-6C3393F238EA}" type="datetimeFigureOut">
              <a:rPr lang="uk-UA" smtClean="0"/>
              <a:t>13.08.2020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06AFB3AE-EAC0-42A2-9AFA-45C8413F53CE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942217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22300" y="1300785"/>
            <a:ext cx="9818688" cy="2509213"/>
          </a:xfrm>
        </p:spPr>
        <p:txBody>
          <a:bodyPr>
            <a:normAutofit/>
          </a:bodyPr>
          <a:lstStyle/>
          <a:p>
            <a:r>
              <a:rPr lang="uk-UA" sz="5400" b="1" dirty="0" smtClean="0"/>
              <a:t>Екологічні проблеми </a:t>
            </a:r>
            <a:r>
              <a:rPr lang="uk-UA" sz="5400" b="1" dirty="0" err="1" smtClean="0"/>
              <a:t>україни</a:t>
            </a:r>
            <a:endParaRPr lang="uk-UA" sz="8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655576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16000" y="1143000"/>
            <a:ext cx="9931400" cy="42080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uk-UA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Прискорення темпів науково технічного прогресу здійснює потужній негативний вплив </a:t>
            </a:r>
            <a:r>
              <a:rPr lang="uk-UA" b="1" spc="5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людини на навколишнє середовище. В той же час сама людина є часткою біосфери від </a:t>
            </a:r>
            <a:r>
              <a:rPr lang="uk-UA" b="1" spc="3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стану якою залежіть його майбутнє існування. Тому все суспільство і насамперед </a:t>
            </a:r>
            <a:r>
              <a:rPr lang="uk-UA" b="1" spc="4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науковці, розробники новітніх технологій, усі господарюючі суб'єкти повинні </a:t>
            </a:r>
            <a:r>
              <a:rPr lang="uk-UA" b="1" spc="2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дотримуватися вимог екологічної безпеки Сучасна екологія являє собою комплексну </a:t>
            </a:r>
            <a:r>
              <a:rPr lang="uk-UA" b="1" spc="1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науку яка досліджує середовище існування живих істот (включаючи людину), вплив </a:t>
            </a:r>
            <a:r>
              <a:rPr lang="uk-UA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людської діяльності на екологічні системи усіх ієрархічних рівнів та розробляє науково </a:t>
            </a:r>
            <a:r>
              <a:rPr lang="uk-UA" b="1" spc="35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обґрунтуванні інженерно-технічні заході, які направлені на збереження якості </a:t>
            </a:r>
            <a:r>
              <a:rPr lang="uk-UA" b="1" spc="5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навколишнього середовища в умовах зростаючого промислового виробництва.</a:t>
            </a:r>
            <a:endParaRPr lang="uk-UA" b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uk-UA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Кожен майбутній спеціаліст у будь-якій галузі, кожна свідома людина обов’язково мають мати загальне уявлення про особливості сучасного становища країни, а також про основні напрями державної політики у галузі охорони довкілля, використання природних ресурсів та забезпечення екологічної безпеки.</a:t>
            </a:r>
          </a:p>
        </p:txBody>
      </p:sp>
    </p:spTree>
    <p:extLst>
      <p:ext uri="{BB962C8B-B14F-4D97-AF65-F5344CB8AC3E}">
        <p14:creationId xmlns:p14="http://schemas.microsoft.com/office/powerpoint/2010/main" val="6501677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01700" y="413435"/>
            <a:ext cx="10668000" cy="75405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800" b="1" u="sng" dirty="0" smtClean="0"/>
              <a:t>	Метою </a:t>
            </a:r>
            <a:r>
              <a:rPr lang="uk-UA" sz="2800" b="1" u="sng" dirty="0"/>
              <a:t>курсу</a:t>
            </a:r>
            <a:r>
              <a:rPr lang="uk-UA" sz="2800" dirty="0"/>
              <a:t> є набуття студентами знань із різноманітних проблем у сфері природокористування та охорони навколишнього середовища, зокрема формування у студентів навичок аналізу і визначення еколого-економічної ефективності впровадження природоохоронних заходів та оцінки збитків, що їх завдає народному господарству забруднення окремих компонентів природи, а також засвоєння окремих методів, що використовуються при рішенні екологічних проблем у тому числі, з використанням комп'ютерних технологій.</a:t>
            </a:r>
          </a:p>
          <a:p>
            <a:r>
              <a:rPr lang="uk-UA" sz="2800" dirty="0" smtClean="0"/>
              <a:t>	Програму </a:t>
            </a:r>
            <a:r>
              <a:rPr lang="uk-UA" sz="2800" dirty="0"/>
              <a:t>курсу “Екологічні проблеми України” розроблено з урахуванням сучасних базових екологічних знань. </a:t>
            </a:r>
          </a:p>
          <a:p>
            <a:endParaRPr lang="uk-UA" sz="3200" dirty="0"/>
          </a:p>
          <a:p>
            <a:r>
              <a:rPr lang="uk-UA" sz="2400" dirty="0"/>
              <a:t> </a:t>
            </a:r>
          </a:p>
          <a:p>
            <a:endParaRPr lang="uk-UA" dirty="0"/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480516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79400" y="79622"/>
            <a:ext cx="11582400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800" b="1" u="sng" dirty="0" smtClean="0"/>
              <a:t>Основні </a:t>
            </a:r>
            <a:r>
              <a:rPr lang="uk-UA" sz="2800" b="1" u="sng" dirty="0"/>
              <a:t>завдання курсу</a:t>
            </a:r>
            <a:r>
              <a:rPr lang="uk-UA" sz="2800" dirty="0"/>
              <a:t>:</a:t>
            </a:r>
          </a:p>
          <a:p>
            <a:r>
              <a:rPr lang="uk-UA" sz="2800" dirty="0"/>
              <a:t>• дати студентам необхідні знання про навколишнє середовище, навчити усвідомлювати, що будь-яке втручання в природу може призвести як до позитивних, так і до негативних наслідків для здоров’я людей;</a:t>
            </a:r>
          </a:p>
          <a:p>
            <a:r>
              <a:rPr lang="uk-UA" sz="2800" dirty="0"/>
              <a:t>• акцентувати увагу студентів на тому, що в результаті нераціонального господарювання людини виникли глобальні екологічні проблеми;</a:t>
            </a:r>
          </a:p>
          <a:p>
            <a:r>
              <a:rPr lang="uk-UA" sz="2800" dirty="0"/>
              <a:t>• показати взаємозв’язок і взаємодію економіки та навколишнього середовища, управління економікою і природокористуванням;</a:t>
            </a:r>
          </a:p>
          <a:p>
            <a:r>
              <a:rPr lang="uk-UA" sz="2800" dirty="0"/>
              <a:t>• ознайомити студентів з наявною екологічною ситуацією в Україні та шляхи вирішення проблем екологічного характеру.</a:t>
            </a:r>
          </a:p>
        </p:txBody>
      </p:sp>
    </p:spTree>
    <p:extLst>
      <p:ext uri="{BB962C8B-B14F-4D97-AF65-F5344CB8AC3E}">
        <p14:creationId xmlns:p14="http://schemas.microsoft.com/office/powerpoint/2010/main" val="1473021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58800" y="723900"/>
            <a:ext cx="10833100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800" dirty="0" smtClean="0"/>
              <a:t>Зміст курсу</a:t>
            </a:r>
          </a:p>
          <a:p>
            <a:pPr algn="ctr"/>
            <a:endParaRPr lang="uk-UA" sz="2800" dirty="0" smtClean="0"/>
          </a:p>
          <a:p>
            <a:r>
              <a:rPr lang="uk-UA" sz="2800" dirty="0" smtClean="0"/>
              <a:t>ОСНОВИ </a:t>
            </a:r>
            <a:r>
              <a:rPr lang="uk-UA" sz="2800" dirty="0"/>
              <a:t>ТЕОРЕТИЧНОЇ ЕКОЛОГІЇ</a:t>
            </a:r>
          </a:p>
          <a:p>
            <a:r>
              <a:rPr lang="uk-UA" sz="2800" b="1" dirty="0"/>
              <a:t>Поняття екології як науки</a:t>
            </a:r>
            <a:endParaRPr lang="uk-UA" sz="2800" dirty="0"/>
          </a:p>
          <a:p>
            <a:r>
              <a:rPr lang="uk-UA" sz="2800" b="1" dirty="0"/>
              <a:t>Природні екологічні системи. Закони екології</a:t>
            </a:r>
            <a:endParaRPr lang="uk-UA" sz="2800" dirty="0"/>
          </a:p>
          <a:p>
            <a:r>
              <a:rPr lang="uk-UA" sz="2800" dirty="0"/>
              <a:t>ПРИКЛАДНІ АСПЕКТИ ЕКОЛОГІЇ </a:t>
            </a:r>
          </a:p>
          <a:p>
            <a:r>
              <a:rPr lang="uk-UA" sz="2800" b="1" dirty="0"/>
              <a:t>Види забруднення навколишнього середовища</a:t>
            </a:r>
            <a:endParaRPr lang="uk-UA" sz="2800" dirty="0"/>
          </a:p>
          <a:p>
            <a:r>
              <a:rPr lang="uk-UA" sz="2800" b="1" dirty="0"/>
              <a:t>Глобальні екологічні проблеми. </a:t>
            </a:r>
            <a:endParaRPr lang="uk-UA" sz="2800" dirty="0"/>
          </a:p>
          <a:p>
            <a:r>
              <a:rPr lang="uk-UA" sz="2800" b="1" dirty="0"/>
              <a:t>Забруднення атмосфери і його наслідки</a:t>
            </a:r>
            <a:endParaRPr lang="uk-UA" sz="2800" dirty="0"/>
          </a:p>
          <a:p>
            <a:r>
              <a:rPr lang="uk-UA" sz="2800" b="1" dirty="0"/>
              <a:t>Антропогенний вплив на </a:t>
            </a:r>
            <a:r>
              <a:rPr lang="uk-UA" sz="2800" b="1" dirty="0" err="1"/>
              <a:t>грунти</a:t>
            </a:r>
            <a:r>
              <a:rPr lang="uk-UA" sz="2800" b="1" dirty="0"/>
              <a:t> і його наслідки</a:t>
            </a:r>
            <a:endParaRPr lang="uk-UA" sz="2800" dirty="0"/>
          </a:p>
          <a:p>
            <a:r>
              <a:rPr lang="uk-UA" sz="2800" b="1" dirty="0"/>
              <a:t>Антропогенний вплив на гідросферу і його наслідки</a:t>
            </a:r>
            <a:endParaRPr lang="uk-UA" sz="2800" dirty="0"/>
          </a:p>
          <a:p>
            <a:r>
              <a:rPr lang="uk-UA" sz="2800" b="1" dirty="0"/>
              <a:t>Екологічні проблеми енергетики. Джерела енергії. </a:t>
            </a:r>
            <a:endParaRPr lang="uk-UA" sz="2800" dirty="0"/>
          </a:p>
          <a:p>
            <a:r>
              <a:rPr lang="uk-UA" sz="2800" b="1" dirty="0"/>
              <a:t>Основні принципи охорони навколишнього середовища</a:t>
            </a:r>
            <a:endParaRPr lang="uk-UA" sz="2800" dirty="0"/>
          </a:p>
        </p:txBody>
      </p:sp>
    </p:spTree>
    <p:extLst>
      <p:ext uri="{BB962C8B-B14F-4D97-AF65-F5344CB8AC3E}">
        <p14:creationId xmlns:p14="http://schemas.microsoft.com/office/powerpoint/2010/main" val="28265240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500" y="419101"/>
            <a:ext cx="7823200" cy="465931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30200" y="5575300"/>
            <a:ext cx="95631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400" dirty="0" smtClean="0"/>
              <a:t>Чекаємо Вас на нашому </a:t>
            </a:r>
            <a:r>
              <a:rPr lang="uk-UA" sz="4400" dirty="0" smtClean="0"/>
              <a:t>курсі!</a:t>
            </a:r>
            <a:endParaRPr lang="uk-UA" sz="4400" dirty="0"/>
          </a:p>
        </p:txBody>
      </p:sp>
    </p:spTree>
    <p:extLst>
      <p:ext uri="{BB962C8B-B14F-4D97-AF65-F5344CB8AC3E}">
        <p14:creationId xmlns:p14="http://schemas.microsoft.com/office/powerpoint/2010/main" val="2242468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Капля">
  <a:themeElements>
    <a:clrScheme name="Капля">
      <a:dk1>
        <a:sysClr val="windowText" lastClr="000000"/>
      </a:dk1>
      <a:lt1>
        <a:sysClr val="window" lastClr="FFFFFF"/>
      </a:lt1>
      <a:dk2>
        <a:srgbClr val="1C647B"/>
      </a:dk2>
      <a:lt2>
        <a:srgbClr val="98B7D3"/>
      </a:lt2>
      <a:accent1>
        <a:srgbClr val="274FA4"/>
      </a:accent1>
      <a:accent2>
        <a:srgbClr val="48A8D0"/>
      </a:accent2>
      <a:accent3>
        <a:srgbClr val="53B18F"/>
      </a:accent3>
      <a:accent4>
        <a:srgbClr val="D78D38"/>
      </a:accent4>
      <a:accent5>
        <a:srgbClr val="BA3F51"/>
      </a:accent5>
      <a:accent6>
        <a:srgbClr val="AE52D9"/>
      </a:accent6>
      <a:hlink>
        <a:srgbClr val="2AA2DA"/>
      </a:hlink>
      <a:folHlink>
        <a:srgbClr val="76A3B8"/>
      </a:folHlink>
    </a:clrScheme>
    <a:fontScheme name="Капля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апля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92000"/>
                <a:satMod val="180000"/>
                <a:lumMod val="114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DEB094D4-7FD8-4F86-93D5-B0F1341EF58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TM04033925[[fn=Капля]]</Template>
  <TotalTime>532</TotalTime>
  <Words>287</Words>
  <Application>Microsoft Office PowerPoint</Application>
  <PresentationFormat>Широкоэкранный</PresentationFormat>
  <Paragraphs>26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Arial</vt:lpstr>
      <vt:lpstr>Times New Roman</vt:lpstr>
      <vt:lpstr>Tw Cen MT</vt:lpstr>
      <vt:lpstr>Капля</vt:lpstr>
      <vt:lpstr>Екологічні проблеми україни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Пользователь Windows</cp:lastModifiedBy>
  <cp:revision>20</cp:revision>
  <dcterms:created xsi:type="dcterms:W3CDTF">2020-08-12T13:34:10Z</dcterms:created>
  <dcterms:modified xsi:type="dcterms:W3CDTF">2020-08-13T06:56:17Z</dcterms:modified>
</cp:coreProperties>
</file>