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E0F749E-10C5-4D1E-BD09-DED44E2E45B0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867F025-91BA-4E0E-B81D-B3C3354E89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800000"/>
                </a:solidFill>
              </a:rPr>
              <a:t>Загальна</a:t>
            </a: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b="1" dirty="0" err="1" smtClean="0">
                <a:solidFill>
                  <a:srgbClr val="800000"/>
                </a:solidFill>
              </a:rPr>
              <a:t>теорія</a:t>
            </a: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b="1" dirty="0" err="1" smtClean="0">
                <a:solidFill>
                  <a:srgbClr val="800000"/>
                </a:solidFill>
              </a:rPr>
              <a:t>другої</a:t>
            </a: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b="1" dirty="0" err="1" smtClean="0">
                <a:solidFill>
                  <a:srgbClr val="800000"/>
                </a:solidFill>
              </a:rPr>
              <a:t>іноземної</a:t>
            </a: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b="1" dirty="0" err="1" smtClean="0">
                <a:solidFill>
                  <a:srgbClr val="800000"/>
                </a:solidFill>
              </a:rPr>
              <a:t>мови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(курс для </a:t>
            </a:r>
            <a:r>
              <a:rPr lang="ru-RU" sz="2200" dirty="0" err="1" smtClean="0">
                <a:solidFill>
                  <a:schemeClr val="accent4">
                    <a:lumMod val="50000"/>
                  </a:schemeClr>
                </a:solidFill>
              </a:rPr>
              <a:t>магістрів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ru-RU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92988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ru-RU" dirty="0" smtClean="0"/>
          </a:p>
          <a:p>
            <a:r>
              <a:rPr lang="ru-RU" b="1" dirty="0" err="1" smtClean="0">
                <a:latin typeface="Miama Nueva" pitchFamily="2" charset="-52"/>
              </a:rPr>
              <a:t>Викладач</a:t>
            </a:r>
            <a:r>
              <a:rPr lang="ru-RU" b="1" dirty="0" smtClean="0">
                <a:latin typeface="Miama Nueva" pitchFamily="2" charset="-52"/>
              </a:rPr>
              <a:t>: </a:t>
            </a:r>
          </a:p>
          <a:p>
            <a:r>
              <a:rPr lang="ru-RU" b="1" dirty="0" err="1" smtClean="0">
                <a:latin typeface="Miama Nueva" pitchFamily="2" charset="-52"/>
              </a:rPr>
              <a:t>Зуброва</a:t>
            </a:r>
            <a:r>
              <a:rPr lang="ru-RU" b="1" dirty="0" smtClean="0">
                <a:latin typeface="Miama Nueva" pitchFamily="2" charset="-52"/>
              </a:rPr>
              <a:t> Ольга </a:t>
            </a:r>
            <a:r>
              <a:rPr lang="ru-RU" b="1" dirty="0" err="1" smtClean="0">
                <a:latin typeface="Miama Nueva" pitchFamily="2" charset="-52"/>
              </a:rPr>
              <a:t>Андріївна</a:t>
            </a:r>
            <a:r>
              <a:rPr lang="ru-RU" b="1" dirty="0" smtClean="0">
                <a:latin typeface="Miama Nueva" pitchFamily="2" charset="-52"/>
              </a:rPr>
              <a:t>, </a:t>
            </a:r>
          </a:p>
          <a:p>
            <a:r>
              <a:rPr lang="ru-RU" sz="1800" b="1" dirty="0" smtClean="0">
                <a:latin typeface="Miama Nueva" pitchFamily="2" charset="-52"/>
              </a:rPr>
              <a:t>кандидат </a:t>
            </a:r>
            <a:r>
              <a:rPr lang="ru-RU" sz="1800" b="1" dirty="0" err="1" smtClean="0">
                <a:latin typeface="Miama Nueva" pitchFamily="2" charset="-52"/>
              </a:rPr>
              <a:t>педагогічних</a:t>
            </a:r>
            <a:r>
              <a:rPr lang="ru-RU" sz="1800" b="1" dirty="0" smtClean="0">
                <a:latin typeface="Miama Nueva" pitchFamily="2" charset="-52"/>
              </a:rPr>
              <a:t> наук, доцент </a:t>
            </a:r>
            <a:r>
              <a:rPr lang="ru-RU" sz="1800" b="1" dirty="0" err="1" smtClean="0">
                <a:latin typeface="Miama Nueva" pitchFamily="2" charset="-52"/>
              </a:rPr>
              <a:t>кафедри</a:t>
            </a:r>
            <a:r>
              <a:rPr lang="ru-RU" sz="1800" b="1" dirty="0" smtClean="0">
                <a:latin typeface="Miama Nueva" pitchFamily="2" charset="-52"/>
              </a:rPr>
              <a:t> </a:t>
            </a:r>
            <a:r>
              <a:rPr lang="ru-RU" sz="1800" b="1" dirty="0" err="1" smtClean="0">
                <a:latin typeface="Miama Nueva" pitchFamily="2" charset="-52"/>
              </a:rPr>
              <a:t>англійської</a:t>
            </a:r>
            <a:r>
              <a:rPr lang="ru-RU" sz="1800" b="1" dirty="0" smtClean="0">
                <a:latin typeface="Miama Nueva" pitchFamily="2" charset="-52"/>
              </a:rPr>
              <a:t> </a:t>
            </a:r>
            <a:r>
              <a:rPr lang="ru-RU" sz="1800" b="1" dirty="0" err="1" smtClean="0">
                <a:latin typeface="Miama Nueva" pitchFamily="2" charset="-52"/>
              </a:rPr>
              <a:t>мови</a:t>
            </a:r>
            <a:r>
              <a:rPr lang="ru-RU" sz="1800" b="1" dirty="0" smtClean="0">
                <a:latin typeface="Miama Nueva" pitchFamily="2" charset="-52"/>
              </a:rPr>
              <a:t> та методики </a:t>
            </a:r>
            <a:r>
              <a:rPr lang="ru-RU" sz="1800" b="1" dirty="0" err="1" smtClean="0">
                <a:latin typeface="Miama Nueva" pitchFamily="2" charset="-52"/>
              </a:rPr>
              <a:t>її</a:t>
            </a:r>
            <a:r>
              <a:rPr lang="ru-RU" sz="1800" b="1" dirty="0" smtClean="0">
                <a:latin typeface="Miama Nueva" pitchFamily="2" charset="-52"/>
              </a:rPr>
              <a:t> </a:t>
            </a:r>
            <a:r>
              <a:rPr lang="ru-RU" sz="1800" b="1" dirty="0" err="1" smtClean="0">
                <a:latin typeface="Miama Nueva" pitchFamily="2" charset="-52"/>
              </a:rPr>
              <a:t>викладання</a:t>
            </a:r>
            <a:endParaRPr lang="ru-RU" sz="1800" b="1" dirty="0" smtClean="0">
              <a:latin typeface="Miama Nueva" pitchFamily="2" charset="-52"/>
            </a:endParaRPr>
          </a:p>
          <a:p>
            <a:endParaRPr lang="uk-UA" sz="1800" b="1" dirty="0">
              <a:latin typeface="Miama Nueva" pitchFamily="2" charset="-52"/>
            </a:endParaRPr>
          </a:p>
          <a:p>
            <a:r>
              <a:rPr lang="ru-RU" sz="1800" b="1" dirty="0">
                <a:latin typeface="BatangChe" pitchFamily="49" charset="-127"/>
                <a:ea typeface="BatangChe" pitchFamily="49" charset="-127"/>
              </a:rPr>
              <a:t>Курс </a:t>
            </a:r>
            <a:r>
              <a:rPr lang="ru-RU" sz="1800" b="1" dirty="0" err="1">
                <a:latin typeface="BatangChe" pitchFamily="49" charset="-127"/>
                <a:ea typeface="BatangChe" pitchFamily="49" charset="-127"/>
              </a:rPr>
              <a:t>викладається</a:t>
            </a:r>
            <a:r>
              <a:rPr lang="ru-RU" sz="1800" b="1" dirty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1800" b="1" dirty="0" err="1">
                <a:latin typeface="BatangChe" pitchFamily="49" charset="-127"/>
                <a:ea typeface="BatangChe" pitchFamily="49" charset="-127"/>
              </a:rPr>
              <a:t>англійською</a:t>
            </a:r>
            <a:endParaRPr lang="ru-RU" sz="1800" b="1" dirty="0">
              <a:latin typeface="BatangChe" pitchFamily="49" charset="-127"/>
              <a:ea typeface="BatangChe" pitchFamily="49" charset="-127"/>
            </a:endParaRPr>
          </a:p>
          <a:p>
            <a:endParaRPr lang="ru-RU" sz="1800" b="1" dirty="0">
              <a:latin typeface="Miama Nueva" pitchFamily="2" charset="-52"/>
            </a:endParaRPr>
          </a:p>
        </p:txBody>
      </p:sp>
      <p:pic>
        <p:nvPicPr>
          <p:cNvPr id="1026" name="Picture 2" descr="C:\Users\ADMIN\Desktop\fotolia_34731879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404144" cy="87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mazon.com : 3' X 5' American Flag with Pole Sleeve - Nylon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33256"/>
            <a:ext cx="1440160" cy="85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620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7"/>
    </mc:Choice>
    <mc:Fallback xmlns="">
      <p:transition spd="slow" advTm="100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Мета курсу:</a:t>
            </a:r>
            <a:endParaRPr lang="ru-RU" sz="3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uk-UA" dirty="0" smtClean="0"/>
              <a:t>ознайомлення з </a:t>
            </a:r>
            <a:r>
              <a:rPr lang="uk-UA" dirty="0"/>
              <a:t>теоретичними основами англійської мови;</a:t>
            </a:r>
            <a:endParaRPr lang="ru-RU" dirty="0"/>
          </a:p>
          <a:p>
            <a:pPr lvl="0"/>
            <a:r>
              <a:rPr lang="uk-UA" dirty="0"/>
              <a:t>розкриття основних особливостей англійської мови в порівнянні з рідною </a:t>
            </a:r>
            <a:r>
              <a:rPr lang="uk-UA" dirty="0" smtClean="0"/>
              <a:t>та </a:t>
            </a:r>
            <a:r>
              <a:rPr lang="uk-UA" dirty="0"/>
              <a:t>першою іноземною </a:t>
            </a:r>
            <a:r>
              <a:rPr lang="uk-UA" dirty="0" smtClean="0"/>
              <a:t>мовами</a:t>
            </a:r>
            <a:r>
              <a:rPr lang="uk-UA" dirty="0"/>
              <a:t>; </a:t>
            </a:r>
            <a:endParaRPr lang="ru-RU" dirty="0"/>
          </a:p>
          <a:p>
            <a:pPr lvl="0"/>
            <a:r>
              <a:rPr lang="uk-UA" dirty="0"/>
              <a:t>розвиток і вдосконалення навичок практичного використання мовних одиниць.</a:t>
            </a:r>
            <a:endParaRPr lang="ru-RU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929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62"/>
    </mc:Choice>
    <mc:Fallback xmlns="">
      <p:transition spd="slow" advTm="92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Зміст курсу:</a:t>
            </a:r>
            <a:endParaRPr lang="ru-RU" sz="36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628801"/>
            <a:ext cx="6205304" cy="122413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uk-UA" dirty="0" smtClean="0"/>
              <a:t>Історія </a:t>
            </a:r>
            <a:r>
              <a:rPr lang="uk-UA" dirty="0"/>
              <a:t>англійської мови. Походження. Періодизація. Створення і розвиток національної мови.</a:t>
            </a:r>
            <a:endParaRPr lang="ru-RU" dirty="0"/>
          </a:p>
          <a:p>
            <a:pPr lvl="0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ADMIN\Desktop\history_of_english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562" y="3068960"/>
            <a:ext cx="5616624" cy="306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373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39"/>
    </mc:Choice>
    <mc:Fallback xmlns="">
      <p:transition spd="slow" advTm="84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Зміст курсу: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628801"/>
            <a:ext cx="6205304" cy="1944215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uk-UA" dirty="0"/>
              <a:t>Фонетична система англійської мови. Фонетика та фонологія. Звук, фонема, алофон. Голосні та приголосні звуки. Наголос. Специфіка інтонаційної структури.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 descr="C:\Users\ADMIN\Desktop\phon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84" y="3717032"/>
            <a:ext cx="25273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274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55"/>
    </mc:Choice>
    <mc:Fallback xmlns="">
      <p:transition spd="slow" advTm="86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Зміст </a:t>
            </a:r>
            <a:r>
              <a:rPr lang="uk-UA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курсу: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421328" cy="424847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uk-UA" dirty="0"/>
              <a:t>Лексикологія. Етимологічна характеристика словникового складу сучасної англійської мови. Шляхи поновлення словникового складу. Продуктивні і непродуктивні способи словотворення. Значення слова. Фразеологія сучасної англійської мови. Лексикографія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099" name="Picture 3" descr="C:\Users\ADMIN\Desktop\lex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26289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40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23"/>
    </mc:Choice>
    <mc:Fallback xmlns="">
      <p:transition spd="slow" advTm="101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883225"/>
          </a:xfrm>
        </p:spPr>
        <p:txBody>
          <a:bodyPr/>
          <a:lstStyle/>
          <a:p>
            <a:r>
              <a:rPr lang="uk-UA" sz="3200" b="1" dirty="0">
                <a:solidFill>
                  <a:srgbClr val="1D3641">
                    <a:lumMod val="75000"/>
                    <a:lumOff val="25000"/>
                  </a:srgbClr>
                </a:solidFill>
              </a:rPr>
              <a:t>Зміст 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72817"/>
            <a:ext cx="6205304" cy="244827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uk-UA" dirty="0"/>
              <a:t>Граматика. Загальна характеристика англійської мови як мови аналітичного складу. Частини мови. Синтаксис англійського речення. Граматична функція порядку слів. Типи речень. Члени речення.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 descr="C:\Users\ADMIN\Desktop\gramm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284" y="3861048"/>
            <a:ext cx="3311078" cy="201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0705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06"/>
    </mc:Choice>
    <mc:Fallback xmlns="">
      <p:transition spd="slow" advTm="97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uk-UA" sz="3200" b="1" dirty="0">
                <a:solidFill>
                  <a:srgbClr val="1D3641">
                    <a:lumMod val="75000"/>
                    <a:lumOff val="25000"/>
                  </a:srgbClr>
                </a:solidFill>
              </a:rPr>
              <a:t>Зміст 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3"/>
            <a:ext cx="6196405" cy="1152129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uk-UA" dirty="0"/>
              <a:t>Стилістика. Функціональні стилі </a:t>
            </a:r>
            <a:r>
              <a:rPr lang="uk-UA" dirty="0" smtClean="0"/>
              <a:t>мовлення. </a:t>
            </a:r>
            <a:r>
              <a:rPr lang="uk-UA" dirty="0"/>
              <a:t>Стилістичні виразні засоби.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ADMIN\Desktop\hgj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36" y="3068960"/>
            <a:ext cx="4104456" cy="278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7013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9"/>
    </mc:Choice>
    <mc:Fallback xmlns="">
      <p:transition spd="slow" advTm="5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rgbClr val="1D3641">
                    <a:lumMod val="75000"/>
                    <a:lumOff val="25000"/>
                  </a:srgbClr>
                </a:solidFill>
              </a:rPr>
              <a:t>Зміст курсу: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5"/>
            <a:ext cx="6196405" cy="1008111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>
              <a:buClr>
                <a:srgbClr val="CFC60D"/>
              </a:buClr>
            </a:pPr>
            <a:r>
              <a:rPr lang="uk-UA" dirty="0" smtClean="0">
                <a:solidFill>
                  <a:prstClr val="black"/>
                </a:solidFill>
              </a:rPr>
              <a:t>Переклад </a:t>
            </a:r>
            <a:r>
              <a:rPr lang="uk-UA" dirty="0">
                <a:solidFill>
                  <a:prstClr val="black"/>
                </a:solidFill>
              </a:rPr>
              <a:t>з англійської мови на українську.</a:t>
            </a: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1" name="Picture 3" descr="C:\Users\ADMIN\Desktop\uk-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462" y="3068960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091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34"/>
    </mc:Choice>
    <mc:Fallback xmlns="">
      <p:transition spd="slow" advTm="5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2|1.2|1.3|1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1.1|1.4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2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106</TotalTime>
  <Words>194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Загальна теорія другої іноземної мови (курс для магістрів)</vt:lpstr>
      <vt:lpstr>Мета курсу:</vt:lpstr>
      <vt:lpstr>Зміст курсу:</vt:lpstr>
      <vt:lpstr>Зміст курсу:</vt:lpstr>
      <vt:lpstr>Зміст курсу:</vt:lpstr>
      <vt:lpstr>Зміст курсу:</vt:lpstr>
      <vt:lpstr>Зміст курсу:</vt:lpstr>
      <vt:lpstr>Зміст курсу: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теорія другої іноземної мови (курс для магістрів)</dc:title>
  <dc:creator>ADMIN</dc:creator>
  <cp:lastModifiedBy>ADMIN</cp:lastModifiedBy>
  <cp:revision>14</cp:revision>
  <dcterms:created xsi:type="dcterms:W3CDTF">2020-06-11T10:31:53Z</dcterms:created>
  <dcterms:modified xsi:type="dcterms:W3CDTF">2020-06-17T11:36:51Z</dcterms:modified>
</cp:coreProperties>
</file>