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3" r:id="rId3"/>
    <p:sldId id="262" r:id="rId4"/>
    <p:sldId id="260" r:id="rId5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106" d="100"/>
          <a:sy n="106" d="100"/>
        </p:scale>
        <p:origin x="-1812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381537"/>
            <a:ext cx="6480720" cy="1080120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971600" y="1556792"/>
            <a:ext cx="73448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73448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>
                <a:latin typeface="Cambria Math" pitchFamily="18" charset="0"/>
                <a:ea typeface="Cambria Math" pitchFamily="18" charset="0"/>
              </a:rPr>
              <a:t>Теорія та практика </a:t>
            </a:r>
            <a:br>
              <a:rPr lang="uk-UA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uk-UA" sz="2800" dirty="0" smtClean="0">
                <a:latin typeface="Cambria Math" pitchFamily="18" charset="0"/>
                <a:ea typeface="Cambria Math" pitchFamily="18" charset="0"/>
              </a:rPr>
              <a:t>російської лексикографії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smtClean="0">
                <a:solidFill>
                  <a:schemeClr val="bg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Мета та завдання курсу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9" name="Line 253"/>
          <p:cNvSpPr>
            <a:spLocks noChangeShapeType="1"/>
          </p:cNvSpPr>
          <p:nvPr/>
        </p:nvSpPr>
        <p:spPr bwMode="gray">
          <a:xfrm>
            <a:off x="2651720" y="49461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254"/>
          <p:cNvSpPr>
            <a:spLocks noChangeArrowheads="1"/>
          </p:cNvSpPr>
          <p:nvPr/>
        </p:nvSpPr>
        <p:spPr bwMode="gray">
          <a:xfrm rot="3419336">
            <a:off x="1520137" y="4289559"/>
            <a:ext cx="549965" cy="55157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" name="Text Box 255"/>
          <p:cNvSpPr txBox="1">
            <a:spLocks noChangeArrowheads="1"/>
          </p:cNvSpPr>
          <p:nvPr/>
        </p:nvSpPr>
        <p:spPr bwMode="gray">
          <a:xfrm>
            <a:off x="1650232" y="4290217"/>
            <a:ext cx="4785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256"/>
          <p:cNvSpPr>
            <a:spLocks noChangeShapeType="1"/>
          </p:cNvSpPr>
          <p:nvPr/>
        </p:nvSpPr>
        <p:spPr bwMode="gray">
          <a:xfrm>
            <a:off x="2651720" y="24315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1410520" y="15567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2258354" y="1474216"/>
            <a:ext cx="649011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uk-UA" sz="1400" dirty="0">
                <a:latin typeface="Cambria Math" pitchFamily="18" charset="0"/>
                <a:ea typeface="Cambria Math" pitchFamily="18" charset="0"/>
              </a:rPr>
              <a:t>Д</a:t>
            </a:r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ати майбутнім вчителям поглиблене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системне уявлення про лексикографію, </a:t>
            </a:r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її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суть, статус і структуру в сучасній мовознавчій науці, допомогти </a:t>
            </a:r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засвоїти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основні принципи й засади класифікації словників різних типів. 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 flipH="1">
            <a:off x="1317467" y="1474216"/>
            <a:ext cx="80344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9" name="Line 260"/>
          <p:cNvSpPr>
            <a:spLocks noChangeShapeType="1"/>
          </p:cNvSpPr>
          <p:nvPr/>
        </p:nvSpPr>
        <p:spPr bwMode="gray">
          <a:xfrm>
            <a:off x="2651720" y="32697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1426670" y="251408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1650232" y="2507782"/>
            <a:ext cx="25747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5" name="Line 263"/>
          <p:cNvSpPr>
            <a:spLocks noChangeShapeType="1"/>
          </p:cNvSpPr>
          <p:nvPr/>
        </p:nvSpPr>
        <p:spPr bwMode="gray">
          <a:xfrm>
            <a:off x="2653308" y="4106396"/>
            <a:ext cx="4222948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1501392" y="335228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1692179" y="3415832"/>
            <a:ext cx="32312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50" name="Text Box 268"/>
          <p:cNvSpPr txBox="1">
            <a:spLocks noChangeArrowheads="1"/>
          </p:cNvSpPr>
          <p:nvPr/>
        </p:nvSpPr>
        <p:spPr bwMode="gray">
          <a:xfrm flipH="1">
            <a:off x="1999148" y="5037190"/>
            <a:ext cx="25920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2258354" y="2507782"/>
            <a:ext cx="641810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uk-UA" sz="1400" dirty="0">
                <a:latin typeface="Cambria Math" pitchFamily="18" charset="0"/>
                <a:ea typeface="Cambria Math" pitchFamily="18" charset="0"/>
              </a:rPr>
              <a:t>П</a:t>
            </a:r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оглибити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й систематизувати знання про лексикографію як науку, її підрозділи, актуальні аспекти у вивченні; 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2" name="Text Box 270"/>
          <p:cNvSpPr txBox="1">
            <a:spLocks noChangeArrowheads="1"/>
          </p:cNvSpPr>
          <p:nvPr/>
        </p:nvSpPr>
        <p:spPr bwMode="gray">
          <a:xfrm>
            <a:off x="2472221" y="3415832"/>
            <a:ext cx="627624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uk-UA" sz="1400" dirty="0" smtClean="0">
                <a:latin typeface="Cambria" pitchFamily="18" charset="0"/>
              </a:rPr>
              <a:t>Розкрити </a:t>
            </a:r>
            <a:r>
              <a:rPr lang="uk-UA" sz="1400" dirty="0">
                <a:latin typeface="Cambria" pitchFamily="18" charset="0"/>
              </a:rPr>
              <a:t>словникове багатство </a:t>
            </a:r>
            <a:r>
              <a:rPr lang="uk-UA" sz="1400" dirty="0" smtClean="0">
                <a:latin typeface="Cambria" pitchFamily="18" charset="0"/>
              </a:rPr>
              <a:t>російської </a:t>
            </a:r>
            <a:r>
              <a:rPr lang="uk-UA" sz="1400" dirty="0">
                <a:latin typeface="Cambria" pitchFamily="18" charset="0"/>
              </a:rPr>
              <a:t>мови, різноманітні типи й різновиди словників, їх призначення, будову.</a:t>
            </a:r>
            <a:endParaRPr lang="ru-RU" sz="1400" dirty="0">
              <a:latin typeface="Cambria" pitchFamily="18" charset="0"/>
            </a:endParaRPr>
          </a:p>
        </p:txBody>
      </p:sp>
      <p:sp>
        <p:nvSpPr>
          <p:cNvPr id="53" name="Text Box 271"/>
          <p:cNvSpPr txBox="1">
            <a:spLocks noChangeArrowheads="1"/>
          </p:cNvSpPr>
          <p:nvPr/>
        </p:nvSpPr>
        <p:spPr bwMode="gray">
          <a:xfrm>
            <a:off x="2555776" y="4485807"/>
            <a:ext cx="576064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400" dirty="0">
                <a:latin typeface="Cambria Math" pitchFamily="18" charset="0"/>
                <a:ea typeface="Cambria Math" pitchFamily="18" charset="0"/>
              </a:rPr>
              <a:t>Ф</a:t>
            </a:r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ормувати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вміння й навички самостійно користуватися словниками в навчальному процесі та самоосвіті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Cambria Math" pitchFamily="18" charset="0"/>
                <a:ea typeface="Cambria Math" pitchFamily="18" charset="0"/>
              </a:rPr>
              <a:t>Під час вивчення дисципліни Ви: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043608" y="1124744"/>
            <a:ext cx="6301755" cy="4464496"/>
          </a:xfrm>
        </p:spPr>
        <p:txBody>
          <a:bodyPr>
            <a:normAutofit/>
          </a:bodyPr>
          <a:lstStyle/>
          <a:p>
            <a:pPr algn="just"/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Дізнаєтесь про </a:t>
            </a:r>
            <a:r>
              <a:rPr lang="uk-UA" sz="1400" dirty="0"/>
              <a:t>предмет вивчення лексикографії, сучасні класифікації словників, дослідників історії та теорії російської </a:t>
            </a:r>
            <a:r>
              <a:rPr lang="uk-UA" sz="1400" dirty="0" smtClean="0"/>
              <a:t>лексикографії;</a:t>
            </a:r>
          </a:p>
          <a:p>
            <a:pPr algn="just"/>
            <a:r>
              <a:rPr lang="uk-UA" sz="1400" dirty="0" smtClean="0"/>
              <a:t>Ознайомитесь із  базовими термінами лексикографії;</a:t>
            </a:r>
          </a:p>
          <a:p>
            <a:pPr lvl="0" algn="just"/>
            <a:r>
              <a:rPr lang="uk-UA" sz="1400" dirty="0" smtClean="0"/>
              <a:t>Дізнаєтесь про історію </a:t>
            </a:r>
            <a:r>
              <a:rPr lang="uk-UA" sz="1400" dirty="0"/>
              <a:t>формування європейської лексикографічної традиції, у тому числі – російської</a:t>
            </a:r>
            <a:r>
              <a:rPr lang="uk-UA" sz="1400" dirty="0" smtClean="0"/>
              <a:t>.</a:t>
            </a:r>
          </a:p>
          <a:p>
            <a:pPr marL="0" lvl="0" indent="457200" algn="ctr">
              <a:lnSpc>
                <a:spcPct val="150000"/>
              </a:lnSpc>
              <a:spcBef>
                <a:spcPts val="0"/>
              </a:spcBef>
              <a:buNone/>
            </a:pPr>
            <a:endParaRPr lang="uk-UA" sz="1800" b="1" dirty="0" smtClean="0">
              <a:latin typeface="Cambria Math" pitchFamily="18" charset="0"/>
              <a:ea typeface="Cambria Math" pitchFamily="18" charset="0"/>
            </a:endParaRPr>
          </a:p>
          <a:p>
            <a:pPr marL="0" lvl="0" indent="45720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1800" b="1" dirty="0" smtClean="0">
                <a:latin typeface="Cambria Math" pitchFamily="18" charset="0"/>
                <a:ea typeface="Cambria Math" pitchFamily="18" charset="0"/>
              </a:rPr>
              <a:t>Будете вміти:</a:t>
            </a:r>
          </a:p>
          <a:p>
            <a:pPr lvl="0"/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визначати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метамову словників; 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1400" dirty="0">
                <a:latin typeface="Cambria Math" pitchFamily="18" charset="0"/>
                <a:ea typeface="Cambria Math" pitchFamily="18" charset="0"/>
              </a:rPr>
              <a:t>з’ясовувати особливості енциклопедичних та лінгвістичних словників, реєстрову та гніздову словникові статті;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1400" dirty="0">
                <a:latin typeface="Cambria Math" pitchFamily="18" charset="0"/>
                <a:ea typeface="Cambria Math" pitchFamily="18" charset="0"/>
              </a:rPr>
              <a:t>наводити приклади словників і давати їм характеристику відповідно до критеріїв класифікацій; 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1400" dirty="0" smtClean="0">
                <a:latin typeface="Cambria Math" pitchFamily="18" charset="0"/>
                <a:ea typeface="Cambria Math" pitchFamily="18" charset="0"/>
              </a:rPr>
              <a:t>користуватися </a:t>
            </a:r>
            <a:r>
              <a:rPr lang="uk-UA" sz="1400" dirty="0">
                <a:latin typeface="Cambria Math" pitchFamily="18" charset="0"/>
                <a:ea typeface="Cambria Math" pitchFamily="18" charset="0"/>
              </a:rPr>
              <a:t>різними типами словників. 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  <a:p>
            <a:pPr marL="0" lvl="0" indent="45720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1400" dirty="0"/>
          </a:p>
          <a:p>
            <a:endParaRPr lang="ru-RU" sz="14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Cambria Math" pitchFamily="18" charset="0"/>
                <a:ea typeface="Cambria Math" pitchFamily="18" charset="0"/>
              </a:rPr>
              <a:t>Засвоївши дисципліну Ви зможете: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1331640" y="1268760"/>
            <a:ext cx="6013723" cy="4968528"/>
          </a:xfrm>
        </p:spPr>
        <p:txBody>
          <a:bodyPr>
            <a:normAutofit/>
          </a:bodyPr>
          <a:lstStyle/>
          <a:p>
            <a:pPr lvl="0"/>
            <a:r>
              <a:rPr lang="uk-UA" sz="2400" dirty="0">
                <a:latin typeface="Cambria Math" pitchFamily="18" charset="0"/>
                <a:ea typeface="Cambria Math" pitchFamily="18" charset="0"/>
              </a:rPr>
              <a:t>орієнтуватися у давніх та сучасних лексикографічних джерелах і використовувати їх у практичній діяльності;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2400" dirty="0">
                <a:latin typeface="Cambria Math" pitchFamily="18" charset="0"/>
                <a:ea typeface="Cambria Math" pitchFamily="18" charset="0"/>
              </a:rPr>
              <a:t>визначати типи  словника;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2400" dirty="0">
                <a:latin typeface="Cambria Math" pitchFamily="18" charset="0"/>
                <a:ea typeface="Cambria Math" pitchFamily="18" charset="0"/>
              </a:rPr>
              <a:t>орієнтуватися в </a:t>
            </a:r>
            <a:r>
              <a:rPr lang="uk-UA" sz="2400" dirty="0" err="1">
                <a:latin typeface="Cambria Math" pitchFamily="18" charset="0"/>
                <a:ea typeface="Cambria Math" pitchFamily="18" charset="0"/>
              </a:rPr>
              <a:t>мікро-</a:t>
            </a:r>
            <a:r>
              <a:rPr lang="uk-UA" sz="2400" dirty="0">
                <a:latin typeface="Cambria Math" pitchFamily="18" charset="0"/>
                <a:ea typeface="Cambria Math" pitchFamily="18" charset="0"/>
              </a:rPr>
              <a:t> та макроструктурі лексикографічних праць; 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2400" dirty="0" smtClean="0">
                <a:latin typeface="Cambria Math" pitchFamily="18" charset="0"/>
                <a:ea typeface="Cambria Math" pitchFamily="18" charset="0"/>
              </a:rPr>
              <a:t>визначати </a:t>
            </a:r>
            <a:r>
              <a:rPr lang="uk-UA" sz="2400" dirty="0">
                <a:latin typeface="Cambria Math" pitchFamily="18" charset="0"/>
                <a:ea typeface="Cambria Math" pitchFamily="18" charset="0"/>
              </a:rPr>
              <a:t>словотворчі типи термінів; 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lvl="0"/>
            <a:r>
              <a:rPr lang="uk-UA" sz="2400" dirty="0" smtClean="0">
                <a:latin typeface="Cambria Math" pitchFamily="18" charset="0"/>
                <a:ea typeface="Cambria Math" pitchFamily="18" charset="0"/>
              </a:rPr>
              <a:t>укладати </a:t>
            </a:r>
            <a:r>
              <a:rPr lang="uk-UA" sz="2400" dirty="0">
                <a:latin typeface="Cambria Math" pitchFamily="18" charset="0"/>
                <a:ea typeface="Cambria Math" pitchFamily="18" charset="0"/>
              </a:rPr>
              <a:t>елементарні словникові статті.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bb0846be36d4333fca81a01d79b5d290a4641a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224</Words>
  <Application>Microsoft Office PowerPoint</Application>
  <PresentationFormat>Экран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Теорія та практика  російської лексикографії</vt:lpstr>
      <vt:lpstr>Мета та завдання курсу</vt:lpstr>
      <vt:lpstr>Під час вивчення дисципліни Ви:</vt:lpstr>
      <vt:lpstr>Засвоївши дисципліну Ви зможете: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треугольники по углам</dc:title>
  <dc:creator>obstinate</dc:creator>
  <dc:description>Шаблон презентации с сайта https://presentation-creation.ru/</dc:description>
  <cp:lastModifiedBy>Asus</cp:lastModifiedBy>
  <cp:revision>1249</cp:revision>
  <dcterms:created xsi:type="dcterms:W3CDTF">2018-02-25T09:09:03Z</dcterms:created>
  <dcterms:modified xsi:type="dcterms:W3CDTF">2020-06-17T13:00:57Z</dcterms:modified>
</cp:coreProperties>
</file>