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0" r:id="rId5"/>
    <p:sldId id="263" r:id="rId6"/>
  </p:sldIdLst>
  <p:sldSz cx="9144000" cy="6858000" type="screen4x3"/>
  <p:notesSz cx="6858000" cy="9144000"/>
  <p:custDataLst>
    <p:tags r:id="rId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C74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32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AB0B61-76EC-48AC-A7B4-DF6AB6FA6B32}" type="doc">
      <dgm:prSet loTypeId="urn:microsoft.com/office/officeart/2005/8/layout/lProcess3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uk-UA"/>
        </a:p>
      </dgm:t>
    </dgm:pt>
    <dgm:pt modelId="{E7621C3C-9A6B-457F-AA8C-17454B9941BE}">
      <dgm:prSet custT="1"/>
      <dgm:spPr/>
      <dgm:t>
        <a:bodyPr/>
        <a:lstStyle/>
        <a:p>
          <a:pPr rtl="0"/>
          <a:r>
            <a:rPr lang="uk-UA" sz="2400" smtClean="0"/>
            <a:t>що вивчає лінгвістика тексту як наука</a:t>
          </a:r>
          <a:endParaRPr lang="uk-UA" sz="2400"/>
        </a:p>
      </dgm:t>
    </dgm:pt>
    <dgm:pt modelId="{3B4DE8A2-9E93-49EA-8274-7AADD67845B5}" type="parTrans" cxnId="{C449F21D-3017-495D-A02D-778871544D72}">
      <dgm:prSet/>
      <dgm:spPr/>
      <dgm:t>
        <a:bodyPr/>
        <a:lstStyle/>
        <a:p>
          <a:endParaRPr lang="uk-UA"/>
        </a:p>
      </dgm:t>
    </dgm:pt>
    <dgm:pt modelId="{5D8CE220-4886-4C14-8D66-577ABA2F61DE}" type="sibTrans" cxnId="{C449F21D-3017-495D-A02D-778871544D72}">
      <dgm:prSet/>
      <dgm:spPr/>
      <dgm:t>
        <a:bodyPr/>
        <a:lstStyle/>
        <a:p>
          <a:endParaRPr lang="uk-UA"/>
        </a:p>
      </dgm:t>
    </dgm:pt>
    <dgm:pt modelId="{F1B5D374-9F92-42D4-A4B9-93AA9AA51D52}">
      <dgm:prSet custT="1"/>
      <dgm:spPr/>
      <dgm:t>
        <a:bodyPr/>
        <a:lstStyle/>
        <a:p>
          <a:pPr rtl="0"/>
          <a:r>
            <a:rPr lang="uk-UA" sz="2400" smtClean="0"/>
            <a:t>що називають дискурсом</a:t>
          </a:r>
          <a:endParaRPr lang="uk-UA" sz="2400"/>
        </a:p>
      </dgm:t>
    </dgm:pt>
    <dgm:pt modelId="{47F8D78F-B5A6-41A0-B86F-41C3185ED9D2}" type="parTrans" cxnId="{D0E93998-6A93-40F6-8786-B4B26C6F7241}">
      <dgm:prSet/>
      <dgm:spPr/>
      <dgm:t>
        <a:bodyPr/>
        <a:lstStyle/>
        <a:p>
          <a:endParaRPr lang="uk-UA"/>
        </a:p>
      </dgm:t>
    </dgm:pt>
    <dgm:pt modelId="{E72AD431-3E3C-4536-99BE-375FC5B9B83F}" type="sibTrans" cxnId="{D0E93998-6A93-40F6-8786-B4B26C6F7241}">
      <dgm:prSet/>
      <dgm:spPr/>
      <dgm:t>
        <a:bodyPr/>
        <a:lstStyle/>
        <a:p>
          <a:endParaRPr lang="uk-UA"/>
        </a:p>
      </dgm:t>
    </dgm:pt>
    <dgm:pt modelId="{57EDED45-B73D-48DA-95E8-65C6A964895D}">
      <dgm:prSet custT="1"/>
      <dgm:spPr/>
      <dgm:t>
        <a:bodyPr/>
        <a:lstStyle/>
        <a:p>
          <a:pPr rtl="0"/>
          <a:r>
            <a:rPr lang="uk-UA" sz="2400" smtClean="0"/>
            <a:t>як співвідносяться поняття дискурсу й тексту</a:t>
          </a:r>
          <a:endParaRPr lang="uk-UA" sz="2400"/>
        </a:p>
      </dgm:t>
    </dgm:pt>
    <dgm:pt modelId="{CFC8ED54-BCE8-4031-A46F-C97B8F4ACD5D}" type="parTrans" cxnId="{759591AE-70F5-40E2-9E4A-EBE1F52E3DBA}">
      <dgm:prSet/>
      <dgm:spPr/>
      <dgm:t>
        <a:bodyPr/>
        <a:lstStyle/>
        <a:p>
          <a:endParaRPr lang="uk-UA"/>
        </a:p>
      </dgm:t>
    </dgm:pt>
    <dgm:pt modelId="{887A3784-61A9-4D8A-BAF7-666ED028208C}" type="sibTrans" cxnId="{759591AE-70F5-40E2-9E4A-EBE1F52E3DBA}">
      <dgm:prSet/>
      <dgm:spPr/>
      <dgm:t>
        <a:bodyPr/>
        <a:lstStyle/>
        <a:p>
          <a:endParaRPr lang="uk-UA"/>
        </a:p>
      </dgm:t>
    </dgm:pt>
    <dgm:pt modelId="{606D2030-8D20-4423-B753-EAE8AE823DE0}">
      <dgm:prSet custT="1"/>
      <dgm:spPr/>
      <dgm:t>
        <a:bodyPr/>
        <a:lstStyle/>
        <a:p>
          <a:pPr rtl="0"/>
          <a:r>
            <a:rPr lang="uk-UA" sz="2400" smtClean="0"/>
            <a:t>про типологію текстів</a:t>
          </a:r>
          <a:endParaRPr lang="uk-UA" sz="2400"/>
        </a:p>
      </dgm:t>
    </dgm:pt>
    <dgm:pt modelId="{74848421-D07A-45DD-99C3-F1287E3EF71A}" type="parTrans" cxnId="{F2158BD6-18B1-49D2-9D20-5A1D25AE66A8}">
      <dgm:prSet/>
      <dgm:spPr/>
      <dgm:t>
        <a:bodyPr/>
        <a:lstStyle/>
        <a:p>
          <a:endParaRPr lang="uk-UA"/>
        </a:p>
      </dgm:t>
    </dgm:pt>
    <dgm:pt modelId="{B25AA6B0-39DB-4658-8D99-0FE3D22B8FE1}" type="sibTrans" cxnId="{F2158BD6-18B1-49D2-9D20-5A1D25AE66A8}">
      <dgm:prSet/>
      <dgm:spPr/>
      <dgm:t>
        <a:bodyPr/>
        <a:lstStyle/>
        <a:p>
          <a:endParaRPr lang="uk-UA"/>
        </a:p>
      </dgm:t>
    </dgm:pt>
    <dgm:pt modelId="{68CD2033-36B5-4DD9-A7C4-85EDB4BC5EBE}">
      <dgm:prSet custT="1"/>
      <dgm:spPr/>
      <dgm:t>
        <a:bodyPr/>
        <a:lstStyle/>
        <a:p>
          <a:pPr rtl="0"/>
          <a:r>
            <a:rPr lang="uk-UA" sz="2400" smtClean="0"/>
            <a:t>про особливості художніх і нехудожніх текстів</a:t>
          </a:r>
          <a:endParaRPr lang="uk-UA" sz="2400"/>
        </a:p>
      </dgm:t>
    </dgm:pt>
    <dgm:pt modelId="{1E9A0C38-A1CF-494D-B427-C11C7DC72EB7}" type="parTrans" cxnId="{FF215E6A-CE65-4B9E-9BFD-CAC00F1EA571}">
      <dgm:prSet/>
      <dgm:spPr/>
      <dgm:t>
        <a:bodyPr/>
        <a:lstStyle/>
        <a:p>
          <a:endParaRPr lang="uk-UA"/>
        </a:p>
      </dgm:t>
    </dgm:pt>
    <dgm:pt modelId="{3E4AD35D-3CA4-4D50-ACBB-8B0603F6204C}" type="sibTrans" cxnId="{FF215E6A-CE65-4B9E-9BFD-CAC00F1EA571}">
      <dgm:prSet/>
      <dgm:spPr/>
      <dgm:t>
        <a:bodyPr/>
        <a:lstStyle/>
        <a:p>
          <a:endParaRPr lang="uk-UA"/>
        </a:p>
      </dgm:t>
    </dgm:pt>
    <dgm:pt modelId="{E9E38423-D4D5-4FDB-9980-3A7C55C3B5AF}">
      <dgm:prSet custT="1"/>
      <dgm:spPr/>
      <dgm:t>
        <a:bodyPr/>
        <a:lstStyle/>
        <a:p>
          <a:pPr rtl="0"/>
          <a:r>
            <a:rPr lang="uk-UA" sz="2200" smtClean="0"/>
            <a:t>про композицію тексту й засоби зв’язку  текстових елементів</a:t>
          </a:r>
          <a:endParaRPr lang="uk-UA" sz="2200"/>
        </a:p>
      </dgm:t>
    </dgm:pt>
    <dgm:pt modelId="{1D793492-18EE-49A7-8FA0-DA8E9EEB306E}" type="parTrans" cxnId="{648E8BED-F976-456B-9A5D-3B4AB7470825}">
      <dgm:prSet/>
      <dgm:spPr/>
      <dgm:t>
        <a:bodyPr/>
        <a:lstStyle/>
        <a:p>
          <a:endParaRPr lang="uk-UA"/>
        </a:p>
      </dgm:t>
    </dgm:pt>
    <dgm:pt modelId="{8EB41A50-A434-48F6-9694-8AC36663A47F}" type="sibTrans" cxnId="{648E8BED-F976-456B-9A5D-3B4AB7470825}">
      <dgm:prSet/>
      <dgm:spPr/>
      <dgm:t>
        <a:bodyPr/>
        <a:lstStyle/>
        <a:p>
          <a:endParaRPr lang="uk-UA"/>
        </a:p>
      </dgm:t>
    </dgm:pt>
    <dgm:pt modelId="{2143A417-C4F5-45E2-B41C-BBF35C36EF48}">
      <dgm:prSet/>
      <dgm:spPr/>
      <dgm:t>
        <a:bodyPr/>
        <a:lstStyle/>
        <a:p>
          <a:pPr rtl="0"/>
          <a:r>
            <a:rPr lang="uk-UA" smtClean="0"/>
            <a:t>що визначає теорія мовленнєвих актів</a:t>
          </a:r>
          <a:endParaRPr lang="uk-UA"/>
        </a:p>
      </dgm:t>
    </dgm:pt>
    <dgm:pt modelId="{52B60A76-892B-44C8-BFE1-60CE6E653F64}" type="parTrans" cxnId="{19BED0E3-2A27-4FC6-9968-D564D687CC39}">
      <dgm:prSet/>
      <dgm:spPr/>
      <dgm:t>
        <a:bodyPr/>
        <a:lstStyle/>
        <a:p>
          <a:endParaRPr lang="uk-UA"/>
        </a:p>
      </dgm:t>
    </dgm:pt>
    <dgm:pt modelId="{6939FD99-89D3-4594-8B31-64159E2D1EE5}" type="sibTrans" cxnId="{19BED0E3-2A27-4FC6-9968-D564D687CC39}">
      <dgm:prSet/>
      <dgm:spPr/>
      <dgm:t>
        <a:bodyPr/>
        <a:lstStyle/>
        <a:p>
          <a:endParaRPr lang="uk-UA"/>
        </a:p>
      </dgm:t>
    </dgm:pt>
    <dgm:pt modelId="{78997EFD-C455-4781-810E-25ED1D956F59}">
      <dgm:prSet/>
      <dgm:spPr/>
      <dgm:t>
        <a:bodyPr/>
        <a:lstStyle/>
        <a:p>
          <a:pPr rtl="0"/>
          <a:r>
            <a:rPr lang="uk-UA" smtClean="0"/>
            <a:t>яку роль у текстовій комунікації відіграє мовна особистість</a:t>
          </a:r>
          <a:endParaRPr lang="uk-UA"/>
        </a:p>
      </dgm:t>
    </dgm:pt>
    <dgm:pt modelId="{DE0F4CCE-7224-4439-BFA0-DBB1251467DB}" type="parTrans" cxnId="{983722BB-E4B7-476B-B736-5779E9F03B6E}">
      <dgm:prSet/>
      <dgm:spPr/>
      <dgm:t>
        <a:bodyPr/>
        <a:lstStyle/>
        <a:p>
          <a:endParaRPr lang="uk-UA"/>
        </a:p>
      </dgm:t>
    </dgm:pt>
    <dgm:pt modelId="{31BAA365-3CC8-4527-9457-2B1BF3CD1D7C}" type="sibTrans" cxnId="{983722BB-E4B7-476B-B736-5779E9F03B6E}">
      <dgm:prSet/>
      <dgm:spPr/>
      <dgm:t>
        <a:bodyPr/>
        <a:lstStyle/>
        <a:p>
          <a:endParaRPr lang="uk-UA"/>
        </a:p>
      </dgm:t>
    </dgm:pt>
    <dgm:pt modelId="{333CA67E-6129-4460-AE39-E3C3A7A234DC}">
      <dgm:prSet custT="1"/>
      <dgm:spPr/>
      <dgm:t>
        <a:bodyPr/>
        <a:lstStyle/>
        <a:p>
          <a:pPr rtl="0"/>
          <a:r>
            <a:rPr lang="uk-UA" sz="2400" smtClean="0"/>
            <a:t>за якою методикою здійснюють                                     лінгвістичний аналіз текстів різних типів</a:t>
          </a:r>
          <a:r>
            <a:rPr lang="uk-UA" sz="4000" smtClean="0">
              <a:solidFill>
                <a:srgbClr val="FFC000"/>
              </a:solidFill>
            </a:rPr>
            <a:t>?</a:t>
          </a:r>
          <a:endParaRPr lang="uk-UA" sz="4000">
            <a:solidFill>
              <a:srgbClr val="FFC000"/>
            </a:solidFill>
          </a:endParaRPr>
        </a:p>
      </dgm:t>
    </dgm:pt>
    <dgm:pt modelId="{D13D6C7B-8144-4CAA-8334-34C1E35FE208}" type="parTrans" cxnId="{8CE55471-7D18-439F-80A9-D89FA030F69F}">
      <dgm:prSet/>
      <dgm:spPr/>
      <dgm:t>
        <a:bodyPr/>
        <a:lstStyle/>
        <a:p>
          <a:endParaRPr lang="uk-UA"/>
        </a:p>
      </dgm:t>
    </dgm:pt>
    <dgm:pt modelId="{06751313-AB19-4606-9BC4-1D87C1B07009}" type="sibTrans" cxnId="{8CE55471-7D18-439F-80A9-D89FA030F69F}">
      <dgm:prSet/>
      <dgm:spPr/>
      <dgm:t>
        <a:bodyPr/>
        <a:lstStyle/>
        <a:p>
          <a:endParaRPr lang="uk-UA"/>
        </a:p>
      </dgm:t>
    </dgm:pt>
    <dgm:pt modelId="{987D4DD8-9F5D-4C5E-A1C0-002A7F4B156D}" type="pres">
      <dgm:prSet presAssocID="{6FAB0B61-76EC-48AC-A7B4-DF6AB6FA6B32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69B5676D-F396-43EE-929D-CECDB76B9B10}" type="pres">
      <dgm:prSet presAssocID="{E7621C3C-9A6B-457F-AA8C-17454B9941BE}" presName="horFlow" presStyleCnt="0"/>
      <dgm:spPr/>
    </dgm:pt>
    <dgm:pt modelId="{EE94A084-FC79-4F13-8EA0-FCDC401840AD}" type="pres">
      <dgm:prSet presAssocID="{E7621C3C-9A6B-457F-AA8C-17454B9941BE}" presName="bigChev" presStyleLbl="node1" presStyleIdx="0" presStyleCnt="9" custScaleX="638006" custScaleY="99630"/>
      <dgm:spPr/>
    </dgm:pt>
    <dgm:pt modelId="{8C62E45C-71D8-4E65-971C-0F2AD1E3D627}" type="pres">
      <dgm:prSet presAssocID="{E7621C3C-9A6B-457F-AA8C-17454B9941BE}" presName="vSp" presStyleCnt="0"/>
      <dgm:spPr/>
    </dgm:pt>
    <dgm:pt modelId="{245B0D6B-192D-4EAE-A5FD-D456EA7D8203}" type="pres">
      <dgm:prSet presAssocID="{F1B5D374-9F92-42D4-A4B9-93AA9AA51D52}" presName="horFlow" presStyleCnt="0"/>
      <dgm:spPr/>
    </dgm:pt>
    <dgm:pt modelId="{1E010F00-3861-4141-BD10-BAD39A9228F8}" type="pres">
      <dgm:prSet presAssocID="{F1B5D374-9F92-42D4-A4B9-93AA9AA51D52}" presName="bigChev" presStyleLbl="node1" presStyleIdx="1" presStyleCnt="9" custScaleX="636025" custScaleY="95044"/>
      <dgm:spPr/>
    </dgm:pt>
    <dgm:pt modelId="{328459B6-9ACB-4043-8CB3-BC021C8773AF}" type="pres">
      <dgm:prSet presAssocID="{F1B5D374-9F92-42D4-A4B9-93AA9AA51D52}" presName="vSp" presStyleCnt="0"/>
      <dgm:spPr/>
    </dgm:pt>
    <dgm:pt modelId="{340BD561-0B14-493D-8037-665B450C8E34}" type="pres">
      <dgm:prSet presAssocID="{57EDED45-B73D-48DA-95E8-65C6A964895D}" presName="horFlow" presStyleCnt="0"/>
      <dgm:spPr/>
    </dgm:pt>
    <dgm:pt modelId="{1EA72FF7-EBE5-47A6-98F6-929AB31040F1}" type="pres">
      <dgm:prSet presAssocID="{57EDED45-B73D-48DA-95E8-65C6A964895D}" presName="bigChev" presStyleLbl="node1" presStyleIdx="2" presStyleCnt="9" custScaleX="638006" custScaleY="85074"/>
      <dgm:spPr/>
    </dgm:pt>
    <dgm:pt modelId="{59FB5CEA-DF2F-422A-A7AC-3BF1D51D17CC}" type="pres">
      <dgm:prSet presAssocID="{57EDED45-B73D-48DA-95E8-65C6A964895D}" presName="vSp" presStyleCnt="0"/>
      <dgm:spPr/>
    </dgm:pt>
    <dgm:pt modelId="{FBF45CCC-F9B8-4D50-A323-74316E4A770D}" type="pres">
      <dgm:prSet presAssocID="{606D2030-8D20-4423-B753-EAE8AE823DE0}" presName="horFlow" presStyleCnt="0"/>
      <dgm:spPr/>
    </dgm:pt>
    <dgm:pt modelId="{1BC4BE97-AEB5-4923-9743-1531E390F84F}" type="pres">
      <dgm:prSet presAssocID="{606D2030-8D20-4423-B753-EAE8AE823DE0}" presName="bigChev" presStyleLbl="node1" presStyleIdx="3" presStyleCnt="9" custScaleX="635039" custScaleY="94967" custLinFactNeighborX="49643" custLinFactNeighborY="-397"/>
      <dgm:spPr/>
    </dgm:pt>
    <dgm:pt modelId="{199BF860-DB20-4B1E-8D71-B25F228F5D5C}" type="pres">
      <dgm:prSet presAssocID="{606D2030-8D20-4423-B753-EAE8AE823DE0}" presName="vSp" presStyleCnt="0"/>
      <dgm:spPr/>
    </dgm:pt>
    <dgm:pt modelId="{B37AB4E9-B65B-411B-8F22-15D49A3E087A}" type="pres">
      <dgm:prSet presAssocID="{68CD2033-36B5-4DD9-A7C4-85EDB4BC5EBE}" presName="horFlow" presStyleCnt="0"/>
      <dgm:spPr/>
    </dgm:pt>
    <dgm:pt modelId="{1D267DF5-B91D-41E2-AEF7-EAE927CFDA4C}" type="pres">
      <dgm:prSet presAssocID="{68CD2033-36B5-4DD9-A7C4-85EDB4BC5EBE}" presName="bigChev" presStyleLbl="node1" presStyleIdx="4" presStyleCnt="9" custScaleX="638006" custScaleY="95936"/>
      <dgm:spPr/>
    </dgm:pt>
    <dgm:pt modelId="{1DE2F606-2D68-450F-840D-049B0D2C15B7}" type="pres">
      <dgm:prSet presAssocID="{68CD2033-36B5-4DD9-A7C4-85EDB4BC5EBE}" presName="vSp" presStyleCnt="0"/>
      <dgm:spPr/>
    </dgm:pt>
    <dgm:pt modelId="{52E0F623-2877-4967-B146-64FF9F923940}" type="pres">
      <dgm:prSet presAssocID="{E9E38423-D4D5-4FDB-9980-3A7C55C3B5AF}" presName="horFlow" presStyleCnt="0"/>
      <dgm:spPr/>
    </dgm:pt>
    <dgm:pt modelId="{57FF6E23-A880-4BEF-8C91-9BB0BD696E4A}" type="pres">
      <dgm:prSet presAssocID="{E9E38423-D4D5-4FDB-9980-3A7C55C3B5AF}" presName="bigChev" presStyleLbl="node1" presStyleIdx="5" presStyleCnt="9" custScaleX="638006" custScaleY="109034"/>
      <dgm:spPr/>
    </dgm:pt>
    <dgm:pt modelId="{FCC5AD32-32F5-4343-A9E4-8E73CAFC26AE}" type="pres">
      <dgm:prSet presAssocID="{E9E38423-D4D5-4FDB-9980-3A7C55C3B5AF}" presName="vSp" presStyleCnt="0"/>
      <dgm:spPr/>
    </dgm:pt>
    <dgm:pt modelId="{978A695F-6BAD-48A1-93A9-9088EC9F233C}" type="pres">
      <dgm:prSet presAssocID="{2143A417-C4F5-45E2-B41C-BBF35C36EF48}" presName="horFlow" presStyleCnt="0"/>
      <dgm:spPr/>
    </dgm:pt>
    <dgm:pt modelId="{4C472CFC-23CA-47BC-8581-78561EC918DD}" type="pres">
      <dgm:prSet presAssocID="{2143A417-C4F5-45E2-B41C-BBF35C36EF48}" presName="bigChev" presStyleLbl="node1" presStyleIdx="6" presStyleCnt="9" custScaleX="638006" custScaleY="95862"/>
      <dgm:spPr/>
    </dgm:pt>
    <dgm:pt modelId="{4D70E0E2-39EE-4478-B2F9-68CB27C0D40D}" type="pres">
      <dgm:prSet presAssocID="{2143A417-C4F5-45E2-B41C-BBF35C36EF48}" presName="vSp" presStyleCnt="0"/>
      <dgm:spPr/>
    </dgm:pt>
    <dgm:pt modelId="{636627E8-AF96-415A-97B7-DEF8BA04B405}" type="pres">
      <dgm:prSet presAssocID="{78997EFD-C455-4781-810E-25ED1D956F59}" presName="horFlow" presStyleCnt="0"/>
      <dgm:spPr/>
    </dgm:pt>
    <dgm:pt modelId="{EF73C681-4DED-4CAE-95E3-BBF8D4F388E4}" type="pres">
      <dgm:prSet presAssocID="{78997EFD-C455-4781-810E-25ED1D956F59}" presName="bigChev" presStyleLbl="node1" presStyleIdx="7" presStyleCnt="9" custScaleX="638006" custScaleY="95862"/>
      <dgm:spPr/>
    </dgm:pt>
    <dgm:pt modelId="{C09D6D65-80FC-40A2-8F75-127244002224}" type="pres">
      <dgm:prSet presAssocID="{78997EFD-C455-4781-810E-25ED1D956F59}" presName="vSp" presStyleCnt="0"/>
      <dgm:spPr/>
    </dgm:pt>
    <dgm:pt modelId="{7DF6AD45-7938-410A-A42D-32F91865CD92}" type="pres">
      <dgm:prSet presAssocID="{333CA67E-6129-4460-AE39-E3C3A7A234DC}" presName="horFlow" presStyleCnt="0"/>
      <dgm:spPr/>
    </dgm:pt>
    <dgm:pt modelId="{7FB45F30-3508-41C7-907F-4FCF1D6A1F5F}" type="pres">
      <dgm:prSet presAssocID="{333CA67E-6129-4460-AE39-E3C3A7A234DC}" presName="bigChev" presStyleLbl="node1" presStyleIdx="8" presStyleCnt="9" custScaleX="638006" custScaleY="151952" custLinFactNeighborX="-5597" custLinFactNeighborY="-1953"/>
      <dgm:spPr/>
    </dgm:pt>
  </dgm:ptLst>
  <dgm:cxnLst>
    <dgm:cxn modelId="{ADBDC0F0-C2FB-44C6-B1EB-3E5182A4DD4D}" type="presOf" srcId="{68CD2033-36B5-4DD9-A7C4-85EDB4BC5EBE}" destId="{1D267DF5-B91D-41E2-AEF7-EAE927CFDA4C}" srcOrd="0" destOrd="0" presId="urn:microsoft.com/office/officeart/2005/8/layout/lProcess3"/>
    <dgm:cxn modelId="{648E8BED-F976-456B-9A5D-3B4AB7470825}" srcId="{6FAB0B61-76EC-48AC-A7B4-DF6AB6FA6B32}" destId="{E9E38423-D4D5-4FDB-9980-3A7C55C3B5AF}" srcOrd="5" destOrd="0" parTransId="{1D793492-18EE-49A7-8FA0-DA8E9EEB306E}" sibTransId="{8EB41A50-A434-48F6-9694-8AC36663A47F}"/>
    <dgm:cxn modelId="{19BED0E3-2A27-4FC6-9968-D564D687CC39}" srcId="{6FAB0B61-76EC-48AC-A7B4-DF6AB6FA6B32}" destId="{2143A417-C4F5-45E2-B41C-BBF35C36EF48}" srcOrd="6" destOrd="0" parTransId="{52B60A76-892B-44C8-BFE1-60CE6E653F64}" sibTransId="{6939FD99-89D3-4594-8B31-64159E2D1EE5}"/>
    <dgm:cxn modelId="{D96665A9-CBD3-4DA0-8243-8EBB52C9DA03}" type="presOf" srcId="{6FAB0B61-76EC-48AC-A7B4-DF6AB6FA6B32}" destId="{987D4DD8-9F5D-4C5E-A1C0-002A7F4B156D}" srcOrd="0" destOrd="0" presId="urn:microsoft.com/office/officeart/2005/8/layout/lProcess3"/>
    <dgm:cxn modelId="{8A47FC66-0751-47A8-937F-EB48094C5F5B}" type="presOf" srcId="{E9E38423-D4D5-4FDB-9980-3A7C55C3B5AF}" destId="{57FF6E23-A880-4BEF-8C91-9BB0BD696E4A}" srcOrd="0" destOrd="0" presId="urn:microsoft.com/office/officeart/2005/8/layout/lProcess3"/>
    <dgm:cxn modelId="{553966F3-2B18-429E-9962-DFC56AB3CFDE}" type="presOf" srcId="{2143A417-C4F5-45E2-B41C-BBF35C36EF48}" destId="{4C472CFC-23CA-47BC-8581-78561EC918DD}" srcOrd="0" destOrd="0" presId="urn:microsoft.com/office/officeart/2005/8/layout/lProcess3"/>
    <dgm:cxn modelId="{A0616DB5-E6C9-4192-8C23-813036108C60}" type="presOf" srcId="{333CA67E-6129-4460-AE39-E3C3A7A234DC}" destId="{7FB45F30-3508-41C7-907F-4FCF1D6A1F5F}" srcOrd="0" destOrd="0" presId="urn:microsoft.com/office/officeart/2005/8/layout/lProcess3"/>
    <dgm:cxn modelId="{991346FD-4DF5-4840-826B-B101CE71CEB9}" type="presOf" srcId="{606D2030-8D20-4423-B753-EAE8AE823DE0}" destId="{1BC4BE97-AEB5-4923-9743-1531E390F84F}" srcOrd="0" destOrd="0" presId="urn:microsoft.com/office/officeart/2005/8/layout/lProcess3"/>
    <dgm:cxn modelId="{261E3C89-8A83-4FAB-B646-3E96C8225765}" type="presOf" srcId="{57EDED45-B73D-48DA-95E8-65C6A964895D}" destId="{1EA72FF7-EBE5-47A6-98F6-929AB31040F1}" srcOrd="0" destOrd="0" presId="urn:microsoft.com/office/officeart/2005/8/layout/lProcess3"/>
    <dgm:cxn modelId="{FF215E6A-CE65-4B9E-9BFD-CAC00F1EA571}" srcId="{6FAB0B61-76EC-48AC-A7B4-DF6AB6FA6B32}" destId="{68CD2033-36B5-4DD9-A7C4-85EDB4BC5EBE}" srcOrd="4" destOrd="0" parTransId="{1E9A0C38-A1CF-494D-B427-C11C7DC72EB7}" sibTransId="{3E4AD35D-3CA4-4D50-ACBB-8B0603F6204C}"/>
    <dgm:cxn modelId="{759591AE-70F5-40E2-9E4A-EBE1F52E3DBA}" srcId="{6FAB0B61-76EC-48AC-A7B4-DF6AB6FA6B32}" destId="{57EDED45-B73D-48DA-95E8-65C6A964895D}" srcOrd="2" destOrd="0" parTransId="{CFC8ED54-BCE8-4031-A46F-C97B8F4ACD5D}" sibTransId="{887A3784-61A9-4D8A-BAF7-666ED028208C}"/>
    <dgm:cxn modelId="{F2158BD6-18B1-49D2-9D20-5A1D25AE66A8}" srcId="{6FAB0B61-76EC-48AC-A7B4-DF6AB6FA6B32}" destId="{606D2030-8D20-4423-B753-EAE8AE823DE0}" srcOrd="3" destOrd="0" parTransId="{74848421-D07A-45DD-99C3-F1287E3EF71A}" sibTransId="{B25AA6B0-39DB-4658-8D99-0FE3D22B8FE1}"/>
    <dgm:cxn modelId="{2B5420E3-222B-4470-A703-FA5AD5B78CA1}" type="presOf" srcId="{78997EFD-C455-4781-810E-25ED1D956F59}" destId="{EF73C681-4DED-4CAE-95E3-BBF8D4F388E4}" srcOrd="0" destOrd="0" presId="urn:microsoft.com/office/officeart/2005/8/layout/lProcess3"/>
    <dgm:cxn modelId="{C449F21D-3017-495D-A02D-778871544D72}" srcId="{6FAB0B61-76EC-48AC-A7B4-DF6AB6FA6B32}" destId="{E7621C3C-9A6B-457F-AA8C-17454B9941BE}" srcOrd="0" destOrd="0" parTransId="{3B4DE8A2-9E93-49EA-8274-7AADD67845B5}" sibTransId="{5D8CE220-4886-4C14-8D66-577ABA2F61DE}"/>
    <dgm:cxn modelId="{983722BB-E4B7-476B-B736-5779E9F03B6E}" srcId="{6FAB0B61-76EC-48AC-A7B4-DF6AB6FA6B32}" destId="{78997EFD-C455-4781-810E-25ED1D956F59}" srcOrd="7" destOrd="0" parTransId="{DE0F4CCE-7224-4439-BFA0-DBB1251467DB}" sibTransId="{31BAA365-3CC8-4527-9457-2B1BF3CD1D7C}"/>
    <dgm:cxn modelId="{351A45DB-9AD9-4708-A22B-DFFBEA5E4EAF}" type="presOf" srcId="{F1B5D374-9F92-42D4-A4B9-93AA9AA51D52}" destId="{1E010F00-3861-4141-BD10-BAD39A9228F8}" srcOrd="0" destOrd="0" presId="urn:microsoft.com/office/officeart/2005/8/layout/lProcess3"/>
    <dgm:cxn modelId="{AAB0C626-F139-44B7-91C6-B72663CC9D53}" type="presOf" srcId="{E7621C3C-9A6B-457F-AA8C-17454B9941BE}" destId="{EE94A084-FC79-4F13-8EA0-FCDC401840AD}" srcOrd="0" destOrd="0" presId="urn:microsoft.com/office/officeart/2005/8/layout/lProcess3"/>
    <dgm:cxn modelId="{D0E93998-6A93-40F6-8786-B4B26C6F7241}" srcId="{6FAB0B61-76EC-48AC-A7B4-DF6AB6FA6B32}" destId="{F1B5D374-9F92-42D4-A4B9-93AA9AA51D52}" srcOrd="1" destOrd="0" parTransId="{47F8D78F-B5A6-41A0-B86F-41C3185ED9D2}" sibTransId="{E72AD431-3E3C-4536-99BE-375FC5B9B83F}"/>
    <dgm:cxn modelId="{8CE55471-7D18-439F-80A9-D89FA030F69F}" srcId="{6FAB0B61-76EC-48AC-A7B4-DF6AB6FA6B32}" destId="{333CA67E-6129-4460-AE39-E3C3A7A234DC}" srcOrd="8" destOrd="0" parTransId="{D13D6C7B-8144-4CAA-8334-34C1E35FE208}" sibTransId="{06751313-AB19-4606-9BC4-1D87C1B07009}"/>
    <dgm:cxn modelId="{741AA765-92C8-4DF7-8EA2-39E9261895AC}" type="presParOf" srcId="{987D4DD8-9F5D-4C5E-A1C0-002A7F4B156D}" destId="{69B5676D-F396-43EE-929D-CECDB76B9B10}" srcOrd="0" destOrd="0" presId="urn:microsoft.com/office/officeart/2005/8/layout/lProcess3"/>
    <dgm:cxn modelId="{61EBDB6B-A6CA-4A5D-89B8-3C3C00FE4E89}" type="presParOf" srcId="{69B5676D-F396-43EE-929D-CECDB76B9B10}" destId="{EE94A084-FC79-4F13-8EA0-FCDC401840AD}" srcOrd="0" destOrd="0" presId="urn:microsoft.com/office/officeart/2005/8/layout/lProcess3"/>
    <dgm:cxn modelId="{3504B529-C821-4AB0-A2D4-4E8DDE6EFD0B}" type="presParOf" srcId="{987D4DD8-9F5D-4C5E-A1C0-002A7F4B156D}" destId="{8C62E45C-71D8-4E65-971C-0F2AD1E3D627}" srcOrd="1" destOrd="0" presId="urn:microsoft.com/office/officeart/2005/8/layout/lProcess3"/>
    <dgm:cxn modelId="{7FC3D0B4-C583-4592-92B5-9940A7B04D3F}" type="presParOf" srcId="{987D4DD8-9F5D-4C5E-A1C0-002A7F4B156D}" destId="{245B0D6B-192D-4EAE-A5FD-D456EA7D8203}" srcOrd="2" destOrd="0" presId="urn:microsoft.com/office/officeart/2005/8/layout/lProcess3"/>
    <dgm:cxn modelId="{DD946615-6329-4256-A122-5C4E3E72C3D2}" type="presParOf" srcId="{245B0D6B-192D-4EAE-A5FD-D456EA7D8203}" destId="{1E010F00-3861-4141-BD10-BAD39A9228F8}" srcOrd="0" destOrd="0" presId="urn:microsoft.com/office/officeart/2005/8/layout/lProcess3"/>
    <dgm:cxn modelId="{981F74EE-3B8D-4E63-BC4F-AE678D4AD35F}" type="presParOf" srcId="{987D4DD8-9F5D-4C5E-A1C0-002A7F4B156D}" destId="{328459B6-9ACB-4043-8CB3-BC021C8773AF}" srcOrd="3" destOrd="0" presId="urn:microsoft.com/office/officeart/2005/8/layout/lProcess3"/>
    <dgm:cxn modelId="{D550D686-7A75-4A22-B2F5-740D8B5B348D}" type="presParOf" srcId="{987D4DD8-9F5D-4C5E-A1C0-002A7F4B156D}" destId="{340BD561-0B14-493D-8037-665B450C8E34}" srcOrd="4" destOrd="0" presId="urn:microsoft.com/office/officeart/2005/8/layout/lProcess3"/>
    <dgm:cxn modelId="{8E687855-D575-43DF-AA3F-79D70B48AF39}" type="presParOf" srcId="{340BD561-0B14-493D-8037-665B450C8E34}" destId="{1EA72FF7-EBE5-47A6-98F6-929AB31040F1}" srcOrd="0" destOrd="0" presId="urn:microsoft.com/office/officeart/2005/8/layout/lProcess3"/>
    <dgm:cxn modelId="{5D45934A-BA09-4081-BEAD-11570D30D4EE}" type="presParOf" srcId="{987D4DD8-9F5D-4C5E-A1C0-002A7F4B156D}" destId="{59FB5CEA-DF2F-422A-A7AC-3BF1D51D17CC}" srcOrd="5" destOrd="0" presId="urn:microsoft.com/office/officeart/2005/8/layout/lProcess3"/>
    <dgm:cxn modelId="{6A7D319B-375E-48F1-87A7-3BCD0CBBC7AE}" type="presParOf" srcId="{987D4DD8-9F5D-4C5E-A1C0-002A7F4B156D}" destId="{FBF45CCC-F9B8-4D50-A323-74316E4A770D}" srcOrd="6" destOrd="0" presId="urn:microsoft.com/office/officeart/2005/8/layout/lProcess3"/>
    <dgm:cxn modelId="{4FB3463C-829A-48EE-A0F6-77043F60658A}" type="presParOf" srcId="{FBF45CCC-F9B8-4D50-A323-74316E4A770D}" destId="{1BC4BE97-AEB5-4923-9743-1531E390F84F}" srcOrd="0" destOrd="0" presId="urn:microsoft.com/office/officeart/2005/8/layout/lProcess3"/>
    <dgm:cxn modelId="{AB049F09-533D-48D8-BDD3-3BDE864EC376}" type="presParOf" srcId="{987D4DD8-9F5D-4C5E-A1C0-002A7F4B156D}" destId="{199BF860-DB20-4B1E-8D71-B25F228F5D5C}" srcOrd="7" destOrd="0" presId="urn:microsoft.com/office/officeart/2005/8/layout/lProcess3"/>
    <dgm:cxn modelId="{0C7F47B3-D81B-4E75-B03B-891327CA0D67}" type="presParOf" srcId="{987D4DD8-9F5D-4C5E-A1C0-002A7F4B156D}" destId="{B37AB4E9-B65B-411B-8F22-15D49A3E087A}" srcOrd="8" destOrd="0" presId="urn:microsoft.com/office/officeart/2005/8/layout/lProcess3"/>
    <dgm:cxn modelId="{D22CD461-7404-4E2C-ABA9-952E1CFBC768}" type="presParOf" srcId="{B37AB4E9-B65B-411B-8F22-15D49A3E087A}" destId="{1D267DF5-B91D-41E2-AEF7-EAE927CFDA4C}" srcOrd="0" destOrd="0" presId="urn:microsoft.com/office/officeart/2005/8/layout/lProcess3"/>
    <dgm:cxn modelId="{AC1C7CD6-A9CB-4B5D-8725-745220A7903A}" type="presParOf" srcId="{987D4DD8-9F5D-4C5E-A1C0-002A7F4B156D}" destId="{1DE2F606-2D68-450F-840D-049B0D2C15B7}" srcOrd="9" destOrd="0" presId="urn:microsoft.com/office/officeart/2005/8/layout/lProcess3"/>
    <dgm:cxn modelId="{FEC7FC5B-4908-482B-B8EA-16DDA7123CF0}" type="presParOf" srcId="{987D4DD8-9F5D-4C5E-A1C0-002A7F4B156D}" destId="{52E0F623-2877-4967-B146-64FF9F923940}" srcOrd="10" destOrd="0" presId="urn:microsoft.com/office/officeart/2005/8/layout/lProcess3"/>
    <dgm:cxn modelId="{4F83A7C7-1DC9-42C8-A4D4-194ED8AA07C6}" type="presParOf" srcId="{52E0F623-2877-4967-B146-64FF9F923940}" destId="{57FF6E23-A880-4BEF-8C91-9BB0BD696E4A}" srcOrd="0" destOrd="0" presId="urn:microsoft.com/office/officeart/2005/8/layout/lProcess3"/>
    <dgm:cxn modelId="{660074F2-60BC-4C2E-982A-4284C72A1591}" type="presParOf" srcId="{987D4DD8-9F5D-4C5E-A1C0-002A7F4B156D}" destId="{FCC5AD32-32F5-4343-A9E4-8E73CAFC26AE}" srcOrd="11" destOrd="0" presId="urn:microsoft.com/office/officeart/2005/8/layout/lProcess3"/>
    <dgm:cxn modelId="{9193C396-62E5-40AF-999E-177DE1EF624B}" type="presParOf" srcId="{987D4DD8-9F5D-4C5E-A1C0-002A7F4B156D}" destId="{978A695F-6BAD-48A1-93A9-9088EC9F233C}" srcOrd="12" destOrd="0" presId="urn:microsoft.com/office/officeart/2005/8/layout/lProcess3"/>
    <dgm:cxn modelId="{EDFF4733-1509-475B-B849-6C7180AFE28B}" type="presParOf" srcId="{978A695F-6BAD-48A1-93A9-9088EC9F233C}" destId="{4C472CFC-23CA-47BC-8581-78561EC918DD}" srcOrd="0" destOrd="0" presId="urn:microsoft.com/office/officeart/2005/8/layout/lProcess3"/>
    <dgm:cxn modelId="{44F7932F-8D80-46DC-90AC-566DAA0A5DFA}" type="presParOf" srcId="{987D4DD8-9F5D-4C5E-A1C0-002A7F4B156D}" destId="{4D70E0E2-39EE-4478-B2F9-68CB27C0D40D}" srcOrd="13" destOrd="0" presId="urn:microsoft.com/office/officeart/2005/8/layout/lProcess3"/>
    <dgm:cxn modelId="{4D57E20E-233C-41BD-9497-580A7DB95909}" type="presParOf" srcId="{987D4DD8-9F5D-4C5E-A1C0-002A7F4B156D}" destId="{636627E8-AF96-415A-97B7-DEF8BA04B405}" srcOrd="14" destOrd="0" presId="urn:microsoft.com/office/officeart/2005/8/layout/lProcess3"/>
    <dgm:cxn modelId="{113272E3-E008-4AA4-BB14-CCE1664A996C}" type="presParOf" srcId="{636627E8-AF96-415A-97B7-DEF8BA04B405}" destId="{EF73C681-4DED-4CAE-95E3-BBF8D4F388E4}" srcOrd="0" destOrd="0" presId="urn:microsoft.com/office/officeart/2005/8/layout/lProcess3"/>
    <dgm:cxn modelId="{6D4C2D57-61C7-4F97-99D6-31430CD1AB0B}" type="presParOf" srcId="{987D4DD8-9F5D-4C5E-A1C0-002A7F4B156D}" destId="{C09D6D65-80FC-40A2-8F75-127244002224}" srcOrd="15" destOrd="0" presId="urn:microsoft.com/office/officeart/2005/8/layout/lProcess3"/>
    <dgm:cxn modelId="{8BB7C575-5292-48AC-A00F-D50790631932}" type="presParOf" srcId="{987D4DD8-9F5D-4C5E-A1C0-002A7F4B156D}" destId="{7DF6AD45-7938-410A-A42D-32F91865CD92}" srcOrd="16" destOrd="0" presId="urn:microsoft.com/office/officeart/2005/8/layout/lProcess3"/>
    <dgm:cxn modelId="{A295EB11-A685-4B3B-A438-C26EF15D973B}" type="presParOf" srcId="{7DF6AD45-7938-410A-A42D-32F91865CD92}" destId="{7FB45F30-3508-41C7-907F-4FCF1D6A1F5F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94A084-FC79-4F13-8EA0-FCDC401840AD}">
      <dsp:nvSpPr>
        <dsp:cNvPr id="0" name=""/>
        <dsp:cNvSpPr/>
      </dsp:nvSpPr>
      <dsp:spPr>
        <a:xfrm>
          <a:off x="1" y="71437"/>
          <a:ext cx="8143929" cy="508697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smtClean="0"/>
            <a:t>що вивчає лінгвістика тексту як наука</a:t>
          </a:r>
          <a:endParaRPr lang="uk-UA" sz="2400" kern="1200"/>
        </a:p>
      </dsp:txBody>
      <dsp:txXfrm>
        <a:off x="1" y="71437"/>
        <a:ext cx="8143929" cy="508697"/>
      </dsp:txXfrm>
    </dsp:sp>
    <dsp:sp modelId="{1E010F00-3861-4141-BD10-BAD39A9228F8}">
      <dsp:nvSpPr>
        <dsp:cNvPr id="0" name=""/>
        <dsp:cNvSpPr/>
      </dsp:nvSpPr>
      <dsp:spPr>
        <a:xfrm>
          <a:off x="1" y="651617"/>
          <a:ext cx="8118642" cy="485281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-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smtClean="0"/>
            <a:t>що називають дискурсом</a:t>
          </a:r>
          <a:endParaRPr lang="uk-UA" sz="2400" kern="1200"/>
        </a:p>
      </dsp:txBody>
      <dsp:txXfrm>
        <a:off x="1" y="651617"/>
        <a:ext cx="8118642" cy="485281"/>
      </dsp:txXfrm>
    </dsp:sp>
    <dsp:sp modelId="{1EA72FF7-EBE5-47A6-98F6-929AB31040F1}">
      <dsp:nvSpPr>
        <dsp:cNvPr id="0" name=""/>
        <dsp:cNvSpPr/>
      </dsp:nvSpPr>
      <dsp:spPr>
        <a:xfrm>
          <a:off x="1" y="1208381"/>
          <a:ext cx="8143929" cy="434376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-1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smtClean="0"/>
            <a:t>як співвідносяться поняття дискурсу й тексту</a:t>
          </a:r>
          <a:endParaRPr lang="uk-UA" sz="2400" kern="1200"/>
        </a:p>
      </dsp:txBody>
      <dsp:txXfrm>
        <a:off x="1" y="1208381"/>
        <a:ext cx="8143929" cy="434376"/>
      </dsp:txXfrm>
    </dsp:sp>
    <dsp:sp modelId="{1BC4BE97-AEB5-4923-9743-1531E390F84F}">
      <dsp:nvSpPr>
        <dsp:cNvPr id="0" name=""/>
        <dsp:cNvSpPr/>
      </dsp:nvSpPr>
      <dsp:spPr>
        <a:xfrm>
          <a:off x="37875" y="1712212"/>
          <a:ext cx="8106056" cy="484888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-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smtClean="0"/>
            <a:t>про типологію текстів</a:t>
          </a:r>
          <a:endParaRPr lang="uk-UA" sz="2400" kern="1200"/>
        </a:p>
      </dsp:txBody>
      <dsp:txXfrm>
        <a:off x="37875" y="1712212"/>
        <a:ext cx="8106056" cy="484888"/>
      </dsp:txXfrm>
    </dsp:sp>
    <dsp:sp modelId="{1D267DF5-B91D-41E2-AEF7-EAE927CFDA4C}">
      <dsp:nvSpPr>
        <dsp:cNvPr id="0" name=""/>
        <dsp:cNvSpPr/>
      </dsp:nvSpPr>
      <dsp:spPr>
        <a:xfrm>
          <a:off x="1" y="2270610"/>
          <a:ext cx="8143929" cy="489836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smtClean="0"/>
            <a:t>про особливості художніх і нехудожніх текстів</a:t>
          </a:r>
          <a:endParaRPr lang="uk-UA" sz="2400" kern="1200"/>
        </a:p>
      </dsp:txBody>
      <dsp:txXfrm>
        <a:off x="1" y="2270610"/>
        <a:ext cx="8143929" cy="489836"/>
      </dsp:txXfrm>
    </dsp:sp>
    <dsp:sp modelId="{57FF6E23-A880-4BEF-8C91-9BB0BD696E4A}">
      <dsp:nvSpPr>
        <dsp:cNvPr id="0" name=""/>
        <dsp:cNvSpPr/>
      </dsp:nvSpPr>
      <dsp:spPr>
        <a:xfrm>
          <a:off x="1" y="2831928"/>
          <a:ext cx="8143929" cy="556712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-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smtClean="0"/>
            <a:t>про композицію тексту й засоби зв’язку  текстових елементів</a:t>
          </a:r>
          <a:endParaRPr lang="uk-UA" sz="2200" kern="1200"/>
        </a:p>
      </dsp:txBody>
      <dsp:txXfrm>
        <a:off x="1" y="2831928"/>
        <a:ext cx="8143929" cy="556712"/>
      </dsp:txXfrm>
    </dsp:sp>
    <dsp:sp modelId="{4C472CFC-23CA-47BC-8581-78561EC918DD}">
      <dsp:nvSpPr>
        <dsp:cNvPr id="0" name=""/>
        <dsp:cNvSpPr/>
      </dsp:nvSpPr>
      <dsp:spPr>
        <a:xfrm>
          <a:off x="1" y="3460123"/>
          <a:ext cx="8143929" cy="489458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-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smtClean="0"/>
            <a:t>що визначає теорія мовленнєвих актів</a:t>
          </a:r>
          <a:endParaRPr lang="uk-UA" sz="2400" kern="1200"/>
        </a:p>
      </dsp:txBody>
      <dsp:txXfrm>
        <a:off x="1" y="3460123"/>
        <a:ext cx="8143929" cy="489458"/>
      </dsp:txXfrm>
    </dsp:sp>
    <dsp:sp modelId="{EF73C681-4DED-4CAE-95E3-BBF8D4F388E4}">
      <dsp:nvSpPr>
        <dsp:cNvPr id="0" name=""/>
        <dsp:cNvSpPr/>
      </dsp:nvSpPr>
      <dsp:spPr>
        <a:xfrm>
          <a:off x="1" y="4021063"/>
          <a:ext cx="8143929" cy="489458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-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smtClean="0"/>
            <a:t>яку роль у текстовій комунікації відіграє мовна особистість</a:t>
          </a:r>
          <a:endParaRPr lang="uk-UA" sz="2400" kern="1200"/>
        </a:p>
      </dsp:txBody>
      <dsp:txXfrm>
        <a:off x="1" y="4021063"/>
        <a:ext cx="8143929" cy="489458"/>
      </dsp:txXfrm>
    </dsp:sp>
    <dsp:sp modelId="{7FB45F30-3508-41C7-907F-4FCF1D6A1F5F}">
      <dsp:nvSpPr>
        <dsp:cNvPr id="0" name=""/>
        <dsp:cNvSpPr/>
      </dsp:nvSpPr>
      <dsp:spPr>
        <a:xfrm>
          <a:off x="0" y="4572032"/>
          <a:ext cx="8143929" cy="775846"/>
        </a:xfrm>
        <a:prstGeom prst="chevron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smtClean="0"/>
            <a:t>за якою методикою здійснюють                                     лінгвістичний аналіз текстів різних типів</a:t>
          </a:r>
          <a:r>
            <a:rPr lang="uk-UA" sz="4000" kern="1200" smtClean="0">
              <a:solidFill>
                <a:srgbClr val="FFC000"/>
              </a:solidFill>
            </a:rPr>
            <a:t>?</a:t>
          </a:r>
          <a:endParaRPr lang="uk-UA" sz="4000" kern="1200">
            <a:solidFill>
              <a:srgbClr val="FFC000"/>
            </a:solidFill>
          </a:endParaRPr>
        </a:p>
      </dsp:txBody>
      <dsp:txXfrm>
        <a:off x="0" y="4572032"/>
        <a:ext cx="8143929" cy="7758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852936"/>
            <a:ext cx="612068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365104"/>
            <a:ext cx="6400800" cy="1080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1084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7902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1925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59016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698976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6971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7319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0455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9437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9251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463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3273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2577-9D12-4284-8C5E-4B448F6E0F63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3234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2577-9D12-4284-8C5E-4B448F6E0F63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09BB8-63EB-46AA-9BF5-193EA15A1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1504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 rot="10800000">
            <a:off x="579398" y="1234256"/>
            <a:ext cx="6992998" cy="5623744"/>
          </a:xfrm>
          <a:prstGeom prst="horizontalScroll">
            <a:avLst/>
          </a:prstGeom>
          <a:solidFill>
            <a:srgbClr val="DDC743">
              <a:alpha val="42000"/>
            </a:srgb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696B66"/>
              </a:clrFrom>
              <a:clrTo>
                <a:srgbClr val="696B66">
                  <a:alpha val="0"/>
                </a:srgbClr>
              </a:clrTo>
            </a:clrChange>
            <a:lum contrast="-20000"/>
          </a:blip>
          <a:srcRect/>
          <a:stretch>
            <a:fillRect/>
          </a:stretch>
        </p:blipFill>
        <p:spPr bwMode="auto">
          <a:xfrm>
            <a:off x="1643042" y="1928802"/>
            <a:ext cx="5000660" cy="399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isometricTopUp"/>
            <a:lightRig rig="threePt" dir="t"/>
          </a:scene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643182"/>
            <a:ext cx="6120680" cy="1470025"/>
          </a:xfrm>
        </p:spPr>
        <p:txBody>
          <a:bodyPr>
            <a:normAutofit/>
          </a:bodyPr>
          <a:lstStyle/>
          <a:p>
            <a:r>
              <a:rPr lang="ru-RU" sz="5400" b="1" smtClean="0"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Лінгвістика тексту</a:t>
            </a:r>
            <a:endParaRPr lang="ru-RU" sz="5400" b="1" dirty="0">
              <a:solidFill>
                <a:schemeClr val="accent4">
                  <a:lumMod val="75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741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smtClean="0">
                <a:solidFill>
                  <a:srgbClr val="FFC000"/>
                </a:solidFill>
              </a:rPr>
              <a:t>Вам цікаво дізнатися,</a:t>
            </a:r>
            <a:endParaRPr lang="uk-UA" sz="4000">
              <a:solidFill>
                <a:srgbClr val="FFC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142984"/>
          <a:ext cx="8143932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6059016" cy="1643074"/>
          </a:xfrm>
        </p:spPr>
        <p:txBody>
          <a:bodyPr>
            <a:noAutofit/>
          </a:bodyPr>
          <a:lstStyle/>
          <a:p>
            <a:r>
              <a:rPr lang="ru-RU" sz="2800" b="1" smtClean="0">
                <a:solidFill>
                  <a:schemeClr val="accent4">
                    <a:lumMod val="50000"/>
                  </a:schemeClr>
                </a:solidFill>
              </a:rPr>
              <a:t>Ви дізнаєтеся про все це </a:t>
            </a:r>
            <a:br>
              <a:rPr lang="ru-RU" sz="2800" b="1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b="1" smtClean="0">
                <a:solidFill>
                  <a:schemeClr val="accent4">
                    <a:lumMod val="50000"/>
                  </a:schemeClr>
                </a:solidFill>
              </a:rPr>
              <a:t>під час вивчення дисципліни «Лінгвістика тексту», </a:t>
            </a:r>
            <a:br>
              <a:rPr lang="ru-RU" sz="2800" b="1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b="1" smtClean="0">
                <a:solidFill>
                  <a:schemeClr val="accent4">
                    <a:lumMod val="50000"/>
                  </a:schemeClr>
                </a:solidFill>
              </a:rPr>
              <a:t>що забезпечує: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gray">
          <a:xfrm flipH="1">
            <a:off x="4493096" y="5646886"/>
            <a:ext cx="2514600" cy="806450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gray">
          <a:xfrm>
            <a:off x="4493096" y="6448573"/>
            <a:ext cx="1854200" cy="1588"/>
          </a:xfrm>
          <a:prstGeom prst="line">
            <a:avLst/>
          </a:prstGeom>
          <a:noFill/>
          <a:ln w="19050" cap="rnd">
            <a:solidFill>
              <a:srgbClr val="5F5F5F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gray">
          <a:xfrm>
            <a:off x="4493096" y="5637361"/>
            <a:ext cx="2392363" cy="1587"/>
          </a:xfrm>
          <a:prstGeom prst="line">
            <a:avLst/>
          </a:prstGeom>
          <a:noFill/>
          <a:ln w="19050" cap="rnd">
            <a:solidFill>
              <a:srgbClr val="5F5F5F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gray">
          <a:xfrm>
            <a:off x="273521" y="2422673"/>
            <a:ext cx="4191000" cy="703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gray">
          <a:xfrm>
            <a:off x="273521" y="3140223"/>
            <a:ext cx="42672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gray">
          <a:xfrm>
            <a:off x="273521" y="3968898"/>
            <a:ext cx="3810000" cy="8175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gray">
          <a:xfrm>
            <a:off x="273521" y="4808686"/>
            <a:ext cx="32004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gray">
          <a:xfrm>
            <a:off x="273521" y="5646886"/>
            <a:ext cx="2514600" cy="806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gray">
          <a:xfrm flipH="1">
            <a:off x="273521" y="6448573"/>
            <a:ext cx="1854200" cy="1588"/>
          </a:xfrm>
          <a:prstGeom prst="line">
            <a:avLst/>
          </a:prstGeom>
          <a:noFill/>
          <a:ln w="19050" cap="rnd">
            <a:solidFill>
              <a:srgbClr val="5F5F5F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gray">
          <a:xfrm flipH="1">
            <a:off x="273521" y="5637361"/>
            <a:ext cx="2392363" cy="1587"/>
          </a:xfrm>
          <a:prstGeom prst="line">
            <a:avLst/>
          </a:prstGeom>
          <a:noFill/>
          <a:ln w="19050" cap="rnd">
            <a:solidFill>
              <a:srgbClr val="5F5F5F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gray">
          <a:xfrm flipH="1">
            <a:off x="273521" y="4795986"/>
            <a:ext cx="2809875" cy="1587"/>
          </a:xfrm>
          <a:prstGeom prst="line">
            <a:avLst/>
          </a:prstGeom>
          <a:noFill/>
          <a:ln w="19050" cap="rnd">
            <a:solidFill>
              <a:srgbClr val="5F5F5F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gray">
          <a:xfrm flipH="1">
            <a:off x="273521" y="3967311"/>
            <a:ext cx="3287713" cy="1587"/>
          </a:xfrm>
          <a:prstGeom prst="line">
            <a:avLst/>
          </a:prstGeom>
          <a:noFill/>
          <a:ln w="19050" cap="rnd">
            <a:solidFill>
              <a:srgbClr val="5F5F5F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gray">
          <a:xfrm flipH="1">
            <a:off x="273521" y="3133873"/>
            <a:ext cx="3765550" cy="1588"/>
          </a:xfrm>
          <a:prstGeom prst="line">
            <a:avLst/>
          </a:prstGeom>
          <a:noFill/>
          <a:ln w="19050" cap="rnd">
            <a:solidFill>
              <a:srgbClr val="5F5F5F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gray">
          <a:xfrm flipH="1">
            <a:off x="273521" y="2422673"/>
            <a:ext cx="4184650" cy="1588"/>
          </a:xfrm>
          <a:prstGeom prst="line">
            <a:avLst/>
          </a:prstGeom>
          <a:noFill/>
          <a:ln w="19050" cap="rnd">
            <a:solidFill>
              <a:srgbClr val="5F5F5F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gray">
          <a:xfrm>
            <a:off x="511646" y="2422673"/>
            <a:ext cx="1588" cy="71120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gray">
          <a:xfrm>
            <a:off x="511646" y="3133873"/>
            <a:ext cx="1588" cy="841375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gray">
          <a:xfrm>
            <a:off x="511646" y="3975248"/>
            <a:ext cx="1588" cy="841375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gray">
          <a:xfrm>
            <a:off x="511646" y="4816623"/>
            <a:ext cx="1588" cy="841375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gray">
          <a:xfrm>
            <a:off x="511646" y="5657998"/>
            <a:ext cx="1588" cy="776288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9" name="Group 27"/>
          <p:cNvGrpSpPr>
            <a:grpSpLocks/>
          </p:cNvGrpSpPr>
          <p:nvPr/>
        </p:nvGrpSpPr>
        <p:grpSpPr bwMode="auto">
          <a:xfrm>
            <a:off x="2156296" y="2422673"/>
            <a:ext cx="5080000" cy="4030663"/>
            <a:chOff x="1702" y="1253"/>
            <a:chExt cx="3855" cy="2825"/>
          </a:xfrm>
        </p:grpSpPr>
        <p:sp>
          <p:nvSpPr>
            <p:cNvPr id="30" name="Freeform 28"/>
            <p:cNvSpPr>
              <a:spLocks/>
            </p:cNvSpPr>
            <p:nvPr/>
          </p:nvSpPr>
          <p:spPr bwMode="gray">
            <a:xfrm>
              <a:off x="4877" y="3211"/>
              <a:ext cx="680" cy="866"/>
            </a:xfrm>
            <a:custGeom>
              <a:avLst/>
              <a:gdLst/>
              <a:ahLst/>
              <a:cxnLst>
                <a:cxn ang="0">
                  <a:pos x="399" y="1078"/>
                </a:cxn>
                <a:cxn ang="0">
                  <a:pos x="0" y="459"/>
                </a:cxn>
                <a:cxn ang="0">
                  <a:pos x="374" y="0"/>
                </a:cxn>
                <a:cxn ang="0">
                  <a:pos x="846" y="536"/>
                </a:cxn>
                <a:cxn ang="0">
                  <a:pos x="399" y="1078"/>
                </a:cxn>
              </a:cxnLst>
              <a:rect l="0" t="0" r="r" b="b"/>
              <a:pathLst>
                <a:path w="847" h="1079">
                  <a:moveTo>
                    <a:pt x="399" y="1078"/>
                  </a:moveTo>
                  <a:lnTo>
                    <a:pt x="0" y="459"/>
                  </a:lnTo>
                  <a:lnTo>
                    <a:pt x="374" y="0"/>
                  </a:lnTo>
                  <a:lnTo>
                    <a:pt x="846" y="536"/>
                  </a:lnTo>
                  <a:lnTo>
                    <a:pt x="399" y="1078"/>
                  </a:lnTo>
                </a:path>
              </a:pathLst>
            </a:custGeom>
            <a:gradFill rotWithShape="0">
              <a:gsLst>
                <a:gs pos="0">
                  <a:schemeClr val="hlink">
                    <a:gamma/>
                    <a:shade val="69804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gray">
            <a:xfrm>
              <a:off x="2010" y="3211"/>
              <a:ext cx="3168" cy="369"/>
            </a:xfrm>
            <a:custGeom>
              <a:avLst/>
              <a:gdLst/>
              <a:ahLst/>
              <a:cxnLst>
                <a:cxn ang="0">
                  <a:pos x="0" y="459"/>
                </a:cxn>
                <a:cxn ang="0">
                  <a:pos x="3573" y="459"/>
                </a:cxn>
                <a:cxn ang="0">
                  <a:pos x="3946" y="0"/>
                </a:cxn>
                <a:cxn ang="0">
                  <a:pos x="505" y="0"/>
                </a:cxn>
                <a:cxn ang="0">
                  <a:pos x="0" y="459"/>
                </a:cxn>
              </a:cxnLst>
              <a:rect l="0" t="0" r="r" b="b"/>
              <a:pathLst>
                <a:path w="3947" h="460">
                  <a:moveTo>
                    <a:pt x="0" y="459"/>
                  </a:moveTo>
                  <a:lnTo>
                    <a:pt x="3573" y="459"/>
                  </a:lnTo>
                  <a:lnTo>
                    <a:pt x="3946" y="0"/>
                  </a:lnTo>
                  <a:lnTo>
                    <a:pt x="505" y="0"/>
                  </a:lnTo>
                  <a:lnTo>
                    <a:pt x="0" y="459"/>
                  </a:lnTo>
                </a:path>
              </a:pathLst>
            </a:cu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gray">
            <a:xfrm>
              <a:off x="1702" y="3578"/>
              <a:ext cx="3497" cy="500"/>
            </a:xfrm>
            <a:custGeom>
              <a:avLst/>
              <a:gdLst/>
              <a:ahLst/>
              <a:cxnLst>
                <a:cxn ang="0">
                  <a:pos x="383" y="0"/>
                </a:cxn>
                <a:cxn ang="0">
                  <a:pos x="3954" y="0"/>
                </a:cxn>
                <a:cxn ang="0">
                  <a:pos x="4356" y="622"/>
                </a:cxn>
                <a:cxn ang="0">
                  <a:pos x="0" y="622"/>
                </a:cxn>
                <a:cxn ang="0">
                  <a:pos x="383" y="0"/>
                </a:cxn>
              </a:cxnLst>
              <a:rect l="0" t="0" r="r" b="b"/>
              <a:pathLst>
                <a:path w="4357" h="623">
                  <a:moveTo>
                    <a:pt x="383" y="0"/>
                  </a:moveTo>
                  <a:lnTo>
                    <a:pt x="3954" y="0"/>
                  </a:lnTo>
                  <a:lnTo>
                    <a:pt x="4356" y="622"/>
                  </a:lnTo>
                  <a:lnTo>
                    <a:pt x="0" y="622"/>
                  </a:lnTo>
                  <a:lnTo>
                    <a:pt x="383" y="0"/>
                  </a:lnTo>
                </a:path>
              </a:pathLst>
            </a:custGeom>
            <a:solidFill>
              <a:schemeClr val="hlink"/>
            </a:soli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gray">
            <a:xfrm>
              <a:off x="4522" y="2721"/>
              <a:ext cx="601" cy="784"/>
            </a:xfrm>
            <a:custGeom>
              <a:avLst/>
              <a:gdLst/>
              <a:ahLst/>
              <a:cxnLst>
                <a:cxn ang="0">
                  <a:pos x="382" y="976"/>
                </a:cxn>
                <a:cxn ang="0">
                  <a:pos x="0" y="342"/>
                </a:cxn>
                <a:cxn ang="0">
                  <a:pos x="280" y="0"/>
                </a:cxn>
                <a:cxn ang="0">
                  <a:pos x="748" y="538"/>
                </a:cxn>
                <a:cxn ang="0">
                  <a:pos x="382" y="976"/>
                </a:cxn>
              </a:cxnLst>
              <a:rect l="0" t="0" r="r" b="b"/>
              <a:pathLst>
                <a:path w="749" h="977">
                  <a:moveTo>
                    <a:pt x="382" y="976"/>
                  </a:moveTo>
                  <a:lnTo>
                    <a:pt x="0" y="342"/>
                  </a:lnTo>
                  <a:lnTo>
                    <a:pt x="280" y="0"/>
                  </a:lnTo>
                  <a:lnTo>
                    <a:pt x="748" y="538"/>
                  </a:lnTo>
                  <a:lnTo>
                    <a:pt x="382" y="976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gray">
            <a:xfrm>
              <a:off x="2370" y="2721"/>
              <a:ext cx="2380" cy="276"/>
            </a:xfrm>
            <a:custGeom>
              <a:avLst/>
              <a:gdLst/>
              <a:ahLst/>
              <a:cxnLst>
                <a:cxn ang="0">
                  <a:pos x="0" y="343"/>
                </a:cxn>
                <a:cxn ang="0">
                  <a:pos x="2684" y="343"/>
                </a:cxn>
                <a:cxn ang="0">
                  <a:pos x="2963" y="0"/>
                </a:cxn>
                <a:cxn ang="0">
                  <a:pos x="531" y="1"/>
                </a:cxn>
                <a:cxn ang="0">
                  <a:pos x="0" y="343"/>
                </a:cxn>
              </a:cxnLst>
              <a:rect l="0" t="0" r="r" b="b"/>
              <a:pathLst>
                <a:path w="2964" h="344">
                  <a:moveTo>
                    <a:pt x="0" y="343"/>
                  </a:moveTo>
                  <a:lnTo>
                    <a:pt x="2684" y="343"/>
                  </a:lnTo>
                  <a:lnTo>
                    <a:pt x="2963" y="0"/>
                  </a:lnTo>
                  <a:lnTo>
                    <a:pt x="531" y="1"/>
                  </a:lnTo>
                  <a:lnTo>
                    <a:pt x="0" y="343"/>
                  </a:lnTo>
                </a:path>
              </a:pathLst>
            </a:custGeom>
            <a:solidFill>
              <a:schemeClr val="accent1">
                <a:lumMod val="50000"/>
              </a:schemeClr>
            </a:soli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gray">
            <a:xfrm>
              <a:off x="2069" y="2996"/>
              <a:ext cx="2763" cy="509"/>
            </a:xfrm>
            <a:custGeom>
              <a:avLst/>
              <a:gdLst/>
              <a:ahLst/>
              <a:cxnLst>
                <a:cxn ang="0">
                  <a:pos x="0" y="633"/>
                </a:cxn>
                <a:cxn ang="0">
                  <a:pos x="3442" y="633"/>
                </a:cxn>
                <a:cxn ang="0">
                  <a:pos x="3060" y="0"/>
                </a:cxn>
                <a:cxn ang="0">
                  <a:pos x="377" y="0"/>
                </a:cxn>
                <a:cxn ang="0">
                  <a:pos x="0" y="633"/>
                </a:cxn>
              </a:cxnLst>
              <a:rect l="0" t="0" r="r" b="b"/>
              <a:pathLst>
                <a:path w="3443" h="634">
                  <a:moveTo>
                    <a:pt x="0" y="633"/>
                  </a:moveTo>
                  <a:lnTo>
                    <a:pt x="3442" y="633"/>
                  </a:lnTo>
                  <a:lnTo>
                    <a:pt x="3060" y="0"/>
                  </a:lnTo>
                  <a:lnTo>
                    <a:pt x="377" y="0"/>
                  </a:lnTo>
                  <a:lnTo>
                    <a:pt x="0" y="633"/>
                  </a:lnTo>
                </a:path>
              </a:pathLst>
            </a:custGeom>
            <a:solidFill>
              <a:schemeClr val="accent1"/>
            </a:soli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gray">
            <a:xfrm>
              <a:off x="4167" y="2236"/>
              <a:ext cx="526" cy="681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387" y="848"/>
                </a:cxn>
                <a:cxn ang="0">
                  <a:pos x="654" y="531"/>
                </a:cxn>
                <a:cxn ang="0">
                  <a:pos x="188" y="0"/>
                </a:cxn>
                <a:cxn ang="0">
                  <a:pos x="0" y="230"/>
                </a:cxn>
              </a:cxnLst>
              <a:rect l="0" t="0" r="r" b="b"/>
              <a:pathLst>
                <a:path w="655" h="849">
                  <a:moveTo>
                    <a:pt x="0" y="230"/>
                  </a:moveTo>
                  <a:lnTo>
                    <a:pt x="387" y="848"/>
                  </a:lnTo>
                  <a:lnTo>
                    <a:pt x="654" y="531"/>
                  </a:lnTo>
                  <a:lnTo>
                    <a:pt x="188" y="0"/>
                  </a:lnTo>
                  <a:lnTo>
                    <a:pt x="0" y="230"/>
                  </a:lnTo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72941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gray">
            <a:xfrm>
              <a:off x="2728" y="2236"/>
              <a:ext cx="1589" cy="184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791" y="228"/>
                </a:cxn>
                <a:cxn ang="0">
                  <a:pos x="1979" y="0"/>
                </a:cxn>
                <a:cxn ang="0">
                  <a:pos x="500" y="0"/>
                </a:cxn>
                <a:cxn ang="0">
                  <a:pos x="0" y="228"/>
                </a:cxn>
              </a:cxnLst>
              <a:rect l="0" t="0" r="r" b="b"/>
              <a:pathLst>
                <a:path w="1980" h="229">
                  <a:moveTo>
                    <a:pt x="0" y="228"/>
                  </a:moveTo>
                  <a:lnTo>
                    <a:pt x="1791" y="228"/>
                  </a:lnTo>
                  <a:lnTo>
                    <a:pt x="1979" y="0"/>
                  </a:lnTo>
                  <a:lnTo>
                    <a:pt x="500" y="0"/>
                  </a:lnTo>
                  <a:lnTo>
                    <a:pt x="0" y="228"/>
                  </a:lnTo>
                </a:path>
              </a:pathLst>
            </a:cu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7451"/>
                    <a:invGamma/>
                  </a:schemeClr>
                </a:gs>
              </a:gsLst>
              <a:lin ang="2700000" scaled="1"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gray">
            <a:xfrm>
              <a:off x="2422" y="2419"/>
              <a:ext cx="2056" cy="498"/>
            </a:xfrm>
            <a:custGeom>
              <a:avLst/>
              <a:gdLst/>
              <a:ahLst/>
              <a:cxnLst>
                <a:cxn ang="0">
                  <a:pos x="0" y="620"/>
                </a:cxn>
                <a:cxn ang="0">
                  <a:pos x="2560" y="620"/>
                </a:cxn>
                <a:cxn ang="0">
                  <a:pos x="2172" y="0"/>
                </a:cxn>
                <a:cxn ang="0">
                  <a:pos x="382" y="0"/>
                </a:cxn>
                <a:cxn ang="0">
                  <a:pos x="0" y="620"/>
                </a:cxn>
              </a:cxnLst>
              <a:rect l="0" t="0" r="r" b="b"/>
              <a:pathLst>
                <a:path w="2561" h="621">
                  <a:moveTo>
                    <a:pt x="0" y="620"/>
                  </a:moveTo>
                  <a:lnTo>
                    <a:pt x="2560" y="620"/>
                  </a:lnTo>
                  <a:lnTo>
                    <a:pt x="2172" y="0"/>
                  </a:lnTo>
                  <a:lnTo>
                    <a:pt x="382" y="0"/>
                  </a:lnTo>
                  <a:lnTo>
                    <a:pt x="0" y="620"/>
                  </a:lnTo>
                </a:path>
              </a:pathLst>
            </a:custGeom>
            <a:solidFill>
              <a:schemeClr val="hlink"/>
            </a:soli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gray">
            <a:xfrm>
              <a:off x="3808" y="1744"/>
              <a:ext cx="453" cy="593"/>
            </a:xfrm>
            <a:custGeom>
              <a:avLst/>
              <a:gdLst/>
              <a:ahLst/>
              <a:cxnLst>
                <a:cxn ang="0">
                  <a:pos x="385" y="737"/>
                </a:cxn>
                <a:cxn ang="0">
                  <a:pos x="563" y="527"/>
                </a:cxn>
                <a:cxn ang="0">
                  <a:pos x="97" y="0"/>
                </a:cxn>
                <a:cxn ang="0">
                  <a:pos x="0" y="111"/>
                </a:cxn>
                <a:cxn ang="0">
                  <a:pos x="385" y="737"/>
                </a:cxn>
              </a:cxnLst>
              <a:rect l="0" t="0" r="r" b="b"/>
              <a:pathLst>
                <a:path w="564" h="738">
                  <a:moveTo>
                    <a:pt x="385" y="737"/>
                  </a:moveTo>
                  <a:lnTo>
                    <a:pt x="563" y="527"/>
                  </a:lnTo>
                  <a:lnTo>
                    <a:pt x="97" y="0"/>
                  </a:lnTo>
                  <a:lnTo>
                    <a:pt x="0" y="111"/>
                  </a:lnTo>
                  <a:lnTo>
                    <a:pt x="385" y="737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gray">
            <a:xfrm>
              <a:off x="3092" y="1744"/>
              <a:ext cx="793" cy="89"/>
            </a:xfrm>
            <a:custGeom>
              <a:avLst/>
              <a:gdLst/>
              <a:ahLst/>
              <a:cxnLst>
                <a:cxn ang="0">
                  <a:pos x="0" y="109"/>
                </a:cxn>
                <a:cxn ang="0">
                  <a:pos x="889" y="109"/>
                </a:cxn>
                <a:cxn ang="0">
                  <a:pos x="986" y="0"/>
                </a:cxn>
                <a:cxn ang="0">
                  <a:pos x="308" y="0"/>
                </a:cxn>
                <a:cxn ang="0">
                  <a:pos x="0" y="109"/>
                </a:cxn>
              </a:cxnLst>
              <a:rect l="0" t="0" r="r" b="b"/>
              <a:pathLst>
                <a:path w="987" h="110">
                  <a:moveTo>
                    <a:pt x="0" y="109"/>
                  </a:moveTo>
                  <a:lnTo>
                    <a:pt x="889" y="109"/>
                  </a:lnTo>
                  <a:lnTo>
                    <a:pt x="986" y="0"/>
                  </a:lnTo>
                  <a:lnTo>
                    <a:pt x="308" y="0"/>
                  </a:lnTo>
                  <a:lnTo>
                    <a:pt x="0" y="109"/>
                  </a:lnTo>
                </a:path>
              </a:pathLst>
            </a:custGeom>
            <a:solidFill>
              <a:schemeClr val="accent1">
                <a:lumMod val="50000"/>
              </a:schemeClr>
            </a:soli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gray">
            <a:xfrm>
              <a:off x="2780" y="1832"/>
              <a:ext cx="1339" cy="505"/>
            </a:xfrm>
            <a:custGeom>
              <a:avLst/>
              <a:gdLst/>
              <a:ahLst/>
              <a:cxnLst>
                <a:cxn ang="0">
                  <a:pos x="0" y="628"/>
                </a:cxn>
                <a:cxn ang="0">
                  <a:pos x="1668" y="628"/>
                </a:cxn>
                <a:cxn ang="0">
                  <a:pos x="1281" y="0"/>
                </a:cxn>
                <a:cxn ang="0">
                  <a:pos x="388" y="0"/>
                </a:cxn>
                <a:cxn ang="0">
                  <a:pos x="0" y="628"/>
                </a:cxn>
              </a:cxnLst>
              <a:rect l="0" t="0" r="r" b="b"/>
              <a:pathLst>
                <a:path w="1669" h="629">
                  <a:moveTo>
                    <a:pt x="0" y="628"/>
                  </a:moveTo>
                  <a:lnTo>
                    <a:pt x="1668" y="628"/>
                  </a:lnTo>
                  <a:lnTo>
                    <a:pt x="1281" y="0"/>
                  </a:lnTo>
                  <a:lnTo>
                    <a:pt x="388" y="0"/>
                  </a:lnTo>
                  <a:lnTo>
                    <a:pt x="0" y="628"/>
                  </a:lnTo>
                </a:path>
              </a:pathLst>
            </a:custGeom>
            <a:solidFill>
              <a:schemeClr val="accent1"/>
            </a:soli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gray">
            <a:xfrm>
              <a:off x="3446" y="1253"/>
              <a:ext cx="383" cy="502"/>
            </a:xfrm>
            <a:custGeom>
              <a:avLst/>
              <a:gdLst/>
              <a:ahLst/>
              <a:cxnLst>
                <a:cxn ang="0">
                  <a:pos x="387" y="624"/>
                </a:cxn>
                <a:cxn ang="0">
                  <a:pos x="476" y="527"/>
                </a:cxn>
                <a:cxn ang="0">
                  <a:pos x="0" y="0"/>
                </a:cxn>
                <a:cxn ang="0">
                  <a:pos x="387" y="624"/>
                </a:cxn>
              </a:cxnLst>
              <a:rect l="0" t="0" r="r" b="b"/>
              <a:pathLst>
                <a:path w="477" h="625">
                  <a:moveTo>
                    <a:pt x="387" y="624"/>
                  </a:moveTo>
                  <a:lnTo>
                    <a:pt x="476" y="527"/>
                  </a:lnTo>
                  <a:lnTo>
                    <a:pt x="0" y="0"/>
                  </a:lnTo>
                  <a:lnTo>
                    <a:pt x="387" y="624"/>
                  </a:lnTo>
                </a:path>
              </a:pathLst>
            </a:custGeom>
            <a:gradFill rotWithShape="0">
              <a:gsLst>
                <a:gs pos="0">
                  <a:schemeClr val="hlink">
                    <a:gamma/>
                    <a:shade val="79216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gray">
            <a:xfrm>
              <a:off x="3136" y="1253"/>
              <a:ext cx="621" cy="502"/>
            </a:xfrm>
            <a:custGeom>
              <a:avLst/>
              <a:gdLst/>
              <a:ahLst/>
              <a:cxnLst>
                <a:cxn ang="0">
                  <a:pos x="0" y="624"/>
                </a:cxn>
                <a:cxn ang="0">
                  <a:pos x="772" y="624"/>
                </a:cxn>
                <a:cxn ang="0">
                  <a:pos x="387" y="0"/>
                </a:cxn>
                <a:cxn ang="0">
                  <a:pos x="0" y="624"/>
                </a:cxn>
              </a:cxnLst>
              <a:rect l="0" t="0" r="r" b="b"/>
              <a:pathLst>
                <a:path w="773" h="625">
                  <a:moveTo>
                    <a:pt x="0" y="624"/>
                  </a:moveTo>
                  <a:lnTo>
                    <a:pt x="772" y="624"/>
                  </a:lnTo>
                  <a:lnTo>
                    <a:pt x="387" y="0"/>
                  </a:lnTo>
                  <a:lnTo>
                    <a:pt x="0" y="624"/>
                  </a:lnTo>
                </a:path>
              </a:pathLst>
            </a:custGeom>
            <a:solidFill>
              <a:schemeClr val="hlink"/>
            </a:soli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517996" y="5715017"/>
            <a:ext cx="44826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необхідний </a:t>
            </a:r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обсяг </a:t>
            </a:r>
          </a:p>
          <a:p>
            <a:pPr eaLnBrk="0" hangingPunct="0"/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теоретичних </a:t>
            </a:r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відомостей про текст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517996" y="4929198"/>
            <a:ext cx="44826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уміння </a:t>
            </a:r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аналізувати </a:t>
            </a:r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тексти </a:t>
            </a:r>
            <a:endParaRPr lang="uk-UA" b="1" smtClean="0">
              <a:solidFill>
                <a:schemeClr val="accent4">
                  <a:lumMod val="50000"/>
                </a:schemeClr>
              </a:solidFill>
            </a:endParaRPr>
          </a:p>
          <a:p>
            <a:pPr eaLnBrk="0" hangingPunct="0"/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різної </a:t>
            </a:r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жанрово-стильової приналежності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517996" y="3929066"/>
            <a:ext cx="548276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розвиток </a:t>
            </a:r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креативних </a:t>
            </a:r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можливостей </a:t>
            </a:r>
            <a:endParaRPr lang="uk-UA" b="1" smtClean="0">
              <a:solidFill>
                <a:schemeClr val="accent4">
                  <a:lumMod val="50000"/>
                </a:schemeClr>
              </a:solidFill>
            </a:endParaRPr>
          </a:p>
          <a:p>
            <a:pPr eaLnBrk="0" hangingPunct="0"/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у </a:t>
            </a:r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створенні текстів наукового, публіцистичного, рекламного характеру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500034" y="3214686"/>
            <a:ext cx="43397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формування </a:t>
            </a:r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вмінь </a:t>
            </a:r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редагувати тексти </a:t>
            </a:r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різної жанрово-стильової приналежності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500034" y="2428868"/>
            <a:ext cx="41254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спроможність удосконалювати </a:t>
            </a:r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тексти </a:t>
            </a:r>
            <a:endParaRPr lang="uk-UA" b="1" smtClean="0">
              <a:solidFill>
                <a:schemeClr val="accent4">
                  <a:lumMod val="50000"/>
                </a:schemeClr>
              </a:solidFill>
            </a:endParaRPr>
          </a:p>
          <a:p>
            <a:pPr eaLnBrk="0" hangingPunct="0"/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з </a:t>
            </a:r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метою </a:t>
            </a:r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посилення </a:t>
            </a:r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їхньої </a:t>
            </a:r>
            <a:r>
              <a:rPr lang="uk-UA" b="1" smtClean="0">
                <a:solidFill>
                  <a:schemeClr val="accent4">
                    <a:lumMod val="50000"/>
                  </a:schemeClr>
                </a:solidFill>
              </a:rPr>
              <a:t>виразності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7302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smtClean="0">
                <a:solidFill>
                  <a:schemeClr val="accent4">
                    <a:lumMod val="50000"/>
                  </a:schemeClr>
                </a:solidFill>
              </a:rPr>
              <a:t>Засвоївши навчальний матеріал </a:t>
            </a:r>
            <a:br>
              <a:rPr lang="ru-RU" sz="240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smtClean="0">
                <a:solidFill>
                  <a:schemeClr val="accent4">
                    <a:lumMod val="50000"/>
                  </a:schemeClr>
                </a:solidFill>
              </a:rPr>
              <a:t>із цієї дисципліни, </a:t>
            </a:r>
            <a:r>
              <a:rPr lang="ru-RU" sz="2800" b="1" smtClean="0">
                <a:solidFill>
                  <a:schemeClr val="accent1"/>
                </a:solidFill>
              </a:rPr>
              <a:t>ви зможете: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grpSp>
        <p:nvGrpSpPr>
          <p:cNvPr id="4" name="Group 326"/>
          <p:cNvGrpSpPr>
            <a:grpSpLocks/>
          </p:cNvGrpSpPr>
          <p:nvPr/>
        </p:nvGrpSpPr>
        <p:grpSpPr bwMode="auto">
          <a:xfrm>
            <a:off x="500034" y="1357298"/>
            <a:ext cx="3786214" cy="2852748"/>
            <a:chOff x="2180" y="1267"/>
            <a:chExt cx="1350" cy="1030"/>
          </a:xfrm>
        </p:grpSpPr>
        <p:sp>
          <p:nvSpPr>
            <p:cNvPr id="5" name="Oval 327"/>
            <p:cNvSpPr>
              <a:spLocks noChangeArrowheads="1"/>
            </p:cNvSpPr>
            <p:nvPr/>
          </p:nvSpPr>
          <p:spPr bwMode="ltGray">
            <a:xfrm>
              <a:off x="2301" y="1267"/>
              <a:ext cx="1021" cy="1030"/>
            </a:xfrm>
            <a:prstGeom prst="ellipse">
              <a:avLst/>
            </a:prstGeom>
            <a:gradFill rotWithShape="0">
              <a:gsLst>
                <a:gs pos="0">
                  <a:schemeClr val="hlink">
                    <a:gamma/>
                    <a:shade val="6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66275"/>
                    <a:invGamma/>
                  </a:schemeClr>
                </a:gs>
              </a:gsLst>
              <a:lin ang="2700000" scaled="1"/>
            </a:gradFill>
            <a:ln w="5715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" name="Group 328"/>
            <p:cNvGrpSpPr>
              <a:grpSpLocks/>
            </p:cNvGrpSpPr>
            <p:nvPr/>
          </p:nvGrpSpPr>
          <p:grpSpPr bwMode="auto">
            <a:xfrm rot="10082854">
              <a:off x="2180" y="2013"/>
              <a:ext cx="926" cy="237"/>
              <a:chOff x="2598" y="1026"/>
              <a:chExt cx="957" cy="242"/>
            </a:xfrm>
          </p:grpSpPr>
          <p:grpSp>
            <p:nvGrpSpPr>
              <p:cNvPr id="30" name="Group 329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42" name="Group 330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48" name="AutoShape 331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9" name="AutoShape 332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0" name="AutoShape 333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1" name="AutoShape 334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3" name="Group 335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44" name="AutoShape 336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5" name="AutoShape 337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6" name="AutoShape 338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7" name="AutoShape 339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1" name="Group 340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32" name="Group 341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38" name="AutoShape 342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9" name="AutoShape 343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0" name="AutoShape 344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" name="AutoShape 345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" name="Group 346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34" name="AutoShape 347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5" name="AutoShape 348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6" name="AutoShape 349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7" name="AutoShape 350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7" name="Group 351"/>
            <p:cNvGrpSpPr>
              <a:grpSpLocks/>
            </p:cNvGrpSpPr>
            <p:nvPr/>
          </p:nvGrpSpPr>
          <p:grpSpPr bwMode="auto">
            <a:xfrm>
              <a:off x="2604" y="1361"/>
              <a:ext cx="926" cy="237"/>
              <a:chOff x="2598" y="1026"/>
              <a:chExt cx="957" cy="242"/>
            </a:xfrm>
          </p:grpSpPr>
          <p:grpSp>
            <p:nvGrpSpPr>
              <p:cNvPr id="8" name="Group 352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20" name="Group 353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" name="AutoShape 354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7" name="AutoShape 355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8" name="AutoShape 356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9" name="AutoShape 357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" name="Group 358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2" name="AutoShape 359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3" name="AutoShape 360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4" name="AutoShape 361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5" name="AutoShape 362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9" name="Group 363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10" name="Group 364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6" name="AutoShape 365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" name="AutoShape 366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8" name="AutoShape 367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9" name="AutoShape 368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" name="Group 369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2" name="AutoShape 370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" name="AutoShape 371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" name="AutoShape 372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5" name="AutoShape 373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52" name="Group 374"/>
          <p:cNvGrpSpPr>
            <a:grpSpLocks/>
          </p:cNvGrpSpPr>
          <p:nvPr/>
        </p:nvGrpSpPr>
        <p:grpSpPr bwMode="auto">
          <a:xfrm>
            <a:off x="2428860" y="3000372"/>
            <a:ext cx="3786214" cy="2928958"/>
            <a:chOff x="3322" y="2165"/>
            <a:chExt cx="1354" cy="1031"/>
          </a:xfrm>
        </p:grpSpPr>
        <p:sp>
          <p:nvSpPr>
            <p:cNvPr id="53" name="Oval 375"/>
            <p:cNvSpPr>
              <a:spLocks noChangeArrowheads="1"/>
            </p:cNvSpPr>
            <p:nvPr/>
          </p:nvSpPr>
          <p:spPr bwMode="ltGray">
            <a:xfrm>
              <a:off x="3426" y="2165"/>
              <a:ext cx="1023" cy="1031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5715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4" name="Group 376"/>
            <p:cNvGrpSpPr>
              <a:grpSpLocks/>
            </p:cNvGrpSpPr>
            <p:nvPr/>
          </p:nvGrpSpPr>
          <p:grpSpPr bwMode="auto">
            <a:xfrm rot="10082854">
              <a:off x="3322" y="2916"/>
              <a:ext cx="926" cy="237"/>
              <a:chOff x="2598" y="1026"/>
              <a:chExt cx="957" cy="242"/>
            </a:xfrm>
          </p:grpSpPr>
          <p:grpSp>
            <p:nvGrpSpPr>
              <p:cNvPr id="78" name="Group 377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90" name="Group 378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96" name="AutoShape 379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7" name="AutoShape 380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8" name="AutoShape 381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9" name="AutoShape 382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1" name="Group 383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92" name="AutoShape 384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3" name="AutoShape 385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4" name="AutoShape 386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5" name="AutoShape 387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79" name="Group 388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80" name="Group 389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86" name="AutoShape 390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7" name="AutoShape 391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8" name="AutoShape 392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9" name="AutoShape 393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1" name="Group 394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82" name="AutoShape 395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" name="AutoShape 396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4" name="AutoShape 397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5" name="AutoShape 398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55" name="Group 399"/>
            <p:cNvGrpSpPr>
              <a:grpSpLocks/>
            </p:cNvGrpSpPr>
            <p:nvPr/>
          </p:nvGrpSpPr>
          <p:grpSpPr bwMode="auto">
            <a:xfrm rot="344040">
              <a:off x="3748" y="2277"/>
              <a:ext cx="928" cy="237"/>
              <a:chOff x="2598" y="1026"/>
              <a:chExt cx="957" cy="242"/>
            </a:xfrm>
          </p:grpSpPr>
          <p:grpSp>
            <p:nvGrpSpPr>
              <p:cNvPr id="56" name="Group 400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68" name="Group 401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74" name="AutoShape 402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5" name="AutoShape 403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6" name="AutoShape 404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7" name="AutoShape 405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9" name="Group 406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70" name="AutoShape 407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1" name="AutoShape 408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" name="AutoShape 409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3" name="AutoShape 410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57" name="Group 411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58" name="Group 412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64" name="AutoShape 413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5" name="AutoShape 414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6" name="AutoShape 415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7" name="AutoShape 416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9" name="Group 417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60" name="AutoShape 418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1" name="AutoShape 419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2" name="AutoShape 420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3" name="AutoShape 421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2000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100" name="Group 422"/>
          <p:cNvGrpSpPr>
            <a:grpSpLocks/>
          </p:cNvGrpSpPr>
          <p:nvPr/>
        </p:nvGrpSpPr>
        <p:grpSpPr bwMode="auto">
          <a:xfrm>
            <a:off x="0" y="3714752"/>
            <a:ext cx="4000496" cy="2928958"/>
            <a:chOff x="990" y="2158"/>
            <a:chExt cx="1358" cy="1030"/>
          </a:xfrm>
        </p:grpSpPr>
        <p:sp>
          <p:nvSpPr>
            <p:cNvPr id="101" name="Oval 423"/>
            <p:cNvSpPr>
              <a:spLocks noChangeArrowheads="1"/>
            </p:cNvSpPr>
            <p:nvPr/>
          </p:nvSpPr>
          <p:spPr bwMode="gray">
            <a:xfrm>
              <a:off x="1107" y="2158"/>
              <a:ext cx="1022" cy="1030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0392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60392"/>
                    <a:invGamma/>
                  </a:schemeClr>
                </a:gs>
              </a:gsLst>
              <a:lin ang="2700000" scaled="1"/>
            </a:gradFill>
            <a:ln w="5715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2" name="Group 424"/>
            <p:cNvGrpSpPr>
              <a:grpSpLocks/>
            </p:cNvGrpSpPr>
            <p:nvPr/>
          </p:nvGrpSpPr>
          <p:grpSpPr bwMode="auto">
            <a:xfrm rot="10082854">
              <a:off x="990" y="2907"/>
              <a:ext cx="928" cy="236"/>
              <a:chOff x="2598" y="1026"/>
              <a:chExt cx="957" cy="242"/>
            </a:xfrm>
          </p:grpSpPr>
          <p:grpSp>
            <p:nvGrpSpPr>
              <p:cNvPr id="150" name="Group 425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162" name="Group 42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68" name="AutoShape 427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9" name="AutoShape 428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0" name="AutoShape 429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71" name="AutoShape 430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63" name="Group 43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64" name="AutoShape 432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5" name="AutoShape 433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6" name="AutoShape 434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7" name="AutoShape 435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51" name="Group 436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152" name="Group 437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58" name="AutoShape 438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59" name="AutoShape 439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0" name="AutoShape 440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1" name="AutoShape 441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3" name="Group 442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54" name="AutoShape 443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55" name="AutoShape 444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56" name="AutoShape 445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57" name="AutoShape 446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03" name="Group 447"/>
            <p:cNvGrpSpPr>
              <a:grpSpLocks/>
            </p:cNvGrpSpPr>
            <p:nvPr/>
          </p:nvGrpSpPr>
          <p:grpSpPr bwMode="auto">
            <a:xfrm rot="-232145">
              <a:off x="1392" y="2245"/>
              <a:ext cx="956" cy="259"/>
              <a:chOff x="1824" y="2448"/>
              <a:chExt cx="987" cy="266"/>
            </a:xfrm>
          </p:grpSpPr>
          <p:grpSp>
            <p:nvGrpSpPr>
              <p:cNvPr id="104" name="Group 448"/>
              <p:cNvGrpSpPr>
                <a:grpSpLocks/>
              </p:cNvGrpSpPr>
              <p:nvPr/>
            </p:nvGrpSpPr>
            <p:grpSpPr bwMode="auto">
              <a:xfrm rot="513316">
                <a:off x="1824" y="2448"/>
                <a:ext cx="957" cy="242"/>
                <a:chOff x="2598" y="1026"/>
                <a:chExt cx="957" cy="242"/>
              </a:xfrm>
            </p:grpSpPr>
            <p:grpSp>
              <p:nvGrpSpPr>
                <p:cNvPr id="128" name="Group 449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598" y="1026"/>
                  <a:ext cx="957" cy="242"/>
                  <a:chOff x="2532" y="1051"/>
                  <a:chExt cx="893" cy="246"/>
                </a:xfrm>
              </p:grpSpPr>
              <p:grpSp>
                <p:nvGrpSpPr>
                  <p:cNvPr id="140" name="Group 450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146" name="AutoShape 451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7" name="AutoShape 452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8" name="AutoShape 453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9" name="AutoShape 454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41" name="Group 455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142" name="AutoShape 456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" name="AutoShape 457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4" name="AutoShape 458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5" name="AutoShape 459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29" name="Group 460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688" y="1056"/>
                  <a:ext cx="784" cy="198"/>
                  <a:chOff x="2532" y="1051"/>
                  <a:chExt cx="893" cy="246"/>
                </a:xfrm>
              </p:grpSpPr>
              <p:grpSp>
                <p:nvGrpSpPr>
                  <p:cNvPr id="130" name="Group 461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136" name="AutoShape 462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7" name="AutoShape 463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8" name="AutoShape 464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9" name="AutoShape 465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1" name="Group 466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132" name="AutoShape 467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" name="AutoShape 468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" name="AutoShape 469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5" name="AutoShape 470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105" name="Group 471"/>
              <p:cNvGrpSpPr>
                <a:grpSpLocks/>
              </p:cNvGrpSpPr>
              <p:nvPr/>
            </p:nvGrpSpPr>
            <p:grpSpPr bwMode="auto">
              <a:xfrm rot="513316">
                <a:off x="1854" y="2472"/>
                <a:ext cx="957" cy="242"/>
                <a:chOff x="2598" y="1026"/>
                <a:chExt cx="957" cy="242"/>
              </a:xfrm>
            </p:grpSpPr>
            <p:grpSp>
              <p:nvGrpSpPr>
                <p:cNvPr id="106" name="Group 472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598" y="1026"/>
                  <a:ext cx="957" cy="242"/>
                  <a:chOff x="2532" y="1051"/>
                  <a:chExt cx="893" cy="246"/>
                </a:xfrm>
              </p:grpSpPr>
              <p:grpSp>
                <p:nvGrpSpPr>
                  <p:cNvPr id="118" name="Group 473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124" name="AutoShape 474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5" name="AutoShape 475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6" name="AutoShape 476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7" name="AutoShape 477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19" name="Group 478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120" name="AutoShape 479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1" name="AutoShape 480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2" name="AutoShape 481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3" name="AutoShape 482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07" name="Group 483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688" y="1056"/>
                  <a:ext cx="784" cy="198"/>
                  <a:chOff x="2532" y="1051"/>
                  <a:chExt cx="893" cy="246"/>
                </a:xfrm>
              </p:grpSpPr>
              <p:grpSp>
                <p:nvGrpSpPr>
                  <p:cNvPr id="108" name="Group 484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114" name="AutoShape 485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5" name="AutoShape 486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6" name="AutoShape 487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7" name="AutoShape 488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9" name="Group 489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110" name="AutoShape 490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1" name="AutoShape 491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2" name="AutoShape 492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" name="AutoShape 493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</p:grpSp>
      <p:grpSp>
        <p:nvGrpSpPr>
          <p:cNvPr id="172" name="Group 494"/>
          <p:cNvGrpSpPr>
            <a:grpSpLocks/>
          </p:cNvGrpSpPr>
          <p:nvPr/>
        </p:nvGrpSpPr>
        <p:grpSpPr bwMode="auto">
          <a:xfrm>
            <a:off x="4286248" y="1500174"/>
            <a:ext cx="3857652" cy="2857520"/>
            <a:chOff x="2163" y="3120"/>
            <a:chExt cx="1358" cy="1030"/>
          </a:xfrm>
        </p:grpSpPr>
        <p:sp>
          <p:nvSpPr>
            <p:cNvPr id="173" name="Oval 495"/>
            <p:cNvSpPr>
              <a:spLocks noChangeArrowheads="1"/>
            </p:cNvSpPr>
            <p:nvPr/>
          </p:nvSpPr>
          <p:spPr bwMode="ltGray">
            <a:xfrm>
              <a:off x="2280" y="3120"/>
              <a:ext cx="1022" cy="103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5715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74" name="Group 496"/>
            <p:cNvGrpSpPr>
              <a:grpSpLocks/>
            </p:cNvGrpSpPr>
            <p:nvPr/>
          </p:nvGrpSpPr>
          <p:grpSpPr bwMode="auto">
            <a:xfrm rot="10082854">
              <a:off x="2163" y="3869"/>
              <a:ext cx="928" cy="236"/>
              <a:chOff x="2598" y="1026"/>
              <a:chExt cx="957" cy="242"/>
            </a:xfrm>
          </p:grpSpPr>
          <p:grpSp>
            <p:nvGrpSpPr>
              <p:cNvPr id="222" name="Group 497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234" name="Group 498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40" name="AutoShape 499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41" name="AutoShape 500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42" name="AutoShape 501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43" name="AutoShape 502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35" name="Group 503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36" name="AutoShape 504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37" name="AutoShape 505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38" name="AutoShape 506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39" name="AutoShape 507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23" name="Group 508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224" name="Group 509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30" name="AutoShape 510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31" name="AutoShape 511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32" name="AutoShape 512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33" name="AutoShape 513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25" name="Group 514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26" name="AutoShape 515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27" name="AutoShape 516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28" name="AutoShape 517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29" name="AutoShape 518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75" name="Group 519"/>
            <p:cNvGrpSpPr>
              <a:grpSpLocks/>
            </p:cNvGrpSpPr>
            <p:nvPr/>
          </p:nvGrpSpPr>
          <p:grpSpPr bwMode="auto">
            <a:xfrm rot="-232145">
              <a:off x="2565" y="3207"/>
              <a:ext cx="956" cy="259"/>
              <a:chOff x="1824" y="2448"/>
              <a:chExt cx="987" cy="266"/>
            </a:xfrm>
          </p:grpSpPr>
          <p:grpSp>
            <p:nvGrpSpPr>
              <p:cNvPr id="176" name="Group 520"/>
              <p:cNvGrpSpPr>
                <a:grpSpLocks/>
              </p:cNvGrpSpPr>
              <p:nvPr/>
            </p:nvGrpSpPr>
            <p:grpSpPr bwMode="auto">
              <a:xfrm rot="513316">
                <a:off x="1824" y="2448"/>
                <a:ext cx="957" cy="242"/>
                <a:chOff x="2598" y="1026"/>
                <a:chExt cx="957" cy="242"/>
              </a:xfrm>
            </p:grpSpPr>
            <p:grpSp>
              <p:nvGrpSpPr>
                <p:cNvPr id="200" name="Group 521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598" y="1026"/>
                  <a:ext cx="957" cy="242"/>
                  <a:chOff x="2532" y="1051"/>
                  <a:chExt cx="893" cy="246"/>
                </a:xfrm>
              </p:grpSpPr>
              <p:grpSp>
                <p:nvGrpSpPr>
                  <p:cNvPr id="212" name="Group 522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218" name="AutoShape 523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9" name="AutoShape 524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0" name="AutoShape 525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1" name="AutoShape 526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3" name="Group 527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214" name="AutoShape 528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5" name="AutoShape 529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6" name="AutoShape 530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7" name="AutoShape 531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01" name="Group 532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688" y="1056"/>
                  <a:ext cx="784" cy="198"/>
                  <a:chOff x="2532" y="1051"/>
                  <a:chExt cx="893" cy="246"/>
                </a:xfrm>
              </p:grpSpPr>
              <p:grpSp>
                <p:nvGrpSpPr>
                  <p:cNvPr id="202" name="Group 533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208" name="AutoShape 534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" name="AutoShape 535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0" name="AutoShape 536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1" name="AutoShape 537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3" name="Group 538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204" name="AutoShape 539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5" name="AutoShape 540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" name="AutoShape 541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7" name="AutoShape 542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177" name="Group 543"/>
              <p:cNvGrpSpPr>
                <a:grpSpLocks/>
              </p:cNvGrpSpPr>
              <p:nvPr/>
            </p:nvGrpSpPr>
            <p:grpSpPr bwMode="auto">
              <a:xfrm rot="513316">
                <a:off x="1854" y="2472"/>
                <a:ext cx="957" cy="242"/>
                <a:chOff x="2598" y="1026"/>
                <a:chExt cx="957" cy="242"/>
              </a:xfrm>
            </p:grpSpPr>
            <p:grpSp>
              <p:nvGrpSpPr>
                <p:cNvPr id="178" name="Group 544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598" y="1026"/>
                  <a:ext cx="957" cy="242"/>
                  <a:chOff x="2532" y="1051"/>
                  <a:chExt cx="893" cy="246"/>
                </a:xfrm>
              </p:grpSpPr>
              <p:grpSp>
                <p:nvGrpSpPr>
                  <p:cNvPr id="190" name="Group 545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196" name="AutoShape 546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7" name="AutoShape 547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8" name="AutoShape 548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9" name="AutoShape 549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1" name="Group 550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192" name="AutoShape 551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3" name="AutoShape 552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4" name="AutoShape 553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5" name="AutoShape 554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79" name="Group 555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688" y="1056"/>
                  <a:ext cx="784" cy="198"/>
                  <a:chOff x="2532" y="1051"/>
                  <a:chExt cx="893" cy="246"/>
                </a:xfrm>
              </p:grpSpPr>
              <p:grpSp>
                <p:nvGrpSpPr>
                  <p:cNvPr id="180" name="Group 556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186" name="AutoShape 557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7" name="AutoShape 558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8" name="AutoShape 559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9" name="AutoShape 560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81" name="Group 561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182" name="AutoShape 562"/>
                    <p:cNvSpPr>
                      <a:spLocks noChangeArrowheads="1"/>
                    </p:cNvSpPr>
                    <p:nvPr/>
                  </p:nvSpPr>
                  <p:spPr bwMode="lt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3" name="AutoShape 563"/>
                    <p:cNvSpPr>
                      <a:spLocks noChangeArrowheads="1"/>
                    </p:cNvSpPr>
                    <p:nvPr/>
                  </p:nvSpPr>
                  <p:spPr bwMode="lt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4" name="AutoShape 564"/>
                    <p:cNvSpPr>
                      <a:spLocks noChangeArrowheads="1"/>
                    </p:cNvSpPr>
                    <p:nvPr/>
                  </p:nvSpPr>
                  <p:spPr bwMode="lt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5" name="AutoShape 565"/>
                    <p:cNvSpPr>
                      <a:spLocks noChangeArrowheads="1"/>
                    </p:cNvSpPr>
                    <p:nvPr/>
                  </p:nvSpPr>
                  <p:spPr bwMode="lt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2000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</p:grpSp>
      <p:sp>
        <p:nvSpPr>
          <p:cNvPr id="244" name="Rectangle 566"/>
          <p:cNvSpPr>
            <a:spLocks noChangeArrowheads="1"/>
          </p:cNvSpPr>
          <p:nvPr/>
        </p:nvSpPr>
        <p:spPr bwMode="auto">
          <a:xfrm>
            <a:off x="928662" y="2000240"/>
            <a:ext cx="264320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hangingPunct="0"/>
            <a:r>
              <a:rPr lang="uk-UA" smtClean="0">
                <a:solidFill>
                  <a:schemeClr val="bg1"/>
                </a:solidFill>
              </a:rPr>
              <a:t>удосконалювати </a:t>
            </a:r>
          </a:p>
          <a:p>
            <a:pPr algn="ctr" eaLnBrk="0" hangingPunct="0"/>
            <a:r>
              <a:rPr lang="uk-UA" smtClean="0">
                <a:solidFill>
                  <a:schemeClr val="bg1"/>
                </a:solidFill>
              </a:rPr>
              <a:t>та створювати </a:t>
            </a:r>
            <a:r>
              <a:rPr lang="uk-UA" smtClean="0">
                <a:solidFill>
                  <a:schemeClr val="bg1"/>
                </a:solidFill>
              </a:rPr>
              <a:t>власні </a:t>
            </a:r>
            <a:r>
              <a:rPr lang="uk-UA" smtClean="0">
                <a:solidFill>
                  <a:schemeClr val="bg1"/>
                </a:solidFill>
              </a:rPr>
              <a:t>тексти </a:t>
            </a:r>
            <a:r>
              <a:rPr lang="uk-UA" smtClean="0">
                <a:solidFill>
                  <a:schemeClr val="bg1"/>
                </a:solidFill>
              </a:rPr>
              <a:t>різних жанрів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5" name="Rectangle 567"/>
          <p:cNvSpPr>
            <a:spLocks noChangeArrowheads="1"/>
          </p:cNvSpPr>
          <p:nvPr/>
        </p:nvSpPr>
        <p:spPr bwMode="auto">
          <a:xfrm>
            <a:off x="571472" y="4357694"/>
            <a:ext cx="25717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smtClean="0">
                <a:solidFill>
                  <a:srgbClr val="FEFEFE"/>
                </a:solidFill>
              </a:rPr>
              <a:t>оперувати теоретичними відомостями </a:t>
            </a:r>
          </a:p>
          <a:p>
            <a:pPr algn="ctr" eaLnBrk="0" hangingPunct="0"/>
            <a:r>
              <a:rPr lang="ru-RU" smtClean="0">
                <a:solidFill>
                  <a:srgbClr val="FEFEFE"/>
                </a:solidFill>
              </a:rPr>
              <a:t>з лінгвістики тексту</a:t>
            </a:r>
            <a:endParaRPr lang="en-US" dirty="0">
              <a:solidFill>
                <a:srgbClr val="FEFEFE"/>
              </a:solidFill>
            </a:endParaRPr>
          </a:p>
        </p:txBody>
      </p:sp>
      <p:sp>
        <p:nvSpPr>
          <p:cNvPr id="247" name="Rectangle 569"/>
          <p:cNvSpPr>
            <a:spLocks noChangeArrowheads="1"/>
          </p:cNvSpPr>
          <p:nvPr/>
        </p:nvSpPr>
        <p:spPr bwMode="auto">
          <a:xfrm>
            <a:off x="4929190" y="2071678"/>
            <a:ext cx="228601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hangingPunct="0"/>
            <a:r>
              <a:rPr lang="uk-UA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з</a:t>
            </a:r>
            <a:r>
              <a:rPr lang="uk-UA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астосовувати основні методи </a:t>
            </a:r>
          </a:p>
          <a:p>
            <a:pPr algn="ctr" eaLnBrk="0" hangingPunct="0"/>
            <a:r>
              <a:rPr lang="uk-UA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й прийоми </a:t>
            </a:r>
            <a:r>
              <a:rPr lang="uk-UA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лінгвістичного </a:t>
            </a:r>
            <a:r>
              <a:rPr lang="uk-UA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аналізу </a:t>
            </a:r>
            <a:r>
              <a:rPr lang="uk-UA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тексту</a:t>
            </a:r>
            <a:endParaRPr lang="en-US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255" name="Group 326"/>
          <p:cNvGrpSpPr>
            <a:grpSpLocks/>
          </p:cNvGrpSpPr>
          <p:nvPr/>
        </p:nvGrpSpPr>
        <p:grpSpPr bwMode="auto">
          <a:xfrm>
            <a:off x="5286380" y="3857628"/>
            <a:ext cx="3643338" cy="2781310"/>
            <a:chOff x="2180" y="1267"/>
            <a:chExt cx="1350" cy="1030"/>
          </a:xfrm>
        </p:grpSpPr>
        <p:sp>
          <p:nvSpPr>
            <p:cNvPr id="256" name="Oval 327"/>
            <p:cNvSpPr>
              <a:spLocks noChangeArrowheads="1"/>
            </p:cNvSpPr>
            <p:nvPr/>
          </p:nvSpPr>
          <p:spPr bwMode="ltGray">
            <a:xfrm>
              <a:off x="2301" y="1267"/>
              <a:ext cx="1021" cy="1030"/>
            </a:xfrm>
            <a:prstGeom prst="ellipse">
              <a:avLst/>
            </a:prstGeom>
            <a:gradFill rotWithShape="0">
              <a:gsLst>
                <a:gs pos="0">
                  <a:schemeClr val="hlink">
                    <a:gamma/>
                    <a:shade val="6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66275"/>
                    <a:invGamma/>
                  </a:schemeClr>
                </a:gs>
              </a:gsLst>
              <a:lin ang="2700000" scaled="1"/>
            </a:gradFill>
            <a:ln w="57150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57" name="Group 328"/>
            <p:cNvGrpSpPr>
              <a:grpSpLocks/>
            </p:cNvGrpSpPr>
            <p:nvPr/>
          </p:nvGrpSpPr>
          <p:grpSpPr bwMode="auto">
            <a:xfrm rot="10082854">
              <a:off x="2180" y="2013"/>
              <a:ext cx="926" cy="237"/>
              <a:chOff x="2598" y="1026"/>
              <a:chExt cx="957" cy="242"/>
            </a:xfrm>
          </p:grpSpPr>
          <p:grpSp>
            <p:nvGrpSpPr>
              <p:cNvPr id="281" name="Group 329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293" name="Group 330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99" name="AutoShape 331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0" name="AutoShape 332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1" name="AutoShape 333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02" name="AutoShape 334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94" name="Group 335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95" name="AutoShape 336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96" name="AutoShape 337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97" name="AutoShape 338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98" name="AutoShape 339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82" name="Group 340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283" name="Group 341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89" name="AutoShape 342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90" name="AutoShape 343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91" name="AutoShape 344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92" name="AutoShape 345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84" name="Group 346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85" name="AutoShape 347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86" name="AutoShape 348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87" name="AutoShape 349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88" name="AutoShape 350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58" name="Group 351"/>
            <p:cNvGrpSpPr>
              <a:grpSpLocks/>
            </p:cNvGrpSpPr>
            <p:nvPr/>
          </p:nvGrpSpPr>
          <p:grpSpPr bwMode="auto">
            <a:xfrm>
              <a:off x="2604" y="1361"/>
              <a:ext cx="926" cy="237"/>
              <a:chOff x="2598" y="1026"/>
              <a:chExt cx="957" cy="242"/>
            </a:xfrm>
          </p:grpSpPr>
          <p:grpSp>
            <p:nvGrpSpPr>
              <p:cNvPr id="259" name="Group 352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271" name="Group 353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77" name="AutoShape 354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78" name="AutoShape 355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79" name="AutoShape 356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80" name="AutoShape 357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2" name="Group 358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73" name="AutoShape 359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74" name="AutoShape 360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75" name="AutoShape 361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76" name="AutoShape 362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60" name="Group 363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261" name="Group 364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67" name="AutoShape 365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8" name="AutoShape 366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9" name="AutoShape 367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70" name="AutoShape 368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2" name="Group 369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63" name="AutoShape 370"/>
                  <p:cNvSpPr>
                    <a:spLocks noChangeArrowheads="1"/>
                  </p:cNvSpPr>
                  <p:nvPr/>
                </p:nvSpPr>
                <p:spPr bwMode="lt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4" name="AutoShape 371"/>
                  <p:cNvSpPr>
                    <a:spLocks noChangeArrowheads="1"/>
                  </p:cNvSpPr>
                  <p:nvPr/>
                </p:nvSpPr>
                <p:spPr bwMode="lt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5" name="AutoShape 372"/>
                  <p:cNvSpPr>
                    <a:spLocks noChangeArrowheads="1"/>
                  </p:cNvSpPr>
                  <p:nvPr/>
                </p:nvSpPr>
                <p:spPr bwMode="lt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" name="AutoShape 373"/>
                  <p:cNvSpPr>
                    <a:spLocks noChangeArrowheads="1"/>
                  </p:cNvSpPr>
                  <p:nvPr/>
                </p:nvSpPr>
                <p:spPr bwMode="lt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246" name="Rectangle 568"/>
          <p:cNvSpPr>
            <a:spLocks noChangeArrowheads="1"/>
          </p:cNvSpPr>
          <p:nvPr/>
        </p:nvSpPr>
        <p:spPr bwMode="auto">
          <a:xfrm>
            <a:off x="5857884" y="4500570"/>
            <a:ext cx="221457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hangingPunct="0"/>
            <a:r>
              <a:rPr lang="uk-UA" smtClean="0">
                <a:solidFill>
                  <a:schemeClr val="bg1"/>
                </a:solidFill>
              </a:rPr>
              <a:t>виявляти </a:t>
            </a:r>
          </a:p>
          <a:p>
            <a:pPr algn="ctr" eaLnBrk="0" hangingPunct="0"/>
            <a:r>
              <a:rPr lang="uk-UA" smtClean="0">
                <a:solidFill>
                  <a:schemeClr val="bg1"/>
                </a:solidFill>
              </a:rPr>
              <a:t>творчий підхід </a:t>
            </a:r>
          </a:p>
          <a:p>
            <a:pPr algn="ctr" eaLnBrk="0" hangingPunct="0"/>
            <a:r>
              <a:rPr lang="uk-UA" smtClean="0">
                <a:solidFill>
                  <a:schemeClr val="bg1"/>
                </a:solidFill>
              </a:rPr>
              <a:t>до </a:t>
            </a:r>
            <a:r>
              <a:rPr lang="uk-UA" smtClean="0">
                <a:solidFill>
                  <a:schemeClr val="bg1"/>
                </a:solidFill>
              </a:rPr>
              <a:t>вивчення </a:t>
            </a:r>
            <a:endParaRPr lang="uk-UA" smtClean="0">
              <a:solidFill>
                <a:schemeClr val="bg1"/>
              </a:solidFill>
            </a:endParaRPr>
          </a:p>
          <a:p>
            <a:pPr algn="ctr" eaLnBrk="0" hangingPunct="0"/>
            <a:r>
              <a:rPr lang="uk-UA" smtClean="0">
                <a:solidFill>
                  <a:schemeClr val="bg1"/>
                </a:solidFill>
              </a:rPr>
              <a:t>мовних </a:t>
            </a:r>
            <a:r>
              <a:rPr lang="uk-UA" smtClean="0">
                <a:solidFill>
                  <a:schemeClr val="bg1"/>
                </a:solidFill>
              </a:rPr>
              <a:t>явищ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3" name="Rectangle 567"/>
          <p:cNvSpPr>
            <a:spLocks noChangeArrowheads="1"/>
          </p:cNvSpPr>
          <p:nvPr/>
        </p:nvSpPr>
        <p:spPr bwMode="auto">
          <a:xfrm>
            <a:off x="2857488" y="3857628"/>
            <a:ext cx="264320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hangingPunct="0"/>
            <a:r>
              <a:rPr lang="uk-UA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редагувати тексти </a:t>
            </a:r>
          </a:p>
          <a:p>
            <a:pPr algn="ctr" eaLnBrk="0" hangingPunct="0"/>
            <a:r>
              <a:rPr lang="uk-UA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різної жанрово-стильової </a:t>
            </a:r>
          </a:p>
          <a:p>
            <a:pPr algn="ctr" eaLnBrk="0" hangingPunct="0"/>
            <a:r>
              <a:rPr lang="uk-UA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приналежності</a:t>
            </a:r>
            <a:endParaRPr lang="en-US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0352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571612"/>
            <a:ext cx="6059016" cy="2286016"/>
          </a:xfrm>
        </p:spPr>
        <p:txBody>
          <a:bodyPr>
            <a:normAutofit/>
          </a:bodyPr>
          <a:lstStyle/>
          <a:p>
            <a:r>
              <a:rPr lang="uk-UA" b="1" smtClean="0"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Вивчайте текст </a:t>
            </a:r>
            <a:br>
              <a:rPr lang="uk-UA" b="1" smtClean="0"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uk-UA" b="1" smtClean="0"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і його структурні типи </a:t>
            </a:r>
            <a:br>
              <a:rPr lang="uk-UA" b="1" smtClean="0"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uk-UA" b="1" smtClean="0"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в “</a:t>
            </a:r>
            <a:r>
              <a:rPr lang="uk-UA" b="1" smtClean="0">
                <a:solidFill>
                  <a:schemeClr val="accent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Лінгвістиці тексту</a:t>
            </a:r>
            <a:r>
              <a:rPr lang="uk-UA" b="1" smtClean="0"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”!</a:t>
            </a:r>
            <a:endParaRPr lang="uk-UA" b="1">
              <a:solidFill>
                <a:schemeClr val="accent4">
                  <a:lumMod val="75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 descr="книги по круг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950480"/>
            <a:ext cx="2643206" cy="26326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3ba37351791bdbf912e3b2b88c43e5bd5a086cb"/>
</p:tagLst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143</Words>
  <Application>Microsoft Office PowerPoint</Application>
  <PresentationFormat>Экран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Лінгвістика тексту</vt:lpstr>
      <vt:lpstr>Вам цікаво дізнатися,</vt:lpstr>
      <vt:lpstr>Ви дізнаєтеся про все це  під час вивчення дисципліни «Лінгвістика тексту»,  що забезпечує:</vt:lpstr>
      <vt:lpstr>Засвоївши навчальний матеріал  із цієї дисципліни, ви зможете:</vt:lpstr>
      <vt:lpstr>Вивчайте текст  і його структурні типи  в “Лінгвістиці тексту”!</vt:lpstr>
    </vt:vector>
  </TitlesOfParts>
  <Company>presentation-creation.ru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Зеленые бабочки</dc:title>
  <dc:creator>Левакіна</dc:creator>
  <dc:description>Шаблон презентации с сайта http://presentation-creation.ru/</dc:description>
  <cp:lastModifiedBy>levakina</cp:lastModifiedBy>
  <cp:revision>19</cp:revision>
  <dcterms:created xsi:type="dcterms:W3CDTF">2018-03-26T16:37:54Z</dcterms:created>
  <dcterms:modified xsi:type="dcterms:W3CDTF">2020-06-17T09:21:47Z</dcterms:modified>
</cp:coreProperties>
</file>