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0" r:id="rId6"/>
    <p:sldId id="262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8208" autoAdjust="0"/>
  </p:normalViewPr>
  <p:slideViewPr>
    <p:cSldViewPr>
      <p:cViewPr varScale="1">
        <p:scale>
          <a:sx n="116" d="100"/>
          <a:sy n="11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AA3645-FC23-41B3-9E9B-EC1646288D92}" type="doc">
      <dgm:prSet loTypeId="urn:microsoft.com/office/officeart/2005/8/layout/matrix1" loCatId="matrix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92CC486-61EA-4E6C-8738-5A3001CA5022}">
      <dgm:prSet phldrT="[Текст]" custT="1"/>
      <dgm:spPr/>
      <dgm:t>
        <a:bodyPr/>
        <a:lstStyle/>
        <a:p>
          <a:r>
            <a:rPr lang="uk-UA" sz="2400" dirty="0" smtClean="0">
              <a:latin typeface="Monotype Corsiva" pitchFamily="66" charset="0"/>
            </a:rPr>
            <a:t>Предметні компетентності</a:t>
          </a:r>
          <a:endParaRPr lang="ru-RU" sz="2400" dirty="0">
            <a:latin typeface="Monotype Corsiva" pitchFamily="66" charset="0"/>
          </a:endParaRPr>
        </a:p>
      </dgm:t>
    </dgm:pt>
    <dgm:pt modelId="{0A6992EE-E946-40F5-AD06-03EA846F0A50}" type="parTrans" cxnId="{722BFEA5-D38E-4474-8374-EDBA8D35BAD2}">
      <dgm:prSet/>
      <dgm:spPr/>
      <dgm:t>
        <a:bodyPr/>
        <a:lstStyle/>
        <a:p>
          <a:endParaRPr lang="ru-RU"/>
        </a:p>
      </dgm:t>
    </dgm:pt>
    <dgm:pt modelId="{4E824DFD-258F-4C22-A7E0-07BB13EED26B}" type="sibTrans" cxnId="{722BFEA5-D38E-4474-8374-EDBA8D35BAD2}">
      <dgm:prSet/>
      <dgm:spPr/>
      <dgm:t>
        <a:bodyPr/>
        <a:lstStyle/>
        <a:p>
          <a:endParaRPr lang="ru-RU"/>
        </a:p>
      </dgm:t>
    </dgm:pt>
    <dgm:pt modelId="{A2E4A257-439A-4D4B-94BE-E1D565C888E7}">
      <dgm:prSet custT="1"/>
      <dgm:spPr/>
      <dgm:t>
        <a:bodyPr/>
        <a:lstStyle/>
        <a:p>
          <a:r>
            <a:rPr lang="uk-UA" sz="2000" dirty="0" smtClean="0">
              <a:latin typeface="Monotype Corsiva" pitchFamily="66" charset="0"/>
            </a:rPr>
            <a:t>здатність встановлювати мовні факти різних рівнів (фонетичного, лексичного, фразеологічного, граматичного), що використані автором з певною естетичною метою</a:t>
          </a:r>
          <a:endParaRPr lang="ru-RU" sz="2000" dirty="0">
            <a:latin typeface="Monotype Corsiva" pitchFamily="66" charset="0"/>
          </a:endParaRPr>
        </a:p>
      </dgm:t>
    </dgm:pt>
    <dgm:pt modelId="{0737377A-2AC4-4FE4-8468-D3E15018ECC3}" type="parTrans" cxnId="{D8D8419C-877F-4F91-AE68-C6AEEC691BB8}">
      <dgm:prSet/>
      <dgm:spPr/>
      <dgm:t>
        <a:bodyPr/>
        <a:lstStyle/>
        <a:p>
          <a:endParaRPr lang="ru-RU"/>
        </a:p>
      </dgm:t>
    </dgm:pt>
    <dgm:pt modelId="{911C3332-7C50-4FB8-99AB-FE1841B62E52}" type="sibTrans" cxnId="{D8D8419C-877F-4F91-AE68-C6AEEC691BB8}">
      <dgm:prSet/>
      <dgm:spPr/>
      <dgm:t>
        <a:bodyPr/>
        <a:lstStyle/>
        <a:p>
          <a:endParaRPr lang="ru-RU"/>
        </a:p>
      </dgm:t>
    </dgm:pt>
    <dgm:pt modelId="{F572B14D-E3DC-4B0A-B84A-AB12D6994ACF}">
      <dgm:prSet custT="1"/>
      <dgm:spPr/>
      <dgm:t>
        <a:bodyPr/>
        <a:lstStyle/>
        <a:p>
          <a:r>
            <a:rPr lang="uk-UA" sz="2000" dirty="0" smtClean="0">
              <a:latin typeface="Monotype Corsiva" pitchFamily="66" charset="0"/>
            </a:rPr>
            <a:t>здатність встановлювати засоби й способи актуалізації </a:t>
          </a:r>
          <a:r>
            <a:rPr lang="uk-UA" sz="2000" dirty="0" err="1" smtClean="0">
              <a:latin typeface="Monotype Corsiva" pitchFamily="66" charset="0"/>
            </a:rPr>
            <a:t>загально-</a:t>
          </a:r>
          <a:r>
            <a:rPr lang="uk-UA" sz="2000" dirty="0" smtClean="0">
              <a:latin typeface="Monotype Corsiva" pitchFamily="66" charset="0"/>
            </a:rPr>
            <a:t> текстових категорій (актуалізації на рівні тексту: заголовок, ключові слова, власні назви тощо); здатність визначати особливості архітектоніки тексту</a:t>
          </a:r>
          <a:endParaRPr lang="ru-RU" sz="2000" dirty="0">
            <a:latin typeface="Monotype Corsiva" pitchFamily="66" charset="0"/>
          </a:endParaRPr>
        </a:p>
      </dgm:t>
    </dgm:pt>
    <dgm:pt modelId="{A078315B-D332-4D1C-A6F0-4CEBCF9379A4}" type="parTrans" cxnId="{09942B14-408D-4BED-A782-7F5408080FD4}">
      <dgm:prSet/>
      <dgm:spPr/>
      <dgm:t>
        <a:bodyPr/>
        <a:lstStyle/>
        <a:p>
          <a:endParaRPr lang="ru-RU"/>
        </a:p>
      </dgm:t>
    </dgm:pt>
    <dgm:pt modelId="{46D2AFB4-5E16-4E7B-B6DF-C6277834F703}" type="sibTrans" cxnId="{09942B14-408D-4BED-A782-7F5408080FD4}">
      <dgm:prSet/>
      <dgm:spPr/>
      <dgm:t>
        <a:bodyPr/>
        <a:lstStyle/>
        <a:p>
          <a:endParaRPr lang="ru-RU"/>
        </a:p>
      </dgm:t>
    </dgm:pt>
    <dgm:pt modelId="{C023F9D6-CA74-46BF-B96B-D9309A6D8322}">
      <dgm:prSet custT="1"/>
      <dgm:spPr/>
      <dgm:t>
        <a:bodyPr/>
        <a:lstStyle/>
        <a:p>
          <a:r>
            <a:rPr lang="uk-UA" sz="2000" dirty="0" smtClean="0">
              <a:latin typeface="Monotype Corsiva" pitchFamily="66" charset="0"/>
            </a:rPr>
            <a:t>здатність виявляти структурно-семантичні та функціональні особливості експресивного використовування мовних одиниць</a:t>
          </a:r>
          <a:endParaRPr lang="ru-RU" sz="2000" dirty="0">
            <a:latin typeface="Monotype Corsiva" pitchFamily="66" charset="0"/>
          </a:endParaRPr>
        </a:p>
      </dgm:t>
    </dgm:pt>
    <dgm:pt modelId="{E72292A4-959A-43D0-98D4-CCF516D0E10E}" type="parTrans" cxnId="{DD3E2952-6D24-4342-A065-8032F2F37269}">
      <dgm:prSet/>
      <dgm:spPr/>
      <dgm:t>
        <a:bodyPr/>
        <a:lstStyle/>
        <a:p>
          <a:endParaRPr lang="ru-RU"/>
        </a:p>
      </dgm:t>
    </dgm:pt>
    <dgm:pt modelId="{C71D4F88-9BBD-4214-9520-B41C6CF0AEFF}" type="sibTrans" cxnId="{DD3E2952-6D24-4342-A065-8032F2F37269}">
      <dgm:prSet/>
      <dgm:spPr/>
      <dgm:t>
        <a:bodyPr/>
        <a:lstStyle/>
        <a:p>
          <a:endParaRPr lang="ru-RU"/>
        </a:p>
      </dgm:t>
    </dgm:pt>
    <dgm:pt modelId="{A6C54CE8-0AB6-4851-B396-C2EB1DC10342}">
      <dgm:prSet custT="1"/>
      <dgm:spPr/>
      <dgm:t>
        <a:bodyPr/>
        <a:lstStyle/>
        <a:p>
          <a:r>
            <a:rPr lang="uk-UA" sz="2000" dirty="0" smtClean="0">
              <a:latin typeface="Monotype Corsiva" pitchFamily="66" charset="0"/>
            </a:rPr>
            <a:t>здатність інтерпретувати мовні явища, використовувати різні методи й методики аналізу тексту.</a:t>
          </a:r>
          <a:endParaRPr lang="ru-RU" sz="2000" dirty="0">
            <a:latin typeface="Monotype Corsiva" pitchFamily="66" charset="0"/>
          </a:endParaRPr>
        </a:p>
      </dgm:t>
    </dgm:pt>
    <dgm:pt modelId="{B3A37E42-68C2-477F-9900-3A6A53B0C60D}" type="parTrans" cxnId="{E4A92492-CD79-45C8-9128-C658B5D94D87}">
      <dgm:prSet/>
      <dgm:spPr/>
      <dgm:t>
        <a:bodyPr/>
        <a:lstStyle/>
        <a:p>
          <a:endParaRPr lang="ru-RU"/>
        </a:p>
      </dgm:t>
    </dgm:pt>
    <dgm:pt modelId="{1814565C-6EE8-419E-977C-6E1ADA095059}" type="sibTrans" cxnId="{E4A92492-CD79-45C8-9128-C658B5D94D87}">
      <dgm:prSet/>
      <dgm:spPr/>
      <dgm:t>
        <a:bodyPr/>
        <a:lstStyle/>
        <a:p>
          <a:endParaRPr lang="ru-RU"/>
        </a:p>
      </dgm:t>
    </dgm:pt>
    <dgm:pt modelId="{F6B2F169-8340-4CBC-AAC2-EB790318D9DD}" type="pres">
      <dgm:prSet presAssocID="{0DAA3645-FC23-41B3-9E9B-EC1646288D9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B89610-BD72-4C30-94E8-EC26C7789C52}" type="pres">
      <dgm:prSet presAssocID="{0DAA3645-FC23-41B3-9E9B-EC1646288D92}" presName="matrix" presStyleCnt="0"/>
      <dgm:spPr/>
    </dgm:pt>
    <dgm:pt modelId="{E6926DB7-F304-421A-99FA-A70070677807}" type="pres">
      <dgm:prSet presAssocID="{0DAA3645-FC23-41B3-9E9B-EC1646288D92}" presName="tile1" presStyleLbl="node1" presStyleIdx="0" presStyleCnt="4"/>
      <dgm:spPr/>
      <dgm:t>
        <a:bodyPr/>
        <a:lstStyle/>
        <a:p>
          <a:endParaRPr lang="ru-RU"/>
        </a:p>
      </dgm:t>
    </dgm:pt>
    <dgm:pt modelId="{0FE92E5F-A76B-4CFD-9CC5-390EB25F7CC5}" type="pres">
      <dgm:prSet presAssocID="{0DAA3645-FC23-41B3-9E9B-EC1646288D9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55F85D-C492-4C1D-A1A8-C90BB0C818CA}" type="pres">
      <dgm:prSet presAssocID="{0DAA3645-FC23-41B3-9E9B-EC1646288D92}" presName="tile2" presStyleLbl="node1" presStyleIdx="1" presStyleCnt="4"/>
      <dgm:spPr/>
      <dgm:t>
        <a:bodyPr/>
        <a:lstStyle/>
        <a:p>
          <a:endParaRPr lang="ru-RU"/>
        </a:p>
      </dgm:t>
    </dgm:pt>
    <dgm:pt modelId="{950B265F-0EE6-4F3F-88D8-81059B326393}" type="pres">
      <dgm:prSet presAssocID="{0DAA3645-FC23-41B3-9E9B-EC1646288D9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411302-0DE3-4B62-9C7D-F2A06A06C12C}" type="pres">
      <dgm:prSet presAssocID="{0DAA3645-FC23-41B3-9E9B-EC1646288D92}" presName="tile3" presStyleLbl="node1" presStyleIdx="2" presStyleCnt="4"/>
      <dgm:spPr/>
      <dgm:t>
        <a:bodyPr/>
        <a:lstStyle/>
        <a:p>
          <a:endParaRPr lang="ru-RU"/>
        </a:p>
      </dgm:t>
    </dgm:pt>
    <dgm:pt modelId="{3DE9FCEF-75BB-49CA-8FDB-8E0BA25A298C}" type="pres">
      <dgm:prSet presAssocID="{0DAA3645-FC23-41B3-9E9B-EC1646288D9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E8EAC1-3776-4B2E-9B7A-D6032FF30141}" type="pres">
      <dgm:prSet presAssocID="{0DAA3645-FC23-41B3-9E9B-EC1646288D92}" presName="tile4" presStyleLbl="node1" presStyleIdx="3" presStyleCnt="4"/>
      <dgm:spPr/>
      <dgm:t>
        <a:bodyPr/>
        <a:lstStyle/>
        <a:p>
          <a:endParaRPr lang="ru-RU"/>
        </a:p>
      </dgm:t>
    </dgm:pt>
    <dgm:pt modelId="{AA8C51D7-632F-4FC1-B461-ECE9401FD6B9}" type="pres">
      <dgm:prSet presAssocID="{0DAA3645-FC23-41B3-9E9B-EC1646288D9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4B5F80-31C9-44BB-B8A3-E597645B8DE4}" type="pres">
      <dgm:prSet presAssocID="{0DAA3645-FC23-41B3-9E9B-EC1646288D92}" presName="centerTile" presStyleLbl="fgShp" presStyleIdx="0" presStyleCnt="1" custLinFactNeighborX="12766" custLinFactNeighborY="-1301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92492-CD79-45C8-9128-C658B5D94D87}" srcId="{792CC486-61EA-4E6C-8738-5A3001CA5022}" destId="{A6C54CE8-0AB6-4851-B396-C2EB1DC10342}" srcOrd="3" destOrd="0" parTransId="{B3A37E42-68C2-477F-9900-3A6A53B0C60D}" sibTransId="{1814565C-6EE8-419E-977C-6E1ADA095059}"/>
    <dgm:cxn modelId="{E0BF1A87-3FEC-4AC3-BB5A-AB678EBDA0A4}" type="presOf" srcId="{C023F9D6-CA74-46BF-B96B-D9309A6D8322}" destId="{A755F85D-C492-4C1D-A1A8-C90BB0C818CA}" srcOrd="0" destOrd="0" presId="urn:microsoft.com/office/officeart/2005/8/layout/matrix1"/>
    <dgm:cxn modelId="{606C470A-EA24-41D8-AAB7-EC00E6A8D27C}" type="presOf" srcId="{F572B14D-E3DC-4B0A-B84A-AB12D6994ACF}" destId="{3DE9FCEF-75BB-49CA-8FDB-8E0BA25A298C}" srcOrd="1" destOrd="0" presId="urn:microsoft.com/office/officeart/2005/8/layout/matrix1"/>
    <dgm:cxn modelId="{E8A8AA47-3A25-4217-8948-339967C40871}" type="presOf" srcId="{0DAA3645-FC23-41B3-9E9B-EC1646288D92}" destId="{F6B2F169-8340-4CBC-AAC2-EB790318D9DD}" srcOrd="0" destOrd="0" presId="urn:microsoft.com/office/officeart/2005/8/layout/matrix1"/>
    <dgm:cxn modelId="{5F377205-C94C-4834-A65A-991AEA62DD25}" type="presOf" srcId="{A6C54CE8-0AB6-4851-B396-C2EB1DC10342}" destId="{9DE8EAC1-3776-4B2E-9B7A-D6032FF30141}" srcOrd="0" destOrd="0" presId="urn:microsoft.com/office/officeart/2005/8/layout/matrix1"/>
    <dgm:cxn modelId="{4F7C110F-F41D-42E8-896D-F0E19BEBE7C5}" type="presOf" srcId="{A2E4A257-439A-4D4B-94BE-E1D565C888E7}" destId="{0FE92E5F-A76B-4CFD-9CC5-390EB25F7CC5}" srcOrd="1" destOrd="0" presId="urn:microsoft.com/office/officeart/2005/8/layout/matrix1"/>
    <dgm:cxn modelId="{478308D1-6D1B-4AC6-ABF4-92F50D9D6024}" type="presOf" srcId="{F572B14D-E3DC-4B0A-B84A-AB12D6994ACF}" destId="{E0411302-0DE3-4B62-9C7D-F2A06A06C12C}" srcOrd="0" destOrd="0" presId="urn:microsoft.com/office/officeart/2005/8/layout/matrix1"/>
    <dgm:cxn modelId="{D8D8419C-877F-4F91-AE68-C6AEEC691BB8}" srcId="{792CC486-61EA-4E6C-8738-5A3001CA5022}" destId="{A2E4A257-439A-4D4B-94BE-E1D565C888E7}" srcOrd="0" destOrd="0" parTransId="{0737377A-2AC4-4FE4-8468-D3E15018ECC3}" sibTransId="{911C3332-7C50-4FB8-99AB-FE1841B62E52}"/>
    <dgm:cxn modelId="{09942B14-408D-4BED-A782-7F5408080FD4}" srcId="{792CC486-61EA-4E6C-8738-5A3001CA5022}" destId="{F572B14D-E3DC-4B0A-B84A-AB12D6994ACF}" srcOrd="2" destOrd="0" parTransId="{A078315B-D332-4D1C-A6F0-4CEBCF9379A4}" sibTransId="{46D2AFB4-5E16-4E7B-B6DF-C6277834F703}"/>
    <dgm:cxn modelId="{518835C0-C6E1-4A3B-B428-23CFF385C109}" type="presOf" srcId="{C023F9D6-CA74-46BF-B96B-D9309A6D8322}" destId="{950B265F-0EE6-4F3F-88D8-81059B326393}" srcOrd="1" destOrd="0" presId="urn:microsoft.com/office/officeart/2005/8/layout/matrix1"/>
    <dgm:cxn modelId="{87351B2D-E3D8-4A7F-A8F9-B63135E1C9F7}" type="presOf" srcId="{792CC486-61EA-4E6C-8738-5A3001CA5022}" destId="{FA4B5F80-31C9-44BB-B8A3-E597645B8DE4}" srcOrd="0" destOrd="0" presId="urn:microsoft.com/office/officeart/2005/8/layout/matrix1"/>
    <dgm:cxn modelId="{DD3E2952-6D24-4342-A065-8032F2F37269}" srcId="{792CC486-61EA-4E6C-8738-5A3001CA5022}" destId="{C023F9D6-CA74-46BF-B96B-D9309A6D8322}" srcOrd="1" destOrd="0" parTransId="{E72292A4-959A-43D0-98D4-CCF516D0E10E}" sibTransId="{C71D4F88-9BBD-4214-9520-B41C6CF0AEFF}"/>
    <dgm:cxn modelId="{722BFEA5-D38E-4474-8374-EDBA8D35BAD2}" srcId="{0DAA3645-FC23-41B3-9E9B-EC1646288D92}" destId="{792CC486-61EA-4E6C-8738-5A3001CA5022}" srcOrd="0" destOrd="0" parTransId="{0A6992EE-E946-40F5-AD06-03EA846F0A50}" sibTransId="{4E824DFD-258F-4C22-A7E0-07BB13EED26B}"/>
    <dgm:cxn modelId="{85B89ED1-05A3-4237-B456-3806B613FFDE}" type="presOf" srcId="{A2E4A257-439A-4D4B-94BE-E1D565C888E7}" destId="{E6926DB7-F304-421A-99FA-A70070677807}" srcOrd="0" destOrd="0" presId="urn:microsoft.com/office/officeart/2005/8/layout/matrix1"/>
    <dgm:cxn modelId="{D51EE6C0-D337-4706-B434-EF04C89A03D8}" type="presOf" srcId="{A6C54CE8-0AB6-4851-B396-C2EB1DC10342}" destId="{AA8C51D7-632F-4FC1-B461-ECE9401FD6B9}" srcOrd="1" destOrd="0" presId="urn:microsoft.com/office/officeart/2005/8/layout/matrix1"/>
    <dgm:cxn modelId="{720E97B5-2484-4A86-98DC-352C1E3A55B4}" type="presParOf" srcId="{F6B2F169-8340-4CBC-AAC2-EB790318D9DD}" destId="{8EB89610-BD72-4C30-94E8-EC26C7789C52}" srcOrd="0" destOrd="0" presId="urn:microsoft.com/office/officeart/2005/8/layout/matrix1"/>
    <dgm:cxn modelId="{C1EB426A-5134-416F-99ED-3B014EF66E86}" type="presParOf" srcId="{8EB89610-BD72-4C30-94E8-EC26C7789C52}" destId="{E6926DB7-F304-421A-99FA-A70070677807}" srcOrd="0" destOrd="0" presId="urn:microsoft.com/office/officeart/2005/8/layout/matrix1"/>
    <dgm:cxn modelId="{E0166C73-1A40-4CE6-A123-2ADEF6FB94CA}" type="presParOf" srcId="{8EB89610-BD72-4C30-94E8-EC26C7789C52}" destId="{0FE92E5F-A76B-4CFD-9CC5-390EB25F7CC5}" srcOrd="1" destOrd="0" presId="urn:microsoft.com/office/officeart/2005/8/layout/matrix1"/>
    <dgm:cxn modelId="{6D821375-70D0-410B-9FFD-A7917DDBC01F}" type="presParOf" srcId="{8EB89610-BD72-4C30-94E8-EC26C7789C52}" destId="{A755F85D-C492-4C1D-A1A8-C90BB0C818CA}" srcOrd="2" destOrd="0" presId="urn:microsoft.com/office/officeart/2005/8/layout/matrix1"/>
    <dgm:cxn modelId="{D366CBDB-CF12-4F8A-94A2-6C9B7F45FA68}" type="presParOf" srcId="{8EB89610-BD72-4C30-94E8-EC26C7789C52}" destId="{950B265F-0EE6-4F3F-88D8-81059B326393}" srcOrd="3" destOrd="0" presId="urn:microsoft.com/office/officeart/2005/8/layout/matrix1"/>
    <dgm:cxn modelId="{56B86991-E88B-4566-B39C-9BF8E7060BFE}" type="presParOf" srcId="{8EB89610-BD72-4C30-94E8-EC26C7789C52}" destId="{E0411302-0DE3-4B62-9C7D-F2A06A06C12C}" srcOrd="4" destOrd="0" presId="urn:microsoft.com/office/officeart/2005/8/layout/matrix1"/>
    <dgm:cxn modelId="{E693ABE6-898E-43C1-AB14-856C1F956D7C}" type="presParOf" srcId="{8EB89610-BD72-4C30-94E8-EC26C7789C52}" destId="{3DE9FCEF-75BB-49CA-8FDB-8E0BA25A298C}" srcOrd="5" destOrd="0" presId="urn:microsoft.com/office/officeart/2005/8/layout/matrix1"/>
    <dgm:cxn modelId="{2B4EBBF3-2EBA-4569-8AEE-0DAE81E1BB96}" type="presParOf" srcId="{8EB89610-BD72-4C30-94E8-EC26C7789C52}" destId="{9DE8EAC1-3776-4B2E-9B7A-D6032FF30141}" srcOrd="6" destOrd="0" presId="urn:microsoft.com/office/officeart/2005/8/layout/matrix1"/>
    <dgm:cxn modelId="{878A60A2-FA90-416A-835C-7BDCE9F54F36}" type="presParOf" srcId="{8EB89610-BD72-4C30-94E8-EC26C7789C52}" destId="{AA8C51D7-632F-4FC1-B461-ECE9401FD6B9}" srcOrd="7" destOrd="0" presId="urn:microsoft.com/office/officeart/2005/8/layout/matrix1"/>
    <dgm:cxn modelId="{8EFD9A6D-580A-424D-B84B-834E653AA178}" type="presParOf" srcId="{F6B2F169-8340-4CBC-AAC2-EB790318D9DD}" destId="{FA4B5F80-31C9-44BB-B8A3-E597645B8DE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926DB7-F304-421A-99FA-A70070677807}">
      <dsp:nvSpPr>
        <dsp:cNvPr id="0" name=""/>
        <dsp:cNvSpPr/>
      </dsp:nvSpPr>
      <dsp:spPr>
        <a:xfrm rot="16200000">
          <a:off x="679388" y="-679388"/>
          <a:ext cx="2628291" cy="3987068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Monotype Corsiva" pitchFamily="66" charset="0"/>
            </a:rPr>
            <a:t>здатність встановлювати мовні факти різних рівнів (фонетичного, лексичного, фразеологічного, граматичного), що використані автором з певною естетичною метою</a:t>
          </a:r>
          <a:endParaRPr lang="ru-RU" sz="2000" kern="1200" dirty="0">
            <a:latin typeface="Monotype Corsiva" pitchFamily="66" charset="0"/>
          </a:endParaRPr>
        </a:p>
      </dsp:txBody>
      <dsp:txXfrm rot="5400000">
        <a:off x="0" y="0"/>
        <a:ext cx="3987068" cy="1971219"/>
      </dsp:txXfrm>
    </dsp:sp>
    <dsp:sp modelId="{A755F85D-C492-4C1D-A1A8-C90BB0C818CA}">
      <dsp:nvSpPr>
        <dsp:cNvPr id="0" name=""/>
        <dsp:cNvSpPr/>
      </dsp:nvSpPr>
      <dsp:spPr>
        <a:xfrm>
          <a:off x="3987068" y="0"/>
          <a:ext cx="3987068" cy="2628291"/>
        </a:xfrm>
        <a:prstGeom prst="round1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Monotype Corsiva" pitchFamily="66" charset="0"/>
            </a:rPr>
            <a:t>здатність виявляти структурно-семантичні та функціональні особливості експресивного використовування мовних одиниць</a:t>
          </a:r>
          <a:endParaRPr lang="ru-RU" sz="2000" kern="1200" dirty="0">
            <a:latin typeface="Monotype Corsiva" pitchFamily="66" charset="0"/>
          </a:endParaRPr>
        </a:p>
      </dsp:txBody>
      <dsp:txXfrm>
        <a:off x="3987068" y="0"/>
        <a:ext cx="3987068" cy="1971219"/>
      </dsp:txXfrm>
    </dsp:sp>
    <dsp:sp modelId="{E0411302-0DE3-4B62-9C7D-F2A06A06C12C}">
      <dsp:nvSpPr>
        <dsp:cNvPr id="0" name=""/>
        <dsp:cNvSpPr/>
      </dsp:nvSpPr>
      <dsp:spPr>
        <a:xfrm rot="10800000">
          <a:off x="0" y="2628291"/>
          <a:ext cx="3987068" cy="2628291"/>
        </a:xfrm>
        <a:prstGeom prst="round1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Monotype Corsiva" pitchFamily="66" charset="0"/>
            </a:rPr>
            <a:t>здатність встановлювати засоби й способи актуалізації </a:t>
          </a:r>
          <a:r>
            <a:rPr lang="uk-UA" sz="2000" kern="1200" dirty="0" err="1" smtClean="0">
              <a:latin typeface="Monotype Corsiva" pitchFamily="66" charset="0"/>
            </a:rPr>
            <a:t>загально-</a:t>
          </a:r>
          <a:r>
            <a:rPr lang="uk-UA" sz="2000" kern="1200" dirty="0" smtClean="0">
              <a:latin typeface="Monotype Corsiva" pitchFamily="66" charset="0"/>
            </a:rPr>
            <a:t> текстових категорій (актуалізації на рівні тексту: заголовок, ключові слова, власні назви тощо); здатність визначати особливості архітектоніки тексту</a:t>
          </a:r>
          <a:endParaRPr lang="ru-RU" sz="2000" kern="1200" dirty="0">
            <a:latin typeface="Monotype Corsiva" pitchFamily="66" charset="0"/>
          </a:endParaRPr>
        </a:p>
      </dsp:txBody>
      <dsp:txXfrm rot="10800000">
        <a:off x="0" y="3285364"/>
        <a:ext cx="3987068" cy="1971219"/>
      </dsp:txXfrm>
    </dsp:sp>
    <dsp:sp modelId="{9DE8EAC1-3776-4B2E-9B7A-D6032FF30141}">
      <dsp:nvSpPr>
        <dsp:cNvPr id="0" name=""/>
        <dsp:cNvSpPr/>
      </dsp:nvSpPr>
      <dsp:spPr>
        <a:xfrm rot="5400000">
          <a:off x="4666456" y="1948903"/>
          <a:ext cx="2628291" cy="3987068"/>
        </a:xfrm>
        <a:prstGeom prst="round1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Monotype Corsiva" pitchFamily="66" charset="0"/>
            </a:rPr>
            <a:t>здатність інтерпретувати мовні явища, використовувати різні методи й методики аналізу тексту.</a:t>
          </a:r>
          <a:endParaRPr lang="ru-RU" sz="2000" kern="1200" dirty="0">
            <a:latin typeface="Monotype Corsiva" pitchFamily="66" charset="0"/>
          </a:endParaRPr>
        </a:p>
      </dsp:txBody>
      <dsp:txXfrm rot="-5400000">
        <a:off x="3987068" y="3285364"/>
        <a:ext cx="3987068" cy="1971219"/>
      </dsp:txXfrm>
    </dsp:sp>
    <dsp:sp modelId="{FA4B5F80-31C9-44BB-B8A3-E597645B8DE4}">
      <dsp:nvSpPr>
        <dsp:cNvPr id="0" name=""/>
        <dsp:cNvSpPr/>
      </dsp:nvSpPr>
      <dsp:spPr>
        <a:xfrm>
          <a:off x="3096341" y="1800196"/>
          <a:ext cx="2392240" cy="1314145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Monotype Corsiva" pitchFamily="66" charset="0"/>
            </a:rPr>
            <a:t>Предметні компетентності</a:t>
          </a:r>
          <a:endParaRPr lang="ru-RU" sz="2400" kern="1200" dirty="0">
            <a:latin typeface="Monotype Corsiva" pitchFamily="66" charset="0"/>
          </a:endParaRPr>
        </a:p>
      </dsp:txBody>
      <dsp:txXfrm>
        <a:off x="3160492" y="1864347"/>
        <a:ext cx="2263938" cy="11858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C521-E009-4DCA-9177-02675224DA8D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B5B44-4A2E-48DC-BA32-C9CD45403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C521-E009-4DCA-9177-02675224DA8D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B5B44-4A2E-48DC-BA32-C9CD45403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C521-E009-4DCA-9177-02675224DA8D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B5B44-4A2E-48DC-BA32-C9CD45403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C521-E009-4DCA-9177-02675224DA8D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B5B44-4A2E-48DC-BA32-C9CD45403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C521-E009-4DCA-9177-02675224DA8D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B5B44-4A2E-48DC-BA32-C9CD45403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C521-E009-4DCA-9177-02675224DA8D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B5B44-4A2E-48DC-BA32-C9CD45403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C521-E009-4DCA-9177-02675224DA8D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B5B44-4A2E-48DC-BA32-C9CD45403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C521-E009-4DCA-9177-02675224DA8D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B5B44-4A2E-48DC-BA32-C9CD45403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C521-E009-4DCA-9177-02675224DA8D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B5B44-4A2E-48DC-BA32-C9CD45403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C521-E009-4DCA-9177-02675224DA8D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B5B44-4A2E-48DC-BA32-C9CD45403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C521-E009-4DCA-9177-02675224DA8D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B5B44-4A2E-48DC-BA32-C9CD45403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FC521-E009-4DCA-9177-02675224DA8D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B5B44-4A2E-48DC-BA32-C9CD45403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стя\Desktop\fony_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-28088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55776" y="188640"/>
            <a:ext cx="567350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Лінгвістичний аналіз тексту</a:t>
            </a:r>
            <a:endParaRPr lang="ru-RU" sz="3600" b="1" cap="none" spc="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1916832"/>
            <a:ext cx="4342347" cy="3600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Навчальна дисципліна </a:t>
            </a:r>
          </a:p>
          <a:p>
            <a:pPr algn="ctr"/>
            <a:endParaRPr lang="uk-UA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uk-UA" sz="36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uk-UA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uk-UA" sz="28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Викладач – кандидат педагогічних наук,</a:t>
            </a:r>
          </a:p>
          <a:p>
            <a:pPr algn="ctr"/>
            <a:r>
              <a:rPr lang="uk-UA" sz="28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uk-UA" sz="28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оцент </a:t>
            </a:r>
            <a:r>
              <a:rPr lang="uk-UA" sz="2800" b="1" i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Резніченко</a:t>
            </a:r>
            <a:r>
              <a:rPr lang="uk-UA" sz="28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Н.О.</a:t>
            </a:r>
            <a:endParaRPr lang="ru-RU" sz="28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стя\Desktop\42000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91843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357166"/>
            <a:ext cx="3900486" cy="1060472"/>
          </a:xfrm>
        </p:spPr>
        <p:txBody>
          <a:bodyPr>
            <a:normAutofit/>
          </a:bodyPr>
          <a:lstStyle/>
          <a:p>
            <a:r>
              <a:rPr lang="uk-U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Мета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964294"/>
            <a:ext cx="3829048" cy="4929411"/>
          </a:xfrm>
        </p:spPr>
        <p:txBody>
          <a:bodyPr anchor="t">
            <a:normAutofit fontScale="92500" lnSpcReduction="10000"/>
          </a:bodyPr>
          <a:lstStyle/>
          <a:p>
            <a:pPr indent="0">
              <a:buNone/>
            </a:pPr>
            <a:r>
              <a:rPr lang="uk-UA" sz="2400" dirty="0">
                <a:latin typeface="Monotype Corsiva" pitchFamily="66" charset="0"/>
              </a:rPr>
              <a:t>Формування теоретичної бази з лінгвістики тексту та практичних навичок його комплексного аналізу.</a:t>
            </a:r>
            <a:endParaRPr lang="ru-RU" sz="2400" dirty="0">
              <a:latin typeface="Monotype Corsiva" pitchFamily="66" charset="0"/>
            </a:endParaRPr>
          </a:p>
          <a:p>
            <a:pPr marL="0" indent="0">
              <a:buNone/>
            </a:pPr>
            <a:r>
              <a:rPr lang="uk-UA" sz="2400" b="1" dirty="0">
                <a:latin typeface="Monotype Corsiva" pitchFamily="66" charset="0"/>
                <a:cs typeface="Adobe Arabic" pitchFamily="18" charset="-78"/>
              </a:rPr>
              <a:t>Практичні завдання курсу</a:t>
            </a:r>
            <a:r>
              <a:rPr lang="uk-UA" sz="2400" dirty="0">
                <a:latin typeface="Monotype Corsiva" pitchFamily="66" charset="0"/>
                <a:cs typeface="Adobe Arabic" pitchFamily="18" charset="-78"/>
              </a:rPr>
              <a:t> </a:t>
            </a:r>
            <a:r>
              <a:rPr lang="uk-UA" sz="2400" dirty="0"/>
              <a:t>– </a:t>
            </a:r>
            <a:r>
              <a:rPr lang="uk-UA" sz="2400" dirty="0">
                <a:latin typeface="Monotype Corsiva" pitchFamily="66" charset="0"/>
              </a:rPr>
              <a:t>сприяти виробленню у студентів навичок і вмінь комплексного лінгвістичного аналізу </a:t>
            </a:r>
            <a:r>
              <a:rPr lang="uk-UA" sz="2400" dirty="0" err="1">
                <a:latin typeface="Monotype Corsiva" pitchFamily="66" charset="0"/>
              </a:rPr>
              <a:t>текста</a:t>
            </a:r>
            <a:r>
              <a:rPr lang="uk-UA" sz="2400" dirty="0">
                <a:latin typeface="Monotype Corsiva" pitchFamily="66" charset="0"/>
              </a:rPr>
              <a:t>; </a:t>
            </a:r>
            <a:endParaRPr lang="uk-UA" sz="2400" dirty="0" smtClean="0">
              <a:latin typeface="Monotype Corsiva" pitchFamily="66" charset="0"/>
            </a:endParaRPr>
          </a:p>
          <a:p>
            <a:pPr marL="0" indent="0">
              <a:buNone/>
            </a:pPr>
            <a:r>
              <a:rPr lang="uk-UA" sz="2400" dirty="0" smtClean="0">
                <a:latin typeface="Monotype Corsiva" pitchFamily="66" charset="0"/>
              </a:rPr>
              <a:t>сформувати </a:t>
            </a:r>
            <a:r>
              <a:rPr lang="uk-UA" sz="2400" dirty="0">
                <a:latin typeface="Monotype Corsiva" pitchFamily="66" charset="0"/>
              </a:rPr>
              <a:t>вміння та навички лінгвістичного аналізу мовних одиниць різних рівнів, що актуалізуються у тексті та виконують образно-експресивну функцію.</a:t>
            </a:r>
            <a:endParaRPr lang="ru-RU" sz="2400" dirty="0">
              <a:latin typeface="Monotype Corsiva" pitchFamily="66" charset="0"/>
            </a:endParaRPr>
          </a:p>
          <a:p>
            <a:pPr marL="0" indent="0">
              <a:buNone/>
            </a:pPr>
            <a:r>
              <a:rPr lang="uk-UA" sz="2400" b="1" dirty="0"/>
              <a:t> </a:t>
            </a:r>
            <a:endParaRPr lang="ru-RU" sz="2400" dirty="0"/>
          </a:p>
          <a:p>
            <a:pPr>
              <a:buNone/>
            </a:pPr>
            <a:endParaRPr lang="ru-RU" sz="2400" dirty="0">
              <a:latin typeface="Segoe Print" pitchFamily="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83568" y="188640"/>
            <a:ext cx="7776864" cy="633670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dirty="0"/>
              <a:t>Лінгвістичний аналіз тексту є однією із важливіших складових циклу лінгвістичних дисциплін («Сучасна російська мова», «Стилістика російської мови» та ін.). </a:t>
            </a:r>
            <a:endParaRPr lang="uk-UA" sz="2000" dirty="0" smtClean="0"/>
          </a:p>
          <a:p>
            <a:pPr algn="ctr"/>
            <a:r>
              <a:rPr lang="uk-UA" sz="2000" dirty="0" smtClean="0"/>
              <a:t>Висновки </a:t>
            </a:r>
            <a:r>
              <a:rPr lang="uk-UA" sz="2000" dirty="0"/>
              <a:t>з лінгвістичного аналізу тексту можуть бути використані в загальних та спеціальних курсах з мовознавства, стилістики мови та стилістики тексту, теорії художнього мовлення, історії російської мови, методики викладання російської мови.</a:t>
            </a:r>
            <a:endParaRPr lang="ru-RU" sz="2000" dirty="0"/>
          </a:p>
          <a:p>
            <a:pPr algn="ctr"/>
            <a:endParaRPr lang="ru-RU" sz="2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1645966"/>
              </p:ext>
            </p:extLst>
          </p:nvPr>
        </p:nvGraphicFramePr>
        <p:xfrm>
          <a:off x="611560" y="764704"/>
          <a:ext cx="797413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61395" y="332656"/>
            <a:ext cx="54617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Лінгвістичний аналіз тексту</a:t>
            </a:r>
            <a:endParaRPr lang="ru-RU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2" y="1196752"/>
            <a:ext cx="63161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Допоможе майбутньому вчителю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8784" y="2056686"/>
            <a:ext cx="7128792" cy="480131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uk-UA" dirty="0" smtClean="0"/>
              <a:t>- </a:t>
            </a:r>
            <a:r>
              <a:rPr lang="uk-UA" sz="2400" dirty="0" smtClean="0">
                <a:latin typeface="Monotype Corsiva" pitchFamily="66" charset="0"/>
              </a:rPr>
              <a:t>сформувати творчий </a:t>
            </a:r>
            <a:r>
              <a:rPr lang="uk-UA" sz="2400" dirty="0">
                <a:latin typeface="Monotype Corsiva" pitchFamily="66" charset="0"/>
              </a:rPr>
              <a:t>підхід до дослідження текстових категорій, мовно-ціннісні орієнтації;</a:t>
            </a:r>
            <a:r>
              <a:rPr lang="uk-UA" sz="2400" i="1" dirty="0">
                <a:latin typeface="Monotype Corsiva" pitchFamily="66" charset="0"/>
              </a:rPr>
              <a:t> </a:t>
            </a:r>
            <a:endParaRPr lang="ru-RU" sz="2400" dirty="0">
              <a:latin typeface="Monotype Corsiva" pitchFamily="66" charset="0"/>
            </a:endParaRPr>
          </a:p>
          <a:p>
            <a:pPr lvl="0"/>
            <a:r>
              <a:rPr lang="uk-UA" sz="2400" dirty="0" smtClean="0">
                <a:latin typeface="Monotype Corsiva" pitchFamily="66" charset="0"/>
              </a:rPr>
              <a:t>- сформувати навички виразно </a:t>
            </a:r>
            <a:r>
              <a:rPr lang="uk-UA" sz="2400" dirty="0">
                <a:latin typeface="Monotype Corsiva" pitchFamily="66" charset="0"/>
              </a:rPr>
              <a:t>декламувати текст, вмотивовуючи вибір засобів виразності для донесення до слухача художньої ідеї; </a:t>
            </a:r>
            <a:endParaRPr lang="ru-RU" sz="2400" dirty="0">
              <a:latin typeface="Monotype Corsiva" pitchFamily="66" charset="0"/>
            </a:endParaRPr>
          </a:p>
          <a:p>
            <a:pPr lvl="0"/>
            <a:r>
              <a:rPr lang="uk-UA" sz="2400" dirty="0" smtClean="0">
                <a:latin typeface="Monotype Corsiva" pitchFamily="66" charset="0"/>
              </a:rPr>
              <a:t>- визначати </a:t>
            </a:r>
            <a:r>
              <a:rPr lang="uk-UA" sz="2400" dirty="0">
                <a:latin typeface="Monotype Corsiva" pitchFamily="66" charset="0"/>
              </a:rPr>
              <a:t>художню ідею тексту;</a:t>
            </a:r>
            <a:endParaRPr lang="ru-RU" sz="2400" dirty="0">
              <a:latin typeface="Monotype Corsiva" pitchFamily="66" charset="0"/>
            </a:endParaRPr>
          </a:p>
          <a:p>
            <a:pPr lvl="0"/>
            <a:r>
              <a:rPr lang="uk-UA" sz="2400" dirty="0" smtClean="0">
                <a:latin typeface="Monotype Corsiva" pitchFamily="66" charset="0"/>
              </a:rPr>
              <a:t>- обґрунтовано </a:t>
            </a:r>
            <a:r>
              <a:rPr lang="uk-UA" sz="2400" dirty="0">
                <a:latin typeface="Monotype Corsiva" pitchFamily="66" charset="0"/>
              </a:rPr>
              <a:t>вибирати для лінгвістичного аналізу об’єкт (мовний рівень) та метод (методи) дослідження; </a:t>
            </a:r>
            <a:endParaRPr lang="ru-RU" sz="2400" dirty="0">
              <a:latin typeface="Monotype Corsiva" pitchFamily="66" charset="0"/>
            </a:endParaRPr>
          </a:p>
          <a:p>
            <a:pPr lvl="0"/>
            <a:r>
              <a:rPr lang="uk-UA" sz="2400" dirty="0" smtClean="0">
                <a:latin typeface="Monotype Corsiva" pitchFamily="66" charset="0"/>
              </a:rPr>
              <a:t>- виробити навички </a:t>
            </a:r>
            <a:r>
              <a:rPr lang="uk-UA" sz="2400" dirty="0">
                <a:latin typeface="Monotype Corsiva" pitchFamily="66" charset="0"/>
              </a:rPr>
              <a:t>рівневого та комплексного лінгвістичного аналізу художнього тексту; </a:t>
            </a:r>
            <a:endParaRPr lang="ru-RU" sz="2400" dirty="0">
              <a:latin typeface="Monotype Corsiva" pitchFamily="66" charset="0"/>
            </a:endParaRPr>
          </a:p>
          <a:p>
            <a:pPr lvl="0"/>
            <a:r>
              <a:rPr lang="uk-UA" sz="2400" dirty="0" smtClean="0">
                <a:latin typeface="Monotype Corsiva" pitchFamily="66" charset="0"/>
              </a:rPr>
              <a:t>- використовувати </a:t>
            </a:r>
            <a:r>
              <a:rPr lang="uk-UA" sz="2400" dirty="0">
                <a:latin typeface="Monotype Corsiva" pitchFamily="66" charset="0"/>
              </a:rPr>
              <a:t>лінгвістичну інтуїцію та дослідницькі здібності.</a:t>
            </a:r>
            <a:endParaRPr lang="ru-RU" sz="2400" dirty="0">
              <a:latin typeface="Monotype Corsiva" pitchFamily="66" charset="0"/>
            </a:endParaRPr>
          </a:p>
          <a:p>
            <a:pPr algn="ctr"/>
            <a:endParaRPr lang="ru-RU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251520" y="1484784"/>
            <a:ext cx="6840760" cy="446449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Ганна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Юріївна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Мазілова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зазначає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, 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що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існує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три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рівня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сприйняття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тексту.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На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першому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рівні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сприймається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експліцитний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зміст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(те,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що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виражене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безпосередньо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);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на 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другому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рівні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–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імпліцитне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(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глибинне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,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підтекст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). </a:t>
            </a:r>
            <a:endParaRPr lang="ru-RU" i="1" dirty="0" smtClean="0">
              <a:latin typeface="Franklin Gothic Medium" pitchFamily="34" charset="0"/>
              <a:ea typeface="Adobe Fan Heiti Std B" pitchFamily="34" charset="-128"/>
              <a:cs typeface="Adobe Hebrew" pitchFamily="18" charset="-79"/>
            </a:endParaRPr>
          </a:p>
          <a:p>
            <a:pPr indent="457200" algn="just"/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На думку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відомого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письменника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Е.Хемінгуея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,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художній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текст –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це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«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айсберг,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на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поверні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якого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знаходиться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1/7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частина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».</a:t>
            </a:r>
          </a:p>
          <a:p>
            <a:pPr indent="457200" algn="just"/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На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третьому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рівні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сприймається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естетичний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зміст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,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властивий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всім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витворам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мистецтва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,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що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впливає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на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почуття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людини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.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Грамотний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,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по-справжньому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підготовлений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читач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сприймає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всі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три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типи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змістів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– в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ідеалі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в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максимальній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відповідності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із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авторським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задумом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. </a:t>
            </a:r>
          </a:p>
          <a:p>
            <a:pPr indent="457200" algn="just"/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Навчитися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такому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сприйняттю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текста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можливо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за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допомогою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занять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лінгвістичним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 </a:t>
            </a:r>
            <a:r>
              <a:rPr lang="ru-RU" i="1" dirty="0" err="1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аналізом</a:t>
            </a:r>
            <a:r>
              <a:rPr lang="ru-RU" i="1" dirty="0" smtClean="0">
                <a:latin typeface="Franklin Gothic Medium" pitchFamily="34" charset="0"/>
                <a:ea typeface="Adobe Fan Heiti Std B" pitchFamily="34" charset="-128"/>
                <a:cs typeface="Adobe Hebrew" pitchFamily="18" charset="-79"/>
              </a:rPr>
              <a:t>.</a:t>
            </a:r>
            <a:endParaRPr lang="ru-RU" i="1" dirty="0">
              <a:latin typeface="Franklin Gothic Medium" pitchFamily="34" charset="0"/>
              <a:ea typeface="Adobe Fan Heiti Std B" pitchFamily="34" charset="-128"/>
              <a:cs typeface="Adobe Hebrew" pitchFamily="18" charset="-79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  <a:latin typeface="Monotype Corsiva" pitchFamily="66" charset="0"/>
              </a:rPr>
              <a:t>Золоті слова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3655" y="2967335"/>
            <a:ext cx="83166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Дізнавайтесь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цікаве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 про текст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н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а ЛАТ!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  <a:cs typeface="Microsoft Uighu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 для уроков русского языка и литературы Поэтический веч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для уроков русского языка и литературы Поэтический вечер</Template>
  <TotalTime>344</TotalTime>
  <Words>392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Шаблон презентации для уроков русского языка и литературы Поэтический вечер</vt:lpstr>
      <vt:lpstr>Презентация PowerPoint</vt:lpstr>
      <vt:lpstr>Мета</vt:lpstr>
      <vt:lpstr>Презентация PowerPoint</vt:lpstr>
      <vt:lpstr>Презентация PowerPoint</vt:lpstr>
      <vt:lpstr>Презентация PowerPoint</vt:lpstr>
      <vt:lpstr>Золоті слова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Olga_</dc:creator>
  <cp:lastModifiedBy>Asus</cp:lastModifiedBy>
  <cp:revision>36</cp:revision>
  <dcterms:created xsi:type="dcterms:W3CDTF">2017-03-26T16:11:20Z</dcterms:created>
  <dcterms:modified xsi:type="dcterms:W3CDTF">2020-06-17T10:25:11Z</dcterms:modified>
</cp:coreProperties>
</file>