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841"/>
    <a:srgbClr val="E99C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2DCAF-7C1D-4FBC-9350-B05EE75E7327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4516D-A827-4B1D-9222-EC4C7265D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4535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4516D-A827-4B1D-9222-EC4C7265D64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027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5229201"/>
            <a:ext cx="4752528" cy="1008112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093296"/>
            <a:ext cx="4824536" cy="7647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8395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676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100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7767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640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139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421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56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794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718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481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74638"/>
            <a:ext cx="61310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44824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1D957-E48B-4FE8-9242-7552CE1D7EA9}" type="datetimeFigureOut">
              <a:rPr lang="ru-RU" smtClean="0"/>
              <a:pPr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1918-09FD-4191-A095-4EA8EF41D5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602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5445224"/>
            <a:ext cx="4752528" cy="1008112"/>
          </a:xfrm>
        </p:spPr>
        <p:txBody>
          <a:bodyPr>
            <a:normAutofit fontScale="90000"/>
          </a:bodyPr>
          <a:lstStyle/>
          <a:p>
            <a:r>
              <a:rPr lang="uk-UA" b="1" u="sng" dirty="0"/>
              <a:t>Менеджмент наукових </a:t>
            </a:r>
            <a:r>
              <a:rPr lang="uk-UA" b="1" u="sng" dirty="0" smtClean="0"/>
              <a:t>проєктів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731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/>
              <a:t>Опис курсу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19200" y="2314724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3905399"/>
            <a:ext cx="6653213" cy="10191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1230313" y="5421461"/>
            <a:ext cx="6653212" cy="10318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3235474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296988" y="1643211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349375" y="4754711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276350" y="2357586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273175" y="3951436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1277938" y="5462736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06563" y="2087711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706563" y="3697436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gray">
          <a:xfrm>
            <a:off x="1706563" y="5199211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30363" y="2697311"/>
            <a:ext cx="6019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1600" b="1" dirty="0" err="1">
                <a:solidFill>
                  <a:srgbClr val="FEFFFF"/>
                </a:solidFill>
              </a:rPr>
              <a:t>Отримання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err="1">
                <a:solidFill>
                  <a:srgbClr val="FEFFFF"/>
                </a:solidFill>
              </a:rPr>
              <a:t>аспірантами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err="1">
                <a:solidFill>
                  <a:srgbClr val="FEFFFF"/>
                </a:solidFill>
              </a:rPr>
              <a:t>теоретичних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err="1">
                <a:solidFill>
                  <a:srgbClr val="FEFFFF"/>
                </a:solidFill>
              </a:rPr>
              <a:t>знань</a:t>
            </a:r>
            <a:r>
              <a:rPr lang="ru-RU" sz="1600" b="1" dirty="0">
                <a:solidFill>
                  <a:srgbClr val="FEFFFF"/>
                </a:solidFill>
              </a:rPr>
              <a:t> та </a:t>
            </a:r>
            <a:r>
              <a:rPr lang="ru-RU" sz="1600" b="1" dirty="0" err="1">
                <a:solidFill>
                  <a:srgbClr val="FEFFFF"/>
                </a:solidFill>
              </a:rPr>
              <a:t>практичних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err="1">
                <a:solidFill>
                  <a:srgbClr val="FEFFFF"/>
                </a:solidFill>
              </a:rPr>
              <a:t>навичок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err="1">
                <a:solidFill>
                  <a:srgbClr val="FEFFFF"/>
                </a:solidFill>
              </a:rPr>
              <a:t>щодо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err="1">
                <a:solidFill>
                  <a:srgbClr val="FEFFFF"/>
                </a:solidFill>
              </a:rPr>
              <a:t>участі</a:t>
            </a:r>
            <a:r>
              <a:rPr lang="ru-RU" sz="1600" b="1" dirty="0">
                <a:solidFill>
                  <a:srgbClr val="FEFFFF"/>
                </a:solidFill>
              </a:rPr>
              <a:t> у </a:t>
            </a:r>
            <a:r>
              <a:rPr lang="ru-RU" sz="1600" b="1" dirty="0" err="1">
                <a:solidFill>
                  <a:srgbClr val="FEFFFF"/>
                </a:solidFill>
              </a:rPr>
              <a:t>наукових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err="1">
                <a:solidFill>
                  <a:srgbClr val="FEFFFF"/>
                </a:solidFill>
              </a:rPr>
              <a:t>проєктах</a:t>
            </a:r>
            <a:r>
              <a:rPr lang="ru-RU" sz="1600" b="1" dirty="0">
                <a:solidFill>
                  <a:srgbClr val="FEFFFF"/>
                </a:solidFill>
              </a:rPr>
              <a:t>.</a:t>
            </a:r>
            <a:endParaRPr lang="en-US" sz="1600" b="1" dirty="0">
              <a:solidFill>
                <a:srgbClr val="FEFFFF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4234011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1600" b="1" dirty="0" err="1">
                <a:solidFill>
                  <a:srgbClr val="FEFFFF"/>
                </a:solidFill>
              </a:rPr>
              <a:t>лекційні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err="1">
                <a:solidFill>
                  <a:srgbClr val="FEFFFF"/>
                </a:solidFill>
              </a:rPr>
              <a:t>заняття</a:t>
            </a:r>
            <a:r>
              <a:rPr lang="ru-RU" sz="1600" b="1" dirty="0">
                <a:solidFill>
                  <a:srgbClr val="FEFFFF"/>
                </a:solidFill>
              </a:rPr>
              <a:t>, </a:t>
            </a:r>
            <a:r>
              <a:rPr lang="ru-RU" sz="1600" b="1" dirty="0" err="1">
                <a:solidFill>
                  <a:srgbClr val="FEFFFF"/>
                </a:solidFill>
              </a:rPr>
              <a:t>лабораторні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err="1">
                <a:solidFill>
                  <a:srgbClr val="FEFFFF"/>
                </a:solidFill>
              </a:rPr>
              <a:t>роботи</a:t>
            </a:r>
            <a:r>
              <a:rPr lang="ru-RU" sz="1600" b="1" dirty="0">
                <a:solidFill>
                  <a:srgbClr val="FEFFFF"/>
                </a:solidFill>
              </a:rPr>
              <a:t>, </a:t>
            </a:r>
            <a:r>
              <a:rPr lang="ru-RU" sz="1600" b="1" dirty="0" err="1">
                <a:solidFill>
                  <a:srgbClr val="FEFFFF"/>
                </a:solidFill>
              </a:rPr>
              <a:t>кейси</a:t>
            </a:r>
            <a:r>
              <a:rPr lang="ru-RU" sz="1600" b="1" dirty="0">
                <a:solidFill>
                  <a:srgbClr val="FEFFFF"/>
                </a:solidFill>
              </a:rPr>
              <a:t>, </a:t>
            </a:r>
            <a:r>
              <a:rPr lang="ru-RU" sz="1600" b="1" dirty="0" err="1">
                <a:solidFill>
                  <a:srgbClr val="FEFFFF"/>
                </a:solidFill>
              </a:rPr>
              <a:t>презентації</a:t>
            </a:r>
            <a:r>
              <a:rPr lang="ru-RU" sz="1600" b="1" dirty="0">
                <a:solidFill>
                  <a:srgbClr val="FEFFFF"/>
                </a:solidFill>
              </a:rPr>
              <a:t>, </a:t>
            </a:r>
            <a:r>
              <a:rPr lang="ru-RU" sz="1600" b="1" dirty="0" err="1">
                <a:solidFill>
                  <a:srgbClr val="FEFFFF"/>
                </a:solidFill>
              </a:rPr>
              <a:t>тестові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err="1">
                <a:solidFill>
                  <a:srgbClr val="FEFFFF"/>
                </a:solidFill>
              </a:rPr>
              <a:t>завдання</a:t>
            </a:r>
            <a:r>
              <a:rPr lang="ru-RU" sz="1600" b="1" dirty="0">
                <a:solidFill>
                  <a:srgbClr val="FEFFFF"/>
                </a:solidFill>
              </a:rPr>
              <a:t>, </a:t>
            </a:r>
            <a:r>
              <a:rPr lang="ru-RU" sz="1600" b="1" dirty="0" err="1">
                <a:solidFill>
                  <a:srgbClr val="FEFFFF"/>
                </a:solidFill>
              </a:rPr>
              <a:t>індивідуальні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err="1" smtClean="0">
                <a:solidFill>
                  <a:srgbClr val="FEFFFF"/>
                </a:solidFill>
              </a:rPr>
              <a:t>завдання</a:t>
            </a:r>
            <a:r>
              <a:rPr lang="ru-RU" sz="1600" b="1" dirty="0" smtClean="0">
                <a:solidFill>
                  <a:srgbClr val="FEFFFF"/>
                </a:solidFill>
              </a:rPr>
              <a:t>, </a:t>
            </a:r>
            <a:r>
              <a:rPr lang="ru-RU" sz="1600" b="1" dirty="0" err="1" smtClean="0">
                <a:solidFill>
                  <a:srgbClr val="FEFFFF"/>
                </a:solidFill>
              </a:rPr>
              <a:t>проєктна</a:t>
            </a:r>
            <a:r>
              <a:rPr lang="ru-RU" sz="1600" b="1" dirty="0" smtClean="0">
                <a:solidFill>
                  <a:srgbClr val="FEFFFF"/>
                </a:solidFill>
              </a:rPr>
              <a:t> робота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30363" y="5711974"/>
            <a:ext cx="60198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1600" b="1" dirty="0" err="1">
                <a:solidFill>
                  <a:srgbClr val="FEFFFF"/>
                </a:solidFill>
              </a:rPr>
              <a:t>Вінник</a:t>
            </a:r>
            <a:r>
              <a:rPr lang="ru-RU" sz="1600" b="1" dirty="0">
                <a:solidFill>
                  <a:srgbClr val="FEFFFF"/>
                </a:solidFill>
              </a:rPr>
              <a:t> </a:t>
            </a:r>
            <a:r>
              <a:rPr lang="ru-RU" sz="1600" b="1" dirty="0" smtClean="0">
                <a:solidFill>
                  <a:srgbClr val="FEFFFF"/>
                </a:solidFill>
              </a:rPr>
              <a:t>Максим </a:t>
            </a:r>
            <a:r>
              <a:rPr lang="ru-RU" sz="1600" b="1" dirty="0" err="1" smtClean="0">
                <a:solidFill>
                  <a:srgbClr val="FEFFFF"/>
                </a:solidFill>
              </a:rPr>
              <a:t>Олександрович</a:t>
            </a:r>
            <a:endParaRPr lang="ru-RU" sz="1600" b="1" dirty="0">
              <a:solidFill>
                <a:srgbClr val="FEFFFF"/>
              </a:solidFill>
            </a:endParaRPr>
          </a:p>
          <a:p>
            <a:pPr eaLnBrk="0" hangingPunct="0"/>
            <a:r>
              <a:rPr lang="ru-RU" sz="1600" b="1" dirty="0">
                <a:solidFill>
                  <a:srgbClr val="FEFFFF"/>
                </a:solidFill>
              </a:rPr>
              <a:t>https://orcid.org/0000-0002-2475-7169</a:t>
            </a:r>
          </a:p>
          <a:p>
            <a:pPr eaLnBrk="0" hangingPunct="0"/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087563" y="2087711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курсу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3706961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err="1">
                <a:solidFill>
                  <a:schemeClr val="accent2"/>
                </a:solidFill>
              </a:rPr>
              <a:t>Методи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викладання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2087563" y="5210324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err="1" smtClean="0">
                <a:solidFill>
                  <a:schemeClr val="hlink"/>
                </a:solidFill>
              </a:rPr>
              <a:t>Викладач</a:t>
            </a:r>
            <a:endParaRPr lang="en-US" b="1" dirty="0">
              <a:solidFill>
                <a:schemeClr val="hlin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96136" y="6525344"/>
            <a:ext cx="3384376" cy="369332"/>
          </a:xfrm>
          <a:prstGeom prst="rect">
            <a:avLst/>
          </a:prstGeom>
          <a:solidFill>
            <a:srgbClr val="F5A84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r"/>
            <a:r>
              <a:rPr lang="uk-UA" dirty="0"/>
              <a:t>Менеджмент наукових проєктів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983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/>
              <a:t>Схема </a:t>
            </a:r>
            <a:r>
              <a:rPr lang="uk-UA" b="1" dirty="0" smtClean="0"/>
              <a:t>курсу</a:t>
            </a:r>
            <a:endParaRPr lang="ru-RU" dirty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4854574" y="2487067"/>
            <a:ext cx="3533849" cy="727075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2">
                  <a:gamma/>
                  <a:shade val="69804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ltGray">
          <a:xfrm>
            <a:off x="1878012" y="2399754"/>
            <a:ext cx="4333081" cy="1093788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227138" y="2369592"/>
            <a:ext cx="1130300" cy="1123950"/>
            <a:chOff x="2161" y="696"/>
            <a:chExt cx="1360" cy="1356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8" name="Oval 7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Oval 8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Oval 9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Oval 10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Oval 11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" name="Oval 12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" name="Rectangle 21"/>
          <p:cNvSpPr>
            <a:spLocks noChangeArrowheads="1"/>
          </p:cNvSpPr>
          <p:nvPr/>
        </p:nvSpPr>
        <p:spPr bwMode="white">
          <a:xfrm>
            <a:off x="1362814" y="2741067"/>
            <a:ext cx="76091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F8F8F8"/>
                </a:solidFill>
                <a:latin typeface="Arial" charset="0"/>
              </a:rPr>
              <a:t>Тема 1</a:t>
            </a:r>
            <a:endParaRPr lang="en-US" sz="1400" b="1" dirty="0">
              <a:solidFill>
                <a:srgbClr val="F8F8F8"/>
              </a:solidFill>
              <a:latin typeface="Arial" charset="0"/>
            </a:endParaRP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2449513" y="2492896"/>
            <a:ext cx="3346624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Загальна</a:t>
            </a:r>
            <a:r>
              <a:rPr lang="ru-RU" sz="2000" dirty="0">
                <a:solidFill>
                  <a:srgbClr val="FFFFFF"/>
                </a:solidFill>
                <a:latin typeface="Arial" charset="0"/>
              </a:rPr>
              <a:t> характеристика менеджменту </a:t>
            </a:r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наукових</a:t>
            </a:r>
            <a:r>
              <a:rPr lang="ru-RU" sz="20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rgbClr val="FFFFFF"/>
                </a:solidFill>
                <a:latin typeface="Arial" charset="0"/>
              </a:rPr>
              <a:t>проєктів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" name="AutoShape 24"/>
          <p:cNvSpPr>
            <a:spLocks noChangeArrowheads="1"/>
          </p:cNvSpPr>
          <p:nvPr/>
        </p:nvSpPr>
        <p:spPr bwMode="gray">
          <a:xfrm>
            <a:off x="4854575" y="3803104"/>
            <a:ext cx="3533848" cy="728663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7" name="AutoShape 25"/>
          <p:cNvSpPr>
            <a:spLocks noChangeArrowheads="1"/>
          </p:cNvSpPr>
          <p:nvPr/>
        </p:nvSpPr>
        <p:spPr bwMode="ltGray">
          <a:xfrm>
            <a:off x="1878013" y="3717379"/>
            <a:ext cx="4333080" cy="91440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18" name="Group 26"/>
          <p:cNvGrpSpPr>
            <a:grpSpLocks/>
          </p:cNvGrpSpPr>
          <p:nvPr/>
        </p:nvGrpSpPr>
        <p:grpSpPr bwMode="auto">
          <a:xfrm>
            <a:off x="1227138" y="3687217"/>
            <a:ext cx="1130300" cy="1123950"/>
            <a:chOff x="2161" y="696"/>
            <a:chExt cx="1360" cy="1356"/>
          </a:xfrm>
        </p:grpSpPr>
        <p:grpSp>
          <p:nvGrpSpPr>
            <p:cNvPr id="19" name="Group 27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1" name="Oval 28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Oval 29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" name="Oval 30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" name="Oval 31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" name="Oval 32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0" name="Oval 33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6" name="Rectangle 42"/>
          <p:cNvSpPr>
            <a:spLocks noChangeArrowheads="1"/>
          </p:cNvSpPr>
          <p:nvPr/>
        </p:nvSpPr>
        <p:spPr bwMode="white">
          <a:xfrm>
            <a:off x="1362814" y="4096791"/>
            <a:ext cx="76091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8F8F8"/>
                </a:solidFill>
                <a:latin typeface="Arial" charset="0"/>
              </a:rPr>
              <a:t>Тема 2</a:t>
            </a:r>
            <a:endParaRPr lang="en-US" sz="1400" b="1" dirty="0">
              <a:solidFill>
                <a:srgbClr val="F8F8F8"/>
              </a:solidFill>
              <a:latin typeface="Arial" charset="0"/>
            </a:endParaRPr>
          </a:p>
        </p:txBody>
      </p:sp>
      <p:sp>
        <p:nvSpPr>
          <p:cNvPr id="27" name="Rectangle 43"/>
          <p:cNvSpPr>
            <a:spLocks noChangeArrowheads="1"/>
          </p:cNvSpPr>
          <p:nvPr/>
        </p:nvSpPr>
        <p:spPr bwMode="auto">
          <a:xfrm>
            <a:off x="2449513" y="3885654"/>
            <a:ext cx="334662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000" dirty="0">
                <a:solidFill>
                  <a:srgbClr val="FFFFFF"/>
                </a:solidFill>
                <a:latin typeface="Arial" charset="0"/>
              </a:rPr>
              <a:t>Проєкти та гранти для ЗВО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9" name="AutoShape 45"/>
          <p:cNvSpPr>
            <a:spLocks noChangeArrowheads="1"/>
          </p:cNvSpPr>
          <p:nvPr/>
        </p:nvSpPr>
        <p:spPr bwMode="gray">
          <a:xfrm>
            <a:off x="4854575" y="5157242"/>
            <a:ext cx="3533848" cy="728662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0" name="AutoShape 46"/>
          <p:cNvSpPr>
            <a:spLocks noChangeArrowheads="1"/>
          </p:cNvSpPr>
          <p:nvPr/>
        </p:nvSpPr>
        <p:spPr bwMode="ltGray">
          <a:xfrm>
            <a:off x="1878013" y="5071517"/>
            <a:ext cx="4333080" cy="91440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31" name="Group 47"/>
          <p:cNvGrpSpPr>
            <a:grpSpLocks/>
          </p:cNvGrpSpPr>
          <p:nvPr/>
        </p:nvGrpSpPr>
        <p:grpSpPr bwMode="auto">
          <a:xfrm>
            <a:off x="1227138" y="5041354"/>
            <a:ext cx="1130300" cy="1123950"/>
            <a:chOff x="2161" y="696"/>
            <a:chExt cx="1360" cy="1356"/>
          </a:xfrm>
        </p:grpSpPr>
        <p:grpSp>
          <p:nvGrpSpPr>
            <p:cNvPr id="32" name="Group 4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4" name="Oval 4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" name="Oval 5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" name="Oval 5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" name="Oval 5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" name="Oval 5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3" name="Oval 54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9" name="Rectangle 63"/>
          <p:cNvSpPr>
            <a:spLocks noChangeArrowheads="1"/>
          </p:cNvSpPr>
          <p:nvPr/>
        </p:nvSpPr>
        <p:spPr bwMode="white">
          <a:xfrm>
            <a:off x="1362814" y="5464943"/>
            <a:ext cx="76091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8F8F8"/>
                </a:solidFill>
                <a:latin typeface="Arial" charset="0"/>
              </a:rPr>
              <a:t>Тема 3</a:t>
            </a:r>
            <a:endParaRPr lang="en-US" sz="1400" b="1" dirty="0">
              <a:solidFill>
                <a:srgbClr val="F8F8F8"/>
              </a:solidFill>
              <a:latin typeface="Arial" charset="0"/>
            </a:endParaRPr>
          </a:p>
        </p:txBody>
      </p:sp>
      <p:sp>
        <p:nvSpPr>
          <p:cNvPr id="40" name="Rectangle 64"/>
          <p:cNvSpPr>
            <a:spLocks noChangeArrowheads="1"/>
          </p:cNvSpPr>
          <p:nvPr/>
        </p:nvSpPr>
        <p:spPr bwMode="auto">
          <a:xfrm>
            <a:off x="2449513" y="5239792"/>
            <a:ext cx="334662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Управління</a:t>
            </a:r>
            <a:r>
              <a:rPr lang="ru-RU" sz="20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науковою</a:t>
            </a:r>
            <a:r>
              <a:rPr lang="ru-RU" sz="20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діяльністю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6136" y="6525344"/>
            <a:ext cx="3384376" cy="369332"/>
          </a:xfrm>
          <a:prstGeom prst="rect">
            <a:avLst/>
          </a:prstGeom>
          <a:solidFill>
            <a:srgbClr val="F5A84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r"/>
            <a:r>
              <a:rPr lang="uk-UA" dirty="0"/>
              <a:t>Менеджмент наукових проєктів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407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/>
              <a:t>Схема </a:t>
            </a:r>
            <a:r>
              <a:rPr lang="uk-UA" b="1" dirty="0" smtClean="0"/>
              <a:t>курсу</a:t>
            </a:r>
            <a:endParaRPr lang="ru-RU" dirty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4854574" y="2487067"/>
            <a:ext cx="3533849" cy="727075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2">
                  <a:gamma/>
                  <a:shade val="69804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ltGray">
          <a:xfrm>
            <a:off x="1878012" y="2399754"/>
            <a:ext cx="4333081" cy="1093788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227138" y="2369592"/>
            <a:ext cx="1130300" cy="1123950"/>
            <a:chOff x="2161" y="696"/>
            <a:chExt cx="1360" cy="1356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8" name="Oval 7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Oval 8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Oval 9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Oval 10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Oval 11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" name="Oval 12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" name="Rectangle 21"/>
          <p:cNvSpPr>
            <a:spLocks noChangeArrowheads="1"/>
          </p:cNvSpPr>
          <p:nvPr/>
        </p:nvSpPr>
        <p:spPr bwMode="white">
          <a:xfrm>
            <a:off x="1362814" y="2741067"/>
            <a:ext cx="76091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F8F8F8"/>
                </a:solidFill>
                <a:latin typeface="Arial" charset="0"/>
              </a:rPr>
              <a:t>Тема </a:t>
            </a:r>
            <a:r>
              <a:rPr lang="en-US" sz="1400" b="1" dirty="0" smtClean="0">
                <a:solidFill>
                  <a:srgbClr val="F8F8F8"/>
                </a:solidFill>
                <a:latin typeface="Arial" charset="0"/>
              </a:rPr>
              <a:t>4</a:t>
            </a:r>
            <a:endParaRPr lang="en-US" sz="1400" b="1" dirty="0">
              <a:solidFill>
                <a:srgbClr val="F8F8F8"/>
              </a:solidFill>
              <a:latin typeface="Arial" charset="0"/>
            </a:endParaRP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2449513" y="2492896"/>
            <a:ext cx="255453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Результати</a:t>
            </a:r>
            <a:r>
              <a:rPr lang="ru-RU" sz="20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наукової</a:t>
            </a:r>
            <a:r>
              <a:rPr lang="ru-RU" sz="20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діяльності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" name="AutoShape 24"/>
          <p:cNvSpPr>
            <a:spLocks noChangeArrowheads="1"/>
          </p:cNvSpPr>
          <p:nvPr/>
        </p:nvSpPr>
        <p:spPr bwMode="gray">
          <a:xfrm>
            <a:off x="4854575" y="3803104"/>
            <a:ext cx="3533848" cy="728663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7" name="AutoShape 25"/>
          <p:cNvSpPr>
            <a:spLocks noChangeArrowheads="1"/>
          </p:cNvSpPr>
          <p:nvPr/>
        </p:nvSpPr>
        <p:spPr bwMode="ltGray">
          <a:xfrm>
            <a:off x="1878013" y="3717379"/>
            <a:ext cx="4333080" cy="91440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18" name="Group 26"/>
          <p:cNvGrpSpPr>
            <a:grpSpLocks/>
          </p:cNvGrpSpPr>
          <p:nvPr/>
        </p:nvGrpSpPr>
        <p:grpSpPr bwMode="auto">
          <a:xfrm>
            <a:off x="1227138" y="3687217"/>
            <a:ext cx="1130300" cy="1123950"/>
            <a:chOff x="2161" y="696"/>
            <a:chExt cx="1360" cy="1356"/>
          </a:xfrm>
        </p:grpSpPr>
        <p:grpSp>
          <p:nvGrpSpPr>
            <p:cNvPr id="19" name="Group 27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1" name="Oval 28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Oval 29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" name="Oval 30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" name="Oval 31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" name="Oval 32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0" name="Oval 33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6" name="Rectangle 42"/>
          <p:cNvSpPr>
            <a:spLocks noChangeArrowheads="1"/>
          </p:cNvSpPr>
          <p:nvPr/>
        </p:nvSpPr>
        <p:spPr bwMode="white">
          <a:xfrm>
            <a:off x="1362814" y="4096791"/>
            <a:ext cx="76091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8F8F8"/>
                </a:solidFill>
                <a:latin typeface="Arial" charset="0"/>
              </a:rPr>
              <a:t>Тема </a:t>
            </a:r>
            <a:r>
              <a:rPr lang="en-US" sz="1400" b="1" dirty="0" smtClean="0">
                <a:solidFill>
                  <a:srgbClr val="F8F8F8"/>
                </a:solidFill>
                <a:latin typeface="Arial" charset="0"/>
              </a:rPr>
              <a:t>5</a:t>
            </a:r>
            <a:endParaRPr lang="en-US" sz="1400" b="1" dirty="0">
              <a:solidFill>
                <a:srgbClr val="F8F8F8"/>
              </a:solidFill>
              <a:latin typeface="Arial" charset="0"/>
            </a:endParaRPr>
          </a:p>
        </p:txBody>
      </p:sp>
      <p:sp>
        <p:nvSpPr>
          <p:cNvPr id="27" name="Rectangle 43"/>
          <p:cNvSpPr>
            <a:spLocks noChangeArrowheads="1"/>
          </p:cNvSpPr>
          <p:nvPr/>
        </p:nvSpPr>
        <p:spPr bwMode="auto">
          <a:xfrm>
            <a:off x="2449513" y="3885654"/>
            <a:ext cx="334662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000" dirty="0">
                <a:solidFill>
                  <a:srgbClr val="FFFFFF"/>
                </a:solidFill>
                <a:latin typeface="Arial" charset="0"/>
              </a:rPr>
              <a:t>Показники наукових </a:t>
            </a:r>
            <a:r>
              <a:rPr lang="uk-UA" sz="2000" dirty="0" smtClean="0">
                <a:solidFill>
                  <a:srgbClr val="FFFFFF"/>
                </a:solidFill>
                <a:latin typeface="Arial" charset="0"/>
              </a:rPr>
              <a:t>досліджень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9" name="AutoShape 45"/>
          <p:cNvSpPr>
            <a:spLocks noChangeArrowheads="1"/>
          </p:cNvSpPr>
          <p:nvPr/>
        </p:nvSpPr>
        <p:spPr bwMode="gray">
          <a:xfrm>
            <a:off x="4854575" y="5157242"/>
            <a:ext cx="3533848" cy="728662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0" name="AutoShape 46"/>
          <p:cNvSpPr>
            <a:spLocks noChangeArrowheads="1"/>
          </p:cNvSpPr>
          <p:nvPr/>
        </p:nvSpPr>
        <p:spPr bwMode="ltGray">
          <a:xfrm>
            <a:off x="1878013" y="5071517"/>
            <a:ext cx="4333080" cy="91440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31" name="Group 47"/>
          <p:cNvGrpSpPr>
            <a:grpSpLocks/>
          </p:cNvGrpSpPr>
          <p:nvPr/>
        </p:nvGrpSpPr>
        <p:grpSpPr bwMode="auto">
          <a:xfrm>
            <a:off x="1227138" y="5041354"/>
            <a:ext cx="1130300" cy="1123950"/>
            <a:chOff x="2161" y="696"/>
            <a:chExt cx="1360" cy="1356"/>
          </a:xfrm>
        </p:grpSpPr>
        <p:grpSp>
          <p:nvGrpSpPr>
            <p:cNvPr id="32" name="Group 4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4" name="Oval 4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" name="Oval 5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" name="Oval 5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" name="Oval 5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" name="Oval 5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3" name="Oval 54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9" name="Rectangle 63"/>
          <p:cNvSpPr>
            <a:spLocks noChangeArrowheads="1"/>
          </p:cNvSpPr>
          <p:nvPr/>
        </p:nvSpPr>
        <p:spPr bwMode="white">
          <a:xfrm>
            <a:off x="1362814" y="5464943"/>
            <a:ext cx="76091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8F8F8"/>
                </a:solidFill>
                <a:latin typeface="Arial" charset="0"/>
              </a:rPr>
              <a:t>Тема </a:t>
            </a:r>
            <a:r>
              <a:rPr lang="en-US" sz="1400" b="1" dirty="0" smtClean="0">
                <a:solidFill>
                  <a:srgbClr val="F8F8F8"/>
                </a:solidFill>
                <a:latin typeface="Arial" charset="0"/>
              </a:rPr>
              <a:t>6</a:t>
            </a:r>
            <a:endParaRPr lang="en-US" sz="1400" b="1" dirty="0">
              <a:solidFill>
                <a:srgbClr val="F8F8F8"/>
              </a:solidFill>
              <a:latin typeface="Arial" charset="0"/>
            </a:endParaRPr>
          </a:p>
        </p:txBody>
      </p:sp>
      <p:sp>
        <p:nvSpPr>
          <p:cNvPr id="40" name="Rectangle 64"/>
          <p:cNvSpPr>
            <a:spLocks noChangeArrowheads="1"/>
          </p:cNvSpPr>
          <p:nvPr/>
        </p:nvSpPr>
        <p:spPr bwMode="auto">
          <a:xfrm>
            <a:off x="2449513" y="5239792"/>
            <a:ext cx="334662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Світові</a:t>
            </a:r>
            <a:r>
              <a:rPr lang="ru-RU" sz="20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тенденції</a:t>
            </a:r>
            <a:r>
              <a:rPr lang="ru-RU" sz="2000" dirty="0">
                <a:solidFill>
                  <a:srgbClr val="FFFFFF"/>
                </a:solidFill>
                <a:latin typeface="Arial" charset="0"/>
              </a:rPr>
              <a:t> у </a:t>
            </a:r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наукових</a:t>
            </a:r>
            <a:r>
              <a:rPr lang="ru-RU" sz="20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дослідженнях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6136" y="6525344"/>
            <a:ext cx="3384376" cy="369332"/>
          </a:xfrm>
          <a:prstGeom prst="rect">
            <a:avLst/>
          </a:prstGeom>
          <a:solidFill>
            <a:srgbClr val="F5A84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r"/>
            <a:r>
              <a:rPr lang="uk-UA" dirty="0"/>
              <a:t>Менеджмент наукових проєктів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447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/>
              <a:t>Схема </a:t>
            </a:r>
            <a:r>
              <a:rPr lang="uk-UA" b="1" dirty="0" smtClean="0"/>
              <a:t>курсу</a:t>
            </a:r>
            <a:endParaRPr lang="ru-RU" dirty="0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4854574" y="2487067"/>
            <a:ext cx="3533849" cy="727075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2">
                  <a:gamma/>
                  <a:shade val="69804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ltGray">
          <a:xfrm>
            <a:off x="1878012" y="2399754"/>
            <a:ext cx="4333081" cy="1093788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227138" y="2369592"/>
            <a:ext cx="1130300" cy="1123950"/>
            <a:chOff x="2161" y="696"/>
            <a:chExt cx="1360" cy="1356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8" name="Oval 7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Oval 8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Oval 9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Oval 10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Oval 11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" name="Oval 12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3" name="Rectangle 21"/>
          <p:cNvSpPr>
            <a:spLocks noChangeArrowheads="1"/>
          </p:cNvSpPr>
          <p:nvPr/>
        </p:nvSpPr>
        <p:spPr bwMode="white">
          <a:xfrm>
            <a:off x="1362814" y="2741067"/>
            <a:ext cx="76091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F8F8F8"/>
                </a:solidFill>
                <a:latin typeface="Arial" charset="0"/>
              </a:rPr>
              <a:t>Тема </a:t>
            </a:r>
            <a:r>
              <a:rPr lang="ru-RU" sz="1400" b="1" dirty="0" smtClean="0">
                <a:solidFill>
                  <a:srgbClr val="F8F8F8"/>
                </a:solidFill>
                <a:latin typeface="Arial" charset="0"/>
              </a:rPr>
              <a:t>7</a:t>
            </a:r>
            <a:endParaRPr lang="en-US" sz="1400" b="1" dirty="0">
              <a:solidFill>
                <a:srgbClr val="F8F8F8"/>
              </a:solidFill>
              <a:latin typeface="Arial" charset="0"/>
            </a:endParaRP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2449513" y="2492896"/>
            <a:ext cx="255453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Наукові</a:t>
            </a:r>
            <a:r>
              <a:rPr lang="ru-RU" sz="20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rgbClr val="FFFFFF"/>
                </a:solidFill>
                <a:latin typeface="Arial" charset="0"/>
              </a:rPr>
              <a:t>про</a:t>
            </a:r>
            <a:r>
              <a:rPr lang="uk-UA" sz="2000" dirty="0" smtClean="0">
                <a:solidFill>
                  <a:srgbClr val="FFFFFF"/>
                </a:solidFill>
                <a:latin typeface="Arial" charset="0"/>
              </a:rPr>
              <a:t>є</a:t>
            </a:r>
            <a:r>
              <a:rPr lang="ru-RU" sz="2000" dirty="0" err="1" smtClean="0">
                <a:solidFill>
                  <a:srgbClr val="FFFFFF"/>
                </a:solidFill>
                <a:latin typeface="Arial" charset="0"/>
              </a:rPr>
              <a:t>кти</a:t>
            </a:r>
            <a:r>
              <a:rPr lang="ru-RU" sz="200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2000" dirty="0">
                <a:solidFill>
                  <a:srgbClr val="FFFFFF"/>
                </a:solidFill>
                <a:latin typeface="Arial" charset="0"/>
              </a:rPr>
              <a:t>та </a:t>
            </a:r>
            <a:r>
              <a:rPr lang="ru-RU" sz="2000" dirty="0" err="1">
                <a:solidFill>
                  <a:srgbClr val="FFFFFF"/>
                </a:solidFill>
                <a:latin typeface="Arial" charset="0"/>
              </a:rPr>
              <a:t>гранти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" name="AutoShape 24"/>
          <p:cNvSpPr>
            <a:spLocks noChangeArrowheads="1"/>
          </p:cNvSpPr>
          <p:nvPr/>
        </p:nvSpPr>
        <p:spPr bwMode="gray">
          <a:xfrm>
            <a:off x="4854575" y="3803104"/>
            <a:ext cx="3533848" cy="728663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7" name="AutoShape 25"/>
          <p:cNvSpPr>
            <a:spLocks noChangeArrowheads="1"/>
          </p:cNvSpPr>
          <p:nvPr/>
        </p:nvSpPr>
        <p:spPr bwMode="ltGray">
          <a:xfrm>
            <a:off x="1878013" y="3717379"/>
            <a:ext cx="4333080" cy="91440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18" name="Group 26"/>
          <p:cNvGrpSpPr>
            <a:grpSpLocks/>
          </p:cNvGrpSpPr>
          <p:nvPr/>
        </p:nvGrpSpPr>
        <p:grpSpPr bwMode="auto">
          <a:xfrm>
            <a:off x="1227138" y="3687217"/>
            <a:ext cx="1130300" cy="1123950"/>
            <a:chOff x="2161" y="696"/>
            <a:chExt cx="1360" cy="1356"/>
          </a:xfrm>
        </p:grpSpPr>
        <p:grpSp>
          <p:nvGrpSpPr>
            <p:cNvPr id="19" name="Group 27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21" name="Oval 28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Oval 29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" name="Oval 30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" name="Oval 31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" name="Oval 32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0" name="Oval 33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6" name="Rectangle 42"/>
          <p:cNvSpPr>
            <a:spLocks noChangeArrowheads="1"/>
          </p:cNvSpPr>
          <p:nvPr/>
        </p:nvSpPr>
        <p:spPr bwMode="white">
          <a:xfrm>
            <a:off x="1362814" y="4096791"/>
            <a:ext cx="76091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8F8F8"/>
                </a:solidFill>
                <a:latin typeface="Arial" charset="0"/>
              </a:rPr>
              <a:t>Тема </a:t>
            </a:r>
            <a:r>
              <a:rPr lang="uk-UA" sz="1400" b="1" dirty="0" smtClean="0">
                <a:solidFill>
                  <a:srgbClr val="F8F8F8"/>
                </a:solidFill>
                <a:latin typeface="Arial" charset="0"/>
              </a:rPr>
              <a:t>8</a:t>
            </a:r>
            <a:endParaRPr lang="en-US" sz="1400" b="1" dirty="0">
              <a:solidFill>
                <a:srgbClr val="F8F8F8"/>
              </a:solidFill>
              <a:latin typeface="Arial" charset="0"/>
            </a:endParaRPr>
          </a:p>
        </p:txBody>
      </p:sp>
      <p:sp>
        <p:nvSpPr>
          <p:cNvPr id="27" name="Rectangle 43"/>
          <p:cNvSpPr>
            <a:spLocks noChangeArrowheads="1"/>
          </p:cNvSpPr>
          <p:nvPr/>
        </p:nvSpPr>
        <p:spPr bwMode="auto">
          <a:xfrm>
            <a:off x="2449513" y="3717032"/>
            <a:ext cx="3346624" cy="9694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900" dirty="0" err="1">
                <a:solidFill>
                  <a:srgbClr val="FFFFFF"/>
                </a:solidFill>
                <a:latin typeface="Arial" charset="0"/>
              </a:rPr>
              <a:t>Розробка</a:t>
            </a:r>
            <a:r>
              <a:rPr lang="ru-RU" sz="1900" dirty="0">
                <a:solidFill>
                  <a:srgbClr val="FFFFFF"/>
                </a:solidFill>
                <a:latin typeface="Arial" charset="0"/>
              </a:rPr>
              <a:t> і </a:t>
            </a:r>
            <a:r>
              <a:rPr lang="ru-RU" sz="1900" dirty="0" err="1">
                <a:solidFill>
                  <a:srgbClr val="FFFFFF"/>
                </a:solidFill>
                <a:latin typeface="Arial" charset="0"/>
              </a:rPr>
              <a:t>презентація</a:t>
            </a:r>
            <a:r>
              <a:rPr lang="ru-RU" sz="19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1900" dirty="0" err="1">
                <a:solidFill>
                  <a:srgbClr val="FFFFFF"/>
                </a:solidFill>
                <a:latin typeface="Arial" charset="0"/>
              </a:rPr>
              <a:t>індивідуальних</a:t>
            </a:r>
            <a:r>
              <a:rPr lang="ru-RU" sz="1900" dirty="0">
                <a:solidFill>
                  <a:srgbClr val="FFFFFF"/>
                </a:solidFill>
                <a:latin typeface="Arial" charset="0"/>
              </a:rPr>
              <a:t> і </a:t>
            </a:r>
            <a:r>
              <a:rPr lang="ru-RU" sz="1900" dirty="0" err="1">
                <a:solidFill>
                  <a:srgbClr val="FFFFFF"/>
                </a:solidFill>
                <a:latin typeface="Arial" charset="0"/>
              </a:rPr>
              <a:t>групових</a:t>
            </a:r>
            <a:r>
              <a:rPr lang="ru-RU" sz="19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1900" dirty="0" smtClean="0">
                <a:solidFill>
                  <a:srgbClr val="FFFFFF"/>
                </a:solidFill>
                <a:latin typeface="Arial" charset="0"/>
              </a:rPr>
              <a:t>проєктів</a:t>
            </a:r>
            <a:endParaRPr lang="en-US" sz="19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9" name="AutoShape 45"/>
          <p:cNvSpPr>
            <a:spLocks noChangeArrowheads="1"/>
          </p:cNvSpPr>
          <p:nvPr/>
        </p:nvSpPr>
        <p:spPr bwMode="gray">
          <a:xfrm>
            <a:off x="4854575" y="5157242"/>
            <a:ext cx="3533848" cy="728662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0" name="AutoShape 46"/>
          <p:cNvSpPr>
            <a:spLocks noChangeArrowheads="1"/>
          </p:cNvSpPr>
          <p:nvPr/>
        </p:nvSpPr>
        <p:spPr bwMode="ltGray">
          <a:xfrm>
            <a:off x="1878013" y="5071517"/>
            <a:ext cx="4333080" cy="91440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31" name="Group 47"/>
          <p:cNvGrpSpPr>
            <a:grpSpLocks/>
          </p:cNvGrpSpPr>
          <p:nvPr/>
        </p:nvGrpSpPr>
        <p:grpSpPr bwMode="auto">
          <a:xfrm>
            <a:off x="1227138" y="5041354"/>
            <a:ext cx="1130300" cy="1123950"/>
            <a:chOff x="2161" y="696"/>
            <a:chExt cx="1360" cy="1356"/>
          </a:xfrm>
        </p:grpSpPr>
        <p:grpSp>
          <p:nvGrpSpPr>
            <p:cNvPr id="32" name="Group 4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34" name="Oval 4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" name="Oval 5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" name="Oval 5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" name="Oval 5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" name="Oval 5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3" name="Oval 54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9" name="Rectangle 63"/>
          <p:cNvSpPr>
            <a:spLocks noChangeArrowheads="1"/>
          </p:cNvSpPr>
          <p:nvPr/>
        </p:nvSpPr>
        <p:spPr bwMode="white">
          <a:xfrm>
            <a:off x="1362814" y="5464943"/>
            <a:ext cx="76091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8F8F8"/>
                </a:solidFill>
                <a:latin typeface="Arial" charset="0"/>
              </a:rPr>
              <a:t>Тема </a:t>
            </a:r>
            <a:r>
              <a:rPr lang="uk-UA" sz="1400" b="1" dirty="0">
                <a:solidFill>
                  <a:srgbClr val="F8F8F8"/>
                </a:solidFill>
                <a:latin typeface="Arial" charset="0"/>
              </a:rPr>
              <a:t>9</a:t>
            </a:r>
            <a:endParaRPr lang="en-US" sz="1400" b="1" dirty="0">
              <a:solidFill>
                <a:srgbClr val="F8F8F8"/>
              </a:solidFill>
              <a:latin typeface="Arial" charset="0"/>
            </a:endParaRPr>
          </a:p>
        </p:txBody>
      </p:sp>
      <p:sp>
        <p:nvSpPr>
          <p:cNvPr id="40" name="Rectangle 64"/>
          <p:cNvSpPr>
            <a:spLocks noChangeArrowheads="1"/>
          </p:cNvSpPr>
          <p:nvPr/>
        </p:nvSpPr>
        <p:spPr bwMode="auto">
          <a:xfrm>
            <a:off x="2449512" y="5085184"/>
            <a:ext cx="3850679" cy="9694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900" dirty="0" err="1">
                <a:solidFill>
                  <a:srgbClr val="FFFFFF"/>
                </a:solidFill>
                <a:latin typeface="Arial" charset="0"/>
              </a:rPr>
              <a:t>Управління</a:t>
            </a:r>
            <a:r>
              <a:rPr lang="ru-RU" sz="19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1900" dirty="0" err="1">
                <a:solidFill>
                  <a:srgbClr val="FFFFFF"/>
                </a:solidFill>
                <a:latin typeface="Arial" charset="0"/>
              </a:rPr>
              <a:t>інтелектуальною</a:t>
            </a:r>
            <a:r>
              <a:rPr lang="ru-RU" sz="19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1900" dirty="0" err="1">
                <a:solidFill>
                  <a:srgbClr val="FFFFFF"/>
                </a:solidFill>
                <a:latin typeface="Arial" charset="0"/>
              </a:rPr>
              <a:t>власністю</a:t>
            </a:r>
            <a:r>
              <a:rPr lang="ru-RU" sz="1900" dirty="0">
                <a:solidFill>
                  <a:srgbClr val="FFFFFF"/>
                </a:solidFill>
                <a:latin typeface="Arial" charset="0"/>
              </a:rPr>
              <a:t> в </a:t>
            </a:r>
            <a:r>
              <a:rPr lang="ru-RU" sz="1900" dirty="0" err="1">
                <a:solidFill>
                  <a:srgbClr val="FFFFFF"/>
                </a:solidFill>
                <a:latin typeface="Arial" charset="0"/>
              </a:rPr>
              <a:t>наукових</a:t>
            </a:r>
            <a:r>
              <a:rPr lang="ru-RU" sz="19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1900" dirty="0" err="1">
                <a:solidFill>
                  <a:srgbClr val="FFFFFF"/>
                </a:solidFill>
                <a:latin typeface="Arial" charset="0"/>
              </a:rPr>
              <a:t>дослідженнях</a:t>
            </a:r>
            <a:endParaRPr lang="en-US" sz="19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6136" y="6525344"/>
            <a:ext cx="3384376" cy="369332"/>
          </a:xfrm>
          <a:prstGeom prst="rect">
            <a:avLst/>
          </a:prstGeom>
          <a:solidFill>
            <a:srgbClr val="F5A84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r"/>
            <a:r>
              <a:rPr lang="uk-UA" dirty="0"/>
              <a:t>Менеджмент наукових проєктів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4571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b50986e5eacb2fe243f0ddac78abd5b4d1105d"/>
</p:tagLst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128</Words>
  <Application>Microsoft Office PowerPoint</Application>
  <PresentationFormat>Экран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Менеджмент наукових проєктів</vt:lpstr>
      <vt:lpstr>Опис курсу </vt:lpstr>
      <vt:lpstr>Схема курсу</vt:lpstr>
      <vt:lpstr>Схема курсу</vt:lpstr>
      <vt:lpstr>Схема курсу</vt:lpstr>
    </vt:vector>
  </TitlesOfParts>
  <Company>http://presentation-creation.ru/</Company>
  <LinksUpToDate>false</LinksUpToDate>
  <SharedDoc>false</SharedDoc>
  <HyperlinkBase>http://presentation-creation.ru/powerpoint-templates.html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Стартап - шаблон презентации с сайта presentation-creation.ru</dc:title>
  <dc:creator>obstinate</dc:creator>
  <cp:keywords>шаблон презентации, тема оформления презентации, фон презентации</cp:keywords>
  <cp:lastModifiedBy>TMandych</cp:lastModifiedBy>
  <cp:revision>23</cp:revision>
  <dcterms:created xsi:type="dcterms:W3CDTF">2018-01-14T08:58:26Z</dcterms:created>
  <dcterms:modified xsi:type="dcterms:W3CDTF">2021-05-13T12:15:24Z</dcterms:modified>
</cp:coreProperties>
</file>