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6" r:id="rId2"/>
    <p:sldId id="264" r:id="rId3"/>
    <p:sldId id="265" r:id="rId4"/>
    <p:sldId id="266" r:id="rId5"/>
    <p:sldId id="267" r:id="rId6"/>
    <p:sldId id="268" r:id="rId7"/>
    <p:sldId id="280" r:id="rId8"/>
    <p:sldId id="281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42C7C62C-6075-426B-B9CE-B65FA7FF71B9}">
          <p14:sldIdLst>
            <p14:sldId id="256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8CEC8"/>
    <a:srgbClr val="CEC2BA"/>
    <a:srgbClr val="F6F6F6"/>
    <a:srgbClr val="3A5896"/>
    <a:srgbClr val="2473AC"/>
    <a:srgbClr val="323A3C"/>
    <a:srgbClr val="8A5A4D"/>
    <a:srgbClr val="1A356C"/>
    <a:srgbClr val="7BA67C"/>
    <a:srgbClr val="F1F1F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/>
  </p:normalViewPr>
  <p:slideViewPr>
    <p:cSldViewPr snapToGrid="0">
      <p:cViewPr>
        <p:scale>
          <a:sx n="90" d="100"/>
          <a:sy n="90" d="100"/>
        </p:scale>
        <p:origin x="-5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902"/>
          <a:stretch/>
        </p:blipFill>
        <p:spPr>
          <a:xfrm>
            <a:off x="0" y="2403067"/>
            <a:ext cx="9144000" cy="445493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60" y="151990"/>
            <a:ext cx="7869889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8" r="5795"/>
          <a:stretch/>
        </p:blipFill>
        <p:spPr>
          <a:xfrm>
            <a:off x="465666" y="-118534"/>
            <a:ext cx="9423400" cy="75268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32766" y="-1"/>
            <a:ext cx="6478468" cy="12361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endParaRPr lang="uk-UA" sz="2400" b="1" dirty="0" smtClean="0">
              <a:ln w="0"/>
              <a:solidFill>
                <a:schemeClr val="bg1"/>
              </a:solidFill>
              <a:latin typeface="+mn-lt"/>
            </a:endParaRPr>
          </a:p>
          <a:p>
            <a:r>
              <a:rPr lang="uk-UA" sz="2400" b="1" dirty="0" smtClean="0">
                <a:ln w="0"/>
                <a:solidFill>
                  <a:schemeClr val="bg1"/>
                </a:solidFill>
                <a:latin typeface="+mn-lt"/>
              </a:rPr>
              <a:t>Міністерство освіти і науки України</a:t>
            </a:r>
          </a:p>
          <a:p>
            <a:r>
              <a:rPr lang="uk-UA" sz="2400" b="1" dirty="0" smtClean="0">
                <a:ln w="0"/>
                <a:solidFill>
                  <a:schemeClr val="bg1"/>
                </a:solidFill>
                <a:latin typeface="+mn-lt"/>
              </a:rPr>
              <a:t>Херсонський державний університет</a:t>
            </a:r>
          </a:p>
          <a:p>
            <a:r>
              <a:rPr lang="uk-UA" sz="2400" b="1" dirty="0" smtClean="0">
                <a:ln w="0"/>
                <a:solidFill>
                  <a:schemeClr val="bg1"/>
                </a:solidFill>
                <a:latin typeface="+mn-lt"/>
              </a:rPr>
              <a:t>Кафедра хімії та фармації</a:t>
            </a:r>
          </a:p>
          <a:p>
            <a:endParaRPr lang="en-US" sz="2400" b="1" dirty="0">
              <a:ln w="0"/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7200" y="1447800"/>
            <a:ext cx="685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bg1">
                    <a:lumMod val="95000"/>
                  </a:schemeClr>
                </a:solidFill>
              </a:rPr>
              <a:t>Методика викладання екології та безпеки життєдіяльності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5867" y="54440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96533" y="6231467"/>
            <a:ext cx="7501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</a:rPr>
              <a:t>ОПП першого (бакалаврського) рівня вищої освіти Середня освіта(Хімія), спеціальність 014 Середня освіта (Хімія), 441 група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BCEA21A-6A97-48DF-B3A5-8D2CB97E6504}"/>
              </a:ext>
            </a:extLst>
          </p:cNvPr>
          <p:cNvSpPr/>
          <p:nvPr/>
        </p:nvSpPr>
        <p:spPr>
          <a:xfrm>
            <a:off x="1125199" y="0"/>
            <a:ext cx="715715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cap="none" spc="0" dirty="0" err="1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Мисливсько-збиральницька</a:t>
            </a:r>
            <a:r>
              <a:rPr lang="ru-RU" sz="4400" b="1" cap="none" spc="0" dirty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 культура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96A7385-DF37-4795-91B5-D2E3CC9A471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877" y="1579123"/>
            <a:ext cx="3499338" cy="24993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78DF4BC-B32F-4ACC-B3B9-AEB2A6535B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0" y="1579123"/>
            <a:ext cx="3138854" cy="24993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0C7D3E1-A6C5-42EA-B82E-5A172B964EA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877" y="4470712"/>
            <a:ext cx="3854573" cy="222023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1251BE8-3B58-49BB-B741-EDA4497B95F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0069" y="4340469"/>
            <a:ext cx="3525715" cy="23504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39009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82D6EA5-9FB2-42C5-9BB5-E14C43F1B3F7}"/>
              </a:ext>
            </a:extLst>
          </p:cNvPr>
          <p:cNvSpPr/>
          <p:nvPr/>
        </p:nvSpPr>
        <p:spPr>
          <a:xfrm>
            <a:off x="1010217" y="219372"/>
            <a:ext cx="7505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err="1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Епоха</a:t>
            </a:r>
            <a:r>
              <a:rPr lang="ru-RU" sz="5400" b="1" cap="none" spc="0" dirty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ru-RU" sz="5400" b="1" cap="none" spc="0" dirty="0" err="1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аграрної</a:t>
            </a:r>
            <a:r>
              <a:rPr lang="ru-RU" sz="5400" b="1" cap="none" spc="0" dirty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ru-RU" sz="5400" b="1" cap="none" spc="0" dirty="0" err="1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культури</a:t>
            </a:r>
            <a:endParaRPr lang="ru-RU" sz="5400" b="1" cap="none" spc="0" dirty="0">
              <a:ln/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FAC0F6C-3917-4F78-9AEC-5F40D90A502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265" y="1142702"/>
            <a:ext cx="4154735" cy="28014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8707990-A1CD-48C2-AD5D-236915FBEB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683651" y="1142703"/>
            <a:ext cx="4331109" cy="28014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9CBBCF9-3ECA-4C09-8C07-457B5E3CCA6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772" y="3944455"/>
            <a:ext cx="3943720" cy="28645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7A0B67C-7193-4F6C-B1FC-ACE50B57910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7510" y="4036402"/>
            <a:ext cx="4251780" cy="27725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9094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F657B5F-A630-4EE3-B22D-BAB29207028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437" y="595539"/>
            <a:ext cx="3781887" cy="28334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D58BFA6-1A41-47E0-AB04-5177FE8C888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9452" y="595538"/>
            <a:ext cx="3853207" cy="28334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DC4284D-A4C9-4725-A555-D353103EB2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8350" t="20453" r="20389" b="7055"/>
          <a:stretch/>
        </p:blipFill>
        <p:spPr>
          <a:xfrm>
            <a:off x="696896" y="3521005"/>
            <a:ext cx="3630967" cy="32224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7EF4CC2-86C3-44B4-933F-4DD3E481ACF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99064" y="3828495"/>
            <a:ext cx="4113982" cy="28334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4792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A94E95C0-9CE7-4B2B-AF67-148CF4D5A79E}"/>
              </a:ext>
            </a:extLst>
          </p:cNvPr>
          <p:cNvSpPr/>
          <p:nvPr/>
        </p:nvSpPr>
        <p:spPr>
          <a:xfrm>
            <a:off x="309764" y="73215"/>
            <a:ext cx="84968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Етап</a:t>
            </a:r>
            <a:r>
              <a:rPr lang="ru-RU" sz="48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індустріального</a:t>
            </a:r>
            <a:r>
              <a:rPr lang="ru-RU" sz="48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суспільства</a:t>
            </a:r>
            <a:endParaRPr lang="ru-RU" sz="48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F2389BB-BA27-4E07-88C6-114C873A70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562" y="1696570"/>
            <a:ext cx="3756209" cy="25041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EDB06D6-5573-48B2-92A5-82E639338C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3636" y="1805916"/>
            <a:ext cx="4063013" cy="22854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D4FBAFE-1B59-4EC3-9909-113783769F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2871" y="4434772"/>
            <a:ext cx="6238258" cy="22854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9377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17EB414-7077-4863-8197-1E6200E83B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431" y="221942"/>
            <a:ext cx="3959484" cy="30958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67492F6-66F6-44F1-80D3-33494DECC3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3301" r="20194"/>
          <a:stretch/>
        </p:blipFill>
        <p:spPr>
          <a:xfrm>
            <a:off x="5344358" y="142044"/>
            <a:ext cx="3217912" cy="32033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A2ED4D1-AADF-41A0-8EC4-6970526750A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240" y="3923930"/>
            <a:ext cx="2572859" cy="23792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59067E3-5041-4C2C-AD33-EE79487955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23099" y="3820525"/>
            <a:ext cx="3151573" cy="24826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1A86C3B-559C-4052-9903-21B58789AB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25827"/>
          <a:stretch/>
        </p:blipFill>
        <p:spPr>
          <a:xfrm>
            <a:off x="6045692" y="3627079"/>
            <a:ext cx="2982972" cy="26760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9756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EB716FB-93E4-4891-9DFD-4FD81A573A8A}"/>
              </a:ext>
            </a:extLst>
          </p:cNvPr>
          <p:cNvSpPr/>
          <p:nvPr/>
        </p:nvSpPr>
        <p:spPr>
          <a:xfrm>
            <a:off x="38134" y="169198"/>
            <a:ext cx="906772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Постіндустріальне</a:t>
            </a:r>
            <a:r>
              <a:rPr lang="ru-RU" sz="48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суспільство</a:t>
            </a:r>
            <a:endParaRPr lang="ru-RU" sz="48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2173211-A196-499D-A005-B2E3F7D40D0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156" y="1317849"/>
            <a:ext cx="4364243" cy="24709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240E54C-4AAB-45B7-8425-0763F3E649E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6695" y="2121620"/>
            <a:ext cx="4068149" cy="33344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674FEBB-B9AB-4DC5-B93B-ED2D39E17D5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156" y="4106477"/>
            <a:ext cx="4392843" cy="2470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3692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9A1599-24DD-47D9-A1C4-FC1B1F6FE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644AE19-896A-466C-8DE1-48B74E5FB9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724" t="10527" r="1718" b="177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9391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AE8E1E-EB0C-4C6A-B303-E4A4D54E5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58" y="1376031"/>
            <a:ext cx="7869890" cy="4889709"/>
          </a:xfrm>
        </p:spPr>
        <p:txBody>
          <a:bodyPr/>
          <a:lstStyle/>
          <a:p>
            <a:endParaRPr lang="ru-RU" b="1" dirty="0">
              <a:solidFill>
                <a:srgbClr val="FFC000"/>
              </a:solidFill>
            </a:endParaRPr>
          </a:p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Етап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аграрної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культури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Етап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індустріального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суспільства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Постіндустріальна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епоха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Етап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мисливсько-збиральницької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культури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x-none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D2382D2-9694-4894-AFCD-EB1308761D8C}"/>
              </a:ext>
            </a:extLst>
          </p:cNvPr>
          <p:cNvSpPr/>
          <p:nvPr/>
        </p:nvSpPr>
        <p:spPr>
          <a:xfrm>
            <a:off x="1807397" y="287105"/>
            <a:ext cx="55290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«Займи </a:t>
            </a:r>
            <a:r>
              <a:rPr lang="ru-RU" sz="5400" b="1" cap="none" spc="0" dirty="0" err="1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позицію</a:t>
            </a:r>
            <a:r>
              <a:rPr lang="ru-RU" sz="54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1267919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2B6094D-A5C5-46B3-9E43-C5857677B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58" y="533400"/>
            <a:ext cx="7869890" cy="6469187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algn="ctr"/>
            <a:r>
              <a:rPr lang="uk-UA" sz="6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Складіть пам’ятку майбутнім поколінням</a:t>
            </a:r>
            <a:endParaRPr lang="x-none" sz="6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768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8A038E1-B6E4-40BC-9C05-20EAD85B488C}"/>
              </a:ext>
            </a:extLst>
          </p:cNvPr>
          <p:cNvSpPr/>
          <p:nvPr/>
        </p:nvSpPr>
        <p:spPr>
          <a:xfrm>
            <a:off x="1066542" y="1569128"/>
            <a:ext cx="7010915" cy="17311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no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ru-RU" sz="19900" b="1" dirty="0">
                <a:ln w="12700" cap="rnd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</a:rPr>
              <a:t>ДЯКУЮ ЗА УРОК !</a:t>
            </a:r>
            <a:endParaRPr lang="ru-RU" sz="19900" b="1" cap="none" spc="0" dirty="0">
              <a:ln w="12700" cap="rnd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1182700-EFE5-49B3-8035-D150AB9A72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1262" y="2051435"/>
            <a:ext cx="3561473" cy="3561473"/>
          </a:xfrm>
          <a:prstGeom prst="ellipse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68015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6AB93551-2A7F-4ACE-921D-122AA0F683CE}"/>
              </a:ext>
            </a:extLst>
          </p:cNvPr>
          <p:cNvSpPr/>
          <p:nvPr/>
        </p:nvSpPr>
        <p:spPr>
          <a:xfrm>
            <a:off x="756679" y="839596"/>
            <a:ext cx="7630641" cy="36625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Мета: </a:t>
            </a:r>
            <a:endParaRPr lang="ru-RU" sz="3600" b="1" cap="none" spc="0" dirty="0" smtClean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algn="ctr"/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</a:rPr>
              <a:t>сформувати у студентів спеціальності 014.06 Середня освіта (Хімія) фахові компетентності формування базових понять екології та безпеки життєдіяльності у школярів загальноосвітніх навчальних закладів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271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863496E-8878-4E43-B9D3-EBD252CC60D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7597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="" xmlns:a16="http://schemas.microsoft.com/office/drawing/2014/main" id="{2B28E99C-6EB6-4C53-A087-E546DCC5D6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5884663"/>
              </p:ext>
            </p:extLst>
          </p:nvPr>
        </p:nvGraphicFramePr>
        <p:xfrm>
          <a:off x="11548534" y="2091266"/>
          <a:ext cx="4549692" cy="1537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6564">
                  <a:extLst>
                    <a:ext uri="{9D8B030D-6E8A-4147-A177-3AD203B41FA5}">
                      <a16:colId xmlns="" xmlns:a16="http://schemas.microsoft.com/office/drawing/2014/main" val="679594816"/>
                    </a:ext>
                  </a:extLst>
                </a:gridCol>
                <a:gridCol w="1516564">
                  <a:extLst>
                    <a:ext uri="{9D8B030D-6E8A-4147-A177-3AD203B41FA5}">
                      <a16:colId xmlns="" xmlns:a16="http://schemas.microsoft.com/office/drawing/2014/main" val="1257644357"/>
                    </a:ext>
                  </a:extLst>
                </a:gridCol>
                <a:gridCol w="1516564">
                  <a:extLst>
                    <a:ext uri="{9D8B030D-6E8A-4147-A177-3AD203B41FA5}">
                      <a16:colId xmlns="" xmlns:a16="http://schemas.microsoft.com/office/drawing/2014/main" val="27111871"/>
                    </a:ext>
                  </a:extLst>
                </a:gridCol>
              </a:tblGrid>
              <a:tr h="8140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79898438"/>
                  </a:ext>
                </a:extLst>
              </a:tr>
              <a:tr h="7238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5163536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9481" y="1761067"/>
            <a:ext cx="772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accent1">
                    <a:lumMod val="50000"/>
                  </a:schemeClr>
                </a:solidFill>
              </a:rPr>
              <a:t>Завдання освітньої компоненти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067" y="2523067"/>
            <a:ext cx="8043333" cy="3016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7030A0"/>
                </a:solidFill>
              </a:rPr>
              <a:t>Теоретичні:</a:t>
            </a:r>
            <a:endParaRPr lang="ru-RU" dirty="0" smtClean="0">
              <a:solidFill>
                <a:srgbClr val="7030A0"/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розкриття цілісності процесу навчання предмету на основі принципу системності;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характеристика взаємопов’язаної діяльності учнів і вчителя у процесі формування екологічної культури школярів.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формування цілісного уявлення про біосферу, світоглядних знань про взаємозв'язки у системі "людина – природа – суспільство", взаємозалежності економіки і екології; про основні екологічні закони, правові основи природокористування;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розкриття наукових основ народногосподарських проблем (раціонального використання природних ресурсів, захист довкілля від забруднення, збереження еталонів природи), формування знань про позитивні </a:t>
            </a:r>
            <a:r>
              <a:rPr lang="uk-UA" sz="1400" dirty="0" err="1" smtClean="0">
                <a:solidFill>
                  <a:schemeClr val="accent5">
                    <a:lumMod val="50000"/>
                  </a:schemeClr>
                </a:solidFill>
              </a:rPr>
              <a:t>етноекологічні</a:t>
            </a: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 особливості господарювання, основні поняття сталого розвитку;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v"/>
            </a:pPr>
            <a:r>
              <a:rPr lang="uk-UA" sz="1400" dirty="0" smtClean="0">
                <a:solidFill>
                  <a:schemeClr val="accent5">
                    <a:lumMod val="50000"/>
                  </a:schemeClr>
                </a:solidFill>
              </a:rPr>
              <a:t>виховання почуття відповідальності за стан довкілля, усвідомлення людини як частини природи, свідомості щодо необхідності дотримання природоохоронного законодавства;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Теоретичні: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розкриття цілісності процесу навчання предмету на основі принципу системності;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коротка характеристика основних компонентів процесу навчання з урахуванням особливостей і важливості науки, яку представляє шкільна дисципліна і їх взаємозв’язків (мети, змісту, методів, засобів, форм організації навчання і оцінювання результатів навченості);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характеристика взаємопов’язаної діяльності учнів і вчителя у процесі формування екологічної культури школярів.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формування цілісного уявлення про біосферу, світоглядних знань про взаємозв'язки у системі "людина – природа – суспільство", взаємозалежність економіки і екології; про основні екологічні закони, правові основи природокористування;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розкриття наукових основ народногосподарських проблем (раціонального використання природних ресурсів, захист довкілля від забруднення, збереження еталонів природи), формування знань про позитивні етноекологічні особливості господарювання, основні поняття сталого розвитку;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виховання почуття відповідальності за стан довкілля, усвідомлення людини як частини природи, свідомості щодо необхідності дотримання природоохоронного законодавства;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Теоретичні: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розкриття цілісності процесу навчання предмету на основі принципу системності;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коротка характеристика основних компонентів процесу навчання з урахуванням особливостей і важливості науки, яку представляє шкільна дисципліна і їх взаємозв’язків (мети, змісту, методів, засобів, форм організації навчання і оцінювання результатів навченості);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характеристика взаємопов’язаної діяльності учнів і вчителя у процесі формування екологічної культури школярів.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формування цілісного уявлення про біосферу, світоглядних знань про взаємозв'язки у системі "людина – природа – суспільство", взаємозалежність економіки і екології; про основні екологічні закони, правові основи природокористування;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розкриття наукових основ народногосподарських проблем (раціонального використання природних ресурсів, захист довкілля від забруднення, збереження еталонів природи), формування знань про позитивні етноекологічні особливості господарювання, основні поняття сталого розвитку;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виховання почуття відповідальності за стан довкілля, усвідомлення людини як частини природи, свідомості щодо необхідності дотримання природоохоронного законодавства;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5628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8CE09FB-0477-40F1-8834-A2FE217053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359" y="2903663"/>
            <a:ext cx="5105282" cy="3401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9EF19FC-91F6-4F66-8599-48B4ECD2A7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05592"/>
            <a:ext cx="4316914" cy="269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A584C6F-4883-4786-A66E-A26E5A47F38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227" y="205591"/>
            <a:ext cx="4330773" cy="269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54134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94E70F0-92DC-47A2-BF63-5EC7B4A82B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532" y="4910667"/>
            <a:ext cx="1075267" cy="200301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5067" y="406400"/>
            <a:ext cx="773853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7030A0"/>
                </a:solidFill>
              </a:rPr>
              <a:t>Завдання освітньої компоненти: практичні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6267" y="1185333"/>
            <a:ext cx="852593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вміння аналізувати програми і підручники з дисципліни та порівнювати їх з концепцією екологічної освіти, рівнем розвитку екологічної науки, враховуючи новітні галузі екології; 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формувати у школярів основи екологічних знань на основі </a:t>
            </a:r>
            <a:r>
              <a:rPr lang="uk-UA" dirty="0" err="1" smtClean="0">
                <a:solidFill>
                  <a:schemeClr val="accent5">
                    <a:lumMod val="50000"/>
                  </a:schemeClr>
                </a:solidFill>
              </a:rPr>
              <a:t>компетентністного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підходу  і специфіки екологічної науки, використовуючи найважливіші факти, поняття, закони, теорії;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формувати у школярів відповідальне ставлення до оточуючого середовища і своєї власної поведінки у природі;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відбирати зміст навчального матеріалу по забезпеченню практичної спрямованості екологічних знань; по формуванню навичок поводження у повсякденному житті;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відбирати методи та засоби навчання, що відповідають меті, завданням і змісту.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   розвиток системи  інтелектуальних та практичних умінь і навичок емоційних переживань, пов'язаних з вивченням, оцінюванням краю та власного здоров'я;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981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167" y="334335"/>
            <a:ext cx="8390467" cy="15494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Формування засобами навчального предмету «Методика викладання екології та безпеки життєдіяльності» основних професійних компетентностей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846667" y="1981199"/>
            <a:ext cx="78401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dirty="0" smtClean="0"/>
              <a:t>1) готовність розробляти і впроваджувати сучасні технології навчання для покращення його ефективності, які сприяють формуванню екологічної культури, творчого мислення;</a:t>
            </a:r>
            <a:endParaRPr lang="ru-RU" dirty="0" smtClean="0"/>
          </a:p>
          <a:p>
            <a:pPr lvl="0"/>
            <a:r>
              <a:rPr lang="uk-UA" dirty="0" smtClean="0"/>
              <a:t>2) розуміння незаперечної ролі екологічної освіти у вирішенні енергетичної, сировинної, харчової та екологічної проблем людства і впровадження цієї ідеї у зміст шкільного курсу екології; </a:t>
            </a:r>
            <a:endParaRPr lang="ru-RU" dirty="0" smtClean="0"/>
          </a:p>
          <a:p>
            <a:pPr lvl="0"/>
            <a:r>
              <a:rPr lang="uk-UA" dirty="0" smtClean="0"/>
              <a:t>3) здатність організовувати навчальний процес з екології та безпеки життєдіяльності, що відповідає основним принципам навчання, у тому числі глобальності, системності і систематичності, науковості і доступності, тощо; </a:t>
            </a:r>
            <a:endParaRPr lang="ru-RU" dirty="0" smtClean="0"/>
          </a:p>
          <a:p>
            <a:pPr lvl="0"/>
            <a:r>
              <a:rPr lang="uk-UA" dirty="0" smtClean="0"/>
              <a:t>4) готовність до комплексного підходу у використанні засобів навчання,) складати план уроку із позицій технологічного підходу в освіті;</a:t>
            </a:r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60" y="1583267"/>
            <a:ext cx="7869889" cy="3725332"/>
          </a:xfrm>
        </p:spPr>
        <p:txBody>
          <a:bodyPr>
            <a:noAutofit/>
          </a:bodyPr>
          <a:lstStyle/>
          <a:p>
            <a:pPr lvl="0"/>
            <a:r>
              <a:rPr lang="uk-UA" sz="1800" dirty="0" smtClean="0"/>
              <a:t>5)  використовуючи теорію діяльності, планувати і конструювати основні види діяльність учнів, всі форми учбової і позакласної роботи з формування екологічної культури школярів;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6) </a:t>
            </a:r>
            <a:r>
              <a:rPr lang="uk-UA" sz="1800" dirty="0" smtClean="0"/>
              <a:t>готовність використовувати різноманітні методи навчання і виховання, засоби наочності та технічні засоби навчання, формувати в учнів експериментальні вміння, навички самостійної роботи з підручником, довідковою літературою з екології і основ здоров’я;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7) </a:t>
            </a:r>
            <a:r>
              <a:rPr lang="uk-UA" sz="1800" dirty="0" smtClean="0"/>
              <a:t>використовуючи закономірності педагогічного процесу, управляти навчальною діяльністю учнів;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8) </a:t>
            </a:r>
            <a:r>
              <a:rPr lang="uk-UA" sz="1800" dirty="0" smtClean="0"/>
              <a:t>використовуючи теоретичні принципи та положення психології, аналізувати, оцінювати, зіставляти окремі педагогічні явища з метою вирішення педагогічних проблем, що виникають в процесі формування екологічної культури;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846667" y="431799"/>
            <a:ext cx="734906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Формування засобами навчального предмету «Методика викладання екології та безпеки життєдіяльності» основних професійних компетентностей  (продовження)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28FC196-11BD-4910-849C-6C4C452BF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055" y="2311400"/>
            <a:ext cx="7869890" cy="4354791"/>
          </a:xfrm>
        </p:spPr>
        <p:txBody>
          <a:bodyPr>
            <a:normAutofit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</a:pPr>
            <a:r>
              <a:rPr lang="uk-UA" sz="2400" dirty="0">
                <a:solidFill>
                  <a:srgbClr val="00B0F0"/>
                </a:solidFill>
              </a:rPr>
              <a:t>Етап </a:t>
            </a:r>
            <a:r>
              <a:rPr lang="uk-UA" sz="2400" dirty="0" smtClean="0">
                <a:solidFill>
                  <a:srgbClr val="00B0F0"/>
                </a:solidFill>
              </a:rPr>
              <a:t>мисливсько-збиральної </a:t>
            </a:r>
            <a:r>
              <a:rPr lang="uk-UA" sz="2400" dirty="0">
                <a:solidFill>
                  <a:srgbClr val="00B0F0"/>
                </a:solidFill>
              </a:rPr>
              <a:t>культури</a:t>
            </a:r>
          </a:p>
          <a:p>
            <a:pPr marL="0">
              <a:lnSpc>
                <a:spcPct val="110000"/>
              </a:lnSpc>
              <a:spcBef>
                <a:spcPts val="0"/>
              </a:spcBef>
            </a:pPr>
            <a:endParaRPr lang="uk-UA" sz="2400" dirty="0">
              <a:solidFill>
                <a:srgbClr val="00B0F0"/>
              </a:solidFill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</a:pPr>
            <a:r>
              <a:rPr lang="uk-UA" sz="2400" dirty="0">
                <a:solidFill>
                  <a:srgbClr val="00B0F0"/>
                </a:solidFill>
              </a:rPr>
              <a:t>Етап аграрної культури</a:t>
            </a:r>
          </a:p>
          <a:p>
            <a:pPr marL="0">
              <a:lnSpc>
                <a:spcPct val="110000"/>
              </a:lnSpc>
              <a:spcBef>
                <a:spcPts val="0"/>
              </a:spcBef>
            </a:pPr>
            <a:endParaRPr lang="uk-UA" sz="2400" dirty="0">
              <a:solidFill>
                <a:srgbClr val="00B0F0"/>
              </a:solidFill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</a:pPr>
            <a:r>
              <a:rPr lang="uk-UA" sz="2400" dirty="0">
                <a:solidFill>
                  <a:srgbClr val="00B0F0"/>
                </a:solidFill>
              </a:rPr>
              <a:t>Етап індустріального суспільства</a:t>
            </a:r>
          </a:p>
          <a:p>
            <a:pPr marL="0">
              <a:lnSpc>
                <a:spcPct val="110000"/>
              </a:lnSpc>
              <a:spcBef>
                <a:spcPts val="0"/>
              </a:spcBef>
            </a:pPr>
            <a:endParaRPr lang="uk-UA" sz="2400" dirty="0">
              <a:solidFill>
                <a:srgbClr val="00B0F0"/>
              </a:solidFill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</a:pPr>
            <a:r>
              <a:rPr lang="uk-UA" sz="2400" dirty="0">
                <a:solidFill>
                  <a:srgbClr val="00B0F0"/>
                </a:solidFill>
              </a:rPr>
              <a:t>Постіндустріальна епоха</a:t>
            </a:r>
            <a:endParaRPr lang="x-none" sz="2400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D803DCD-ED6C-47AD-9B19-D63378C0635E}"/>
              </a:ext>
            </a:extLst>
          </p:cNvPr>
          <p:cNvSpPr/>
          <p:nvPr/>
        </p:nvSpPr>
        <p:spPr>
          <a:xfrm>
            <a:off x="746312" y="334106"/>
            <a:ext cx="7651376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00B0F0"/>
                </a:solidFill>
              </a:rPr>
              <a:t>Фрагмент одного </a:t>
            </a:r>
            <a:r>
              <a:rPr lang="ru-RU" sz="3600" b="1" dirty="0" err="1" smtClean="0">
                <a:ln/>
                <a:solidFill>
                  <a:srgbClr val="00B0F0"/>
                </a:solidFill>
              </a:rPr>
              <a:t>з</a:t>
            </a:r>
            <a:r>
              <a:rPr lang="ru-RU" sz="3600" b="1" dirty="0" smtClean="0">
                <a:ln/>
                <a:solidFill>
                  <a:srgbClr val="00B0F0"/>
                </a:solidFill>
              </a:rPr>
              <a:t> </a:t>
            </a:r>
            <a:r>
              <a:rPr lang="ru-RU" sz="3600" b="1" dirty="0" err="1" smtClean="0">
                <a:ln/>
                <a:solidFill>
                  <a:srgbClr val="00B0F0"/>
                </a:solidFill>
              </a:rPr>
              <a:t>уроків</a:t>
            </a:r>
            <a:endParaRPr lang="ru-RU" sz="3600" b="1" dirty="0" smtClean="0">
              <a:ln/>
              <a:solidFill>
                <a:srgbClr val="00B0F0"/>
              </a:solidFill>
            </a:endParaRPr>
          </a:p>
          <a:p>
            <a:pPr algn="ctr"/>
            <a:r>
              <a:rPr lang="ru-RU" sz="3600" b="1" cap="none" spc="0" dirty="0" err="1" smtClean="0">
                <a:ln/>
                <a:solidFill>
                  <a:srgbClr val="00B0F0"/>
                </a:solidFill>
                <a:effectLst/>
              </a:rPr>
              <a:t>Етапи</a:t>
            </a:r>
            <a:r>
              <a:rPr lang="ru-RU" sz="3600" b="1" cap="none" spc="0" dirty="0" smtClean="0">
                <a:ln/>
                <a:solidFill>
                  <a:srgbClr val="00B0F0"/>
                </a:solidFill>
                <a:effectLst/>
              </a:rPr>
              <a:t> </a:t>
            </a:r>
            <a:r>
              <a:rPr lang="ru-RU" sz="3600" b="1" cap="none" spc="0" dirty="0" err="1">
                <a:ln/>
                <a:solidFill>
                  <a:srgbClr val="00B0F0"/>
                </a:solidFill>
                <a:effectLst/>
              </a:rPr>
              <a:t>становлення</a:t>
            </a:r>
            <a:r>
              <a:rPr lang="ru-RU" sz="3600" b="1" cap="none" spc="0" dirty="0">
                <a:ln/>
                <a:solidFill>
                  <a:srgbClr val="00B0F0"/>
                </a:solidFill>
                <a:effectLst/>
              </a:rPr>
              <a:t> </a:t>
            </a:r>
            <a:r>
              <a:rPr lang="ru-RU" sz="3600" b="1" cap="none" spc="0" dirty="0" err="1">
                <a:ln/>
                <a:solidFill>
                  <a:srgbClr val="00B0F0"/>
                </a:solidFill>
                <a:effectLst/>
              </a:rPr>
              <a:t>взаємовідносин</a:t>
            </a:r>
            <a:r>
              <a:rPr lang="ru-RU" sz="3600" b="1" cap="none" spc="0" dirty="0">
                <a:ln/>
                <a:solidFill>
                  <a:srgbClr val="00B0F0"/>
                </a:solidFill>
                <a:effectLst/>
              </a:rPr>
              <a:t> </a:t>
            </a:r>
            <a:r>
              <a:rPr lang="ru-RU" sz="3600" b="1" cap="none" spc="0" dirty="0" err="1">
                <a:ln/>
                <a:solidFill>
                  <a:srgbClr val="00B0F0"/>
                </a:solidFill>
                <a:effectLst/>
              </a:rPr>
              <a:t>між</a:t>
            </a:r>
            <a:r>
              <a:rPr lang="ru-RU" sz="3600" b="1" cap="none" spc="0" dirty="0">
                <a:ln/>
                <a:solidFill>
                  <a:srgbClr val="00B0F0"/>
                </a:solidFill>
                <a:effectLst/>
              </a:rPr>
              <a:t> </a:t>
            </a:r>
            <a:r>
              <a:rPr lang="ru-RU" sz="3600" b="1" cap="none" spc="0" dirty="0" err="1">
                <a:ln/>
                <a:solidFill>
                  <a:srgbClr val="00B0F0"/>
                </a:solidFill>
                <a:effectLst/>
              </a:rPr>
              <a:t>суспільством</a:t>
            </a:r>
            <a:r>
              <a:rPr lang="ru-RU" sz="3600" b="1" cap="none" spc="0" dirty="0">
                <a:ln/>
                <a:solidFill>
                  <a:srgbClr val="00B0F0"/>
                </a:solidFill>
                <a:effectLst/>
              </a:rPr>
              <a:t> і природою:</a:t>
            </a:r>
          </a:p>
        </p:txBody>
      </p:sp>
    </p:spTree>
    <p:extLst>
      <p:ext uri="{BB962C8B-B14F-4D97-AF65-F5344CB8AC3E}">
        <p14:creationId xmlns="" xmlns:p14="http://schemas.microsoft.com/office/powerpoint/2010/main" val="912676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991</TotalTime>
  <Words>825</Words>
  <Application>Microsoft Office PowerPoint</Application>
  <PresentationFormat>Экран (4:3)</PresentationFormat>
  <Paragraphs>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Формування засобами навчального предмету «Методика викладання екології та безпеки життєдіяльності» основних професійних компетентностей</vt:lpstr>
      <vt:lpstr>5)  використовуючи теорію діяльності, планувати і конструювати основні види діяльність учнів, всі форми учбової і позакласної роботи з формування екологічної культури школярів;  6) готовність використовувати різноманітні методи навчання і виховання, засоби наочності та технічні засоби навчання, формувати в учнів експериментальні вміння, навички самостійної роботи з підручником, довідковою літературою з екології і основ здоров’я; 7) використовуючи закономірності педагогічного процесу, управляти навчальною діяльністю учнів; 8) використовуючи теоретичні принципи та положення психології, аналізувати, оцінювати, зіставляти окремі педагогічні явища з метою вирішення педагогічних проблем, що виникають в процесі формування екологічної культури;  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vishnevskaya</cp:lastModifiedBy>
  <cp:revision>219</cp:revision>
  <dcterms:created xsi:type="dcterms:W3CDTF">2016-11-18T14:12:19Z</dcterms:created>
  <dcterms:modified xsi:type="dcterms:W3CDTF">2021-03-17T11:06:08Z</dcterms:modified>
</cp:coreProperties>
</file>