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F32C23A-6165-4EF2-AD85-90BA06FF61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65DB4B1F-1C6C-48D2-A306-6010E8942B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700" b="1" cap="all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МІЖНАРОДНІ ОРГАНІЗАЦІЇ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613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36712"/>
            <a:ext cx="61206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200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статутні засади та практична діяльність міжнародних організацій як суб’єктів міжнародних відносин.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ознайомлення студентів з основними поняттями та ключовими проблемами теорії та практики міжнародних організацій. 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надання студентам початкових знань, вмінь та навичок роботи в державних органах в сфері реалізації такого напрямку зовнішньої політики, як участь в діяльності міжнародних організацій.</a:t>
            </a:r>
            <a:endParaRPr lang="ru-RU" sz="200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776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48680"/>
            <a:ext cx="6048672" cy="554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uk-UA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Здатність брати участь у ділових міжнародних організаційно-правових відносинах, обґрунтовувати власну думку щодо конкретних умов реалізації форм МЕВ на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мега-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макро-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мезо-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 і 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мікрорівнях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Досліджувати економічні явища та процеси у міжнародній сфері на основі розуміння історичних передумов їх розвитку, виділяючи й узагальнюючи тенденції.</a:t>
            </a:r>
            <a:endParaRPr lang="ru-RU" sz="24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573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1. </a:t>
            </a:r>
            <a:r>
              <a:rPr lang="ru-RU" sz="1800" dirty="0" err="1">
                <a:latin typeface="Times New Roman"/>
                <a:ea typeface="Times New Roman"/>
              </a:rPr>
              <a:t>Поняття</a:t>
            </a:r>
            <a:r>
              <a:rPr lang="ru-RU" sz="1800" dirty="0">
                <a:latin typeface="Times New Roman"/>
                <a:ea typeface="Times New Roman"/>
              </a:rPr>
              <a:t> "</a:t>
            </a:r>
            <a:r>
              <a:rPr lang="ru-RU" sz="1800" dirty="0" err="1">
                <a:latin typeface="Times New Roman"/>
                <a:ea typeface="Times New Roman"/>
              </a:rPr>
              <a:t>міжнародна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організація</a:t>
            </a:r>
            <a:r>
              <a:rPr lang="ru-RU" sz="1800" dirty="0">
                <a:latin typeface="Times New Roman"/>
                <a:ea typeface="Times New Roman"/>
              </a:rPr>
              <a:t>". </a:t>
            </a:r>
            <a:r>
              <a:rPr lang="ru-RU" sz="1800" dirty="0" err="1">
                <a:latin typeface="Times New Roman"/>
                <a:ea typeface="Times New Roman"/>
              </a:rPr>
              <a:t>Механізм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функціонування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міжнародних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організацій</a:t>
            </a:r>
            <a:r>
              <a:rPr lang="uk-UA" sz="1800" dirty="0">
                <a:latin typeface="Times New Roman"/>
                <a:ea typeface="Times New Roman"/>
              </a:rPr>
              <a:t>.  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2. </a:t>
            </a:r>
            <a:r>
              <a:rPr lang="ru-RU" sz="1800" dirty="0" err="1">
                <a:latin typeface="Times New Roman"/>
                <a:ea typeface="Times New Roman"/>
              </a:rPr>
              <a:t>Міжнародні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організації</a:t>
            </a:r>
            <a:r>
              <a:rPr lang="ru-RU" sz="1800" dirty="0">
                <a:latin typeface="Times New Roman"/>
                <a:ea typeface="Times New Roman"/>
              </a:rPr>
              <a:t> в </a:t>
            </a:r>
            <a:r>
              <a:rPr lang="ru-RU" sz="1800" dirty="0" err="1">
                <a:latin typeface="Times New Roman"/>
                <a:ea typeface="Times New Roman"/>
              </a:rPr>
              <a:t>системі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міжнародних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відносин</a:t>
            </a:r>
            <a:r>
              <a:rPr lang="uk-UA" sz="1800" dirty="0">
                <a:latin typeface="Times New Roman"/>
                <a:ea typeface="Times New Roman"/>
              </a:rPr>
              <a:t>.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3. ООН і </a:t>
            </a:r>
            <a:r>
              <a:rPr lang="ru-RU" sz="1800" dirty="0" err="1">
                <a:latin typeface="Times New Roman"/>
                <a:ea typeface="Times New Roman"/>
              </a:rPr>
              <a:t>основи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її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функціонування</a:t>
            </a:r>
            <a:r>
              <a:rPr lang="uk-UA" sz="1800" dirty="0">
                <a:latin typeface="Times New Roman"/>
                <a:ea typeface="Times New Roman"/>
              </a:rPr>
              <a:t>. 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4. Роль ООН в </a:t>
            </a:r>
            <a:r>
              <a:rPr lang="ru-RU" sz="1800" dirty="0" err="1">
                <a:latin typeface="Times New Roman"/>
                <a:ea typeface="Times New Roman"/>
              </a:rPr>
              <a:t>сучасному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світі</a:t>
            </a:r>
            <a:r>
              <a:rPr lang="uk-UA" sz="1800" dirty="0">
                <a:latin typeface="Times New Roman"/>
                <a:ea typeface="Times New Roman"/>
              </a:rPr>
              <a:t>. 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5. </a:t>
            </a:r>
            <a:r>
              <a:rPr lang="ru-RU" sz="1800" dirty="0" err="1">
                <a:latin typeface="Times New Roman"/>
                <a:ea typeface="Times New Roman"/>
              </a:rPr>
              <a:t>Миротворча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діяльність</a:t>
            </a:r>
            <a:r>
              <a:rPr lang="ru-RU" sz="1800" dirty="0">
                <a:latin typeface="Times New Roman"/>
                <a:ea typeface="Times New Roman"/>
              </a:rPr>
              <a:t> ООН</a:t>
            </a:r>
            <a:r>
              <a:rPr lang="uk-UA" sz="1800" dirty="0">
                <a:latin typeface="Times New Roman"/>
                <a:ea typeface="Times New Roman"/>
              </a:rPr>
              <a:t>.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6. </a:t>
            </a:r>
            <a:r>
              <a:rPr lang="ru-RU" sz="1800" dirty="0" err="1">
                <a:latin typeface="Times New Roman"/>
                <a:ea typeface="Times New Roman"/>
              </a:rPr>
              <a:t>Спеціалізовані</a:t>
            </a:r>
            <a:r>
              <a:rPr lang="ru-RU" sz="1800" dirty="0">
                <a:latin typeface="Times New Roman"/>
                <a:ea typeface="Times New Roman"/>
              </a:rPr>
              <a:t> установи ООН: </a:t>
            </a:r>
            <a:r>
              <a:rPr lang="ru-RU" sz="1800" dirty="0" err="1">
                <a:latin typeface="Times New Roman"/>
                <a:ea typeface="Times New Roman"/>
              </a:rPr>
              <a:t>загальна</a:t>
            </a:r>
            <a:r>
              <a:rPr lang="ru-RU" sz="1800" dirty="0">
                <a:latin typeface="Times New Roman"/>
                <a:ea typeface="Times New Roman"/>
              </a:rPr>
              <a:t> характеристика</a:t>
            </a:r>
            <a:r>
              <a:rPr lang="uk-UA" sz="1800" dirty="0">
                <a:latin typeface="Times New Roman"/>
                <a:ea typeface="Times New Roman"/>
              </a:rPr>
              <a:t>.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1800" dirty="0">
                <a:latin typeface="Times New Roman"/>
                <a:ea typeface="Times New Roman"/>
              </a:rPr>
              <a:t>Тема 7. Міжурядові регіональні організації. АСЕАН. 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8. </a:t>
            </a:r>
            <a:r>
              <a:rPr lang="ru-RU" sz="1800" dirty="0" err="1">
                <a:latin typeface="Times New Roman"/>
                <a:ea typeface="Times New Roman"/>
              </a:rPr>
              <a:t>Міжнародні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організації</a:t>
            </a:r>
            <a:r>
              <a:rPr lang="ru-RU" sz="1800" dirty="0">
                <a:latin typeface="Times New Roman"/>
                <a:ea typeface="Times New Roman"/>
              </a:rPr>
              <a:t> у </a:t>
            </a:r>
            <a:r>
              <a:rPr lang="ru-RU" sz="1800" dirty="0" err="1">
                <a:latin typeface="Times New Roman"/>
                <a:ea typeface="Times New Roman"/>
              </a:rPr>
              <a:t>сфері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безпеки</a:t>
            </a:r>
            <a:r>
              <a:rPr lang="uk-UA" sz="1800" dirty="0">
                <a:latin typeface="Times New Roman"/>
                <a:ea typeface="Times New Roman"/>
              </a:rPr>
              <a:t>. 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9. Рада </a:t>
            </a:r>
            <a:r>
              <a:rPr lang="ru-RU" sz="1800" dirty="0" err="1">
                <a:latin typeface="Times New Roman"/>
                <a:ea typeface="Times New Roman"/>
              </a:rPr>
              <a:t>Європи</a:t>
            </a:r>
            <a:r>
              <a:rPr lang="uk-UA" sz="1800" dirty="0">
                <a:latin typeface="Times New Roman"/>
                <a:ea typeface="Times New Roman"/>
              </a:rPr>
              <a:t>. 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10. </a:t>
            </a:r>
            <a:r>
              <a:rPr lang="ru-RU" sz="1800" dirty="0" err="1">
                <a:latin typeface="Times New Roman"/>
                <a:ea typeface="Times New Roman"/>
              </a:rPr>
              <a:t>Європейський</a:t>
            </a:r>
            <a:r>
              <a:rPr lang="ru-RU" sz="1800" dirty="0">
                <a:latin typeface="Times New Roman"/>
                <a:ea typeface="Times New Roman"/>
              </a:rPr>
              <a:t> Союз</a:t>
            </a:r>
            <a:r>
              <a:rPr lang="uk-UA" sz="1800" dirty="0">
                <a:latin typeface="Times New Roman"/>
                <a:ea typeface="Times New Roman"/>
              </a:rPr>
              <a:t>. 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11. </a:t>
            </a:r>
            <a:r>
              <a:rPr lang="ru-RU" sz="1800" dirty="0" err="1">
                <a:latin typeface="Times New Roman"/>
                <a:ea typeface="Times New Roman"/>
              </a:rPr>
              <a:t>Міжнародні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регіональні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організації</a:t>
            </a:r>
            <a:r>
              <a:rPr lang="ru-RU" sz="1800" dirty="0">
                <a:latin typeface="Times New Roman"/>
                <a:ea typeface="Times New Roman"/>
              </a:rPr>
              <a:t> на </a:t>
            </a:r>
            <a:r>
              <a:rPr lang="ru-RU" sz="1800" dirty="0" err="1">
                <a:latin typeface="Times New Roman"/>
                <a:ea typeface="Times New Roman"/>
              </a:rPr>
              <a:t>пострадянському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просторі</a:t>
            </a:r>
            <a:r>
              <a:rPr lang="uk-UA" sz="1800" dirty="0">
                <a:latin typeface="Times New Roman"/>
                <a:ea typeface="Times New Roman"/>
              </a:rPr>
              <a:t>.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Тема 12. Роль </a:t>
            </a:r>
            <a:r>
              <a:rPr lang="ru-RU" sz="1800" dirty="0" err="1">
                <a:latin typeface="Times New Roman"/>
                <a:ea typeface="Times New Roman"/>
              </a:rPr>
              <a:t>міжнародних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неурядових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організацій</a:t>
            </a:r>
            <a:r>
              <a:rPr lang="ru-RU" sz="1800" dirty="0">
                <a:latin typeface="Times New Roman"/>
                <a:ea typeface="Times New Roman"/>
              </a:rPr>
              <a:t> в </a:t>
            </a:r>
            <a:r>
              <a:rPr lang="ru-RU" sz="1800" dirty="0" err="1">
                <a:latin typeface="Times New Roman"/>
                <a:ea typeface="Times New Roman"/>
              </a:rPr>
              <a:t>сучасному</a:t>
            </a: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err="1">
                <a:latin typeface="Times New Roman"/>
                <a:ea typeface="Times New Roman"/>
              </a:rPr>
              <a:t>світі</a:t>
            </a:r>
            <a:r>
              <a:rPr lang="uk-UA" sz="1800" dirty="0">
                <a:latin typeface="Times New Roman"/>
                <a:ea typeface="Times New Roman"/>
              </a:rPr>
              <a:t>.</a:t>
            </a:r>
            <a:endParaRPr lang="ru-RU" sz="18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389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719070"/>
            <a:ext cx="8655497" cy="4950289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/ А. П.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Голіков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Гасім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Журавльов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Х.: ХНУ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імені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В.Н.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Каразіна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2014.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120с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організації:навч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/ А. І.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Мокій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ТП.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Яхно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І.Г.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Бабець;М-во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науки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Укоопспілки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Львів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комерц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акад. – К.: Центр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л-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2011. – 280 с.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Скрипник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О. 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Історія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О. 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Скрипник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Умань: ПП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Жовтий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О.О., 2011 – 226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організаціях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/ О. С.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Кучик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Львівський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університет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імені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І. Франка, 2014.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65817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19</TotalTime>
  <Words>349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3</cp:revision>
  <dcterms:created xsi:type="dcterms:W3CDTF">2020-06-08T19:28:29Z</dcterms:created>
  <dcterms:modified xsi:type="dcterms:W3CDTF">2020-07-09T15:32:11Z</dcterms:modified>
</cp:coreProperties>
</file>