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1" r:id="rId11"/>
    <p:sldId id="269" r:id="rId12"/>
    <p:sldId id="262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230FF-67FF-4D4D-A070-E5338A57C8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709F4-0C25-432D-9A52-0B35989F5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356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709F4-0C25-432D-9A52-0B35989F54D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89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709F4-0C25-432D-9A52-0B35989F54D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66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D266-010D-4496-BD0A-1D5A1E66E184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42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850D-131C-4EA2-A4B5-5FBE48A5BB67}" type="datetime1">
              <a:rPr lang="ru-RU" smtClean="0"/>
              <a:t>21.05.2020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438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9599D-4B5A-4541-820D-F4CBFBB401BD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272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5E5F-4041-4099-845A-2DAAE33830A6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9857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95FC-AF11-4128-9A13-70C931E9DAB9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7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201-6D97-4B7E-B16E-D802350B5F0C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2569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2A0D-2519-4082-89A9-B14F69D63D61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503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65CB3-7B9D-4D90-8BB3-EF42CA06D13E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603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B71E-2CE0-427F-9E0A-8391E76A968B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725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B9A5-FD9D-441C-AEA4-F578BF0BC264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3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40B8-84B3-4282-9D20-7209359059F3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80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5B22-E114-4709-9352-93255123AABB}" type="datetime1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047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D3CBA-F28E-41F0-80C1-A5BAD30CF232}" type="datetime1">
              <a:rPr lang="ru-RU" smtClean="0"/>
              <a:t>21.05.2020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36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5FFD-4DB5-4422-B242-A86B95E7804C}" type="datetime1">
              <a:rPr lang="ru-RU" smtClean="0"/>
              <a:t>21.05.2020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11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929D-1E42-44C0-BDB7-E1C84EAC9CF3}" type="datetime1">
              <a:rPr lang="ru-RU" smtClean="0"/>
              <a:t>21.05.2020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06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C1597-A9F8-4CDA-90A7-8D30129BF26E}" type="datetime1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4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982F1-8C58-48CB-A274-A55E93FC4ACB}" type="datetime1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81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3719BB-55D4-4799-B6F4-BEF1BAC06176}" type="datetime1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8554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bg.gov.au/bryophyte/photos-captions/oxymitra-incrassata-cc-1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nbg.gov.au/bryophyte/photos-captions/oxymitra-incrassata-cc-1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inpn.mnhn.fr/espece/cd_nom/6296?lg=e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ellia_epiphylla_(d,_144643-474753)_1607.jpg" TargetMode="External"/><Relationship Id="rId2" Type="http://schemas.openxmlformats.org/officeDocument/2006/relationships/hyperlink" Target="https://www.plantarium.ru/page/image/id/529877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5665" y="166255"/>
            <a:ext cx="11369244" cy="2466109"/>
          </a:xfrm>
        </p:spPr>
        <p:txBody>
          <a:bodyPr>
            <a:normAutofit/>
          </a:bodyPr>
          <a:lstStyle/>
          <a:p>
            <a:r>
              <a:rPr lang="uk-UA" sz="3600" b="1" i="1" dirty="0">
                <a:solidFill>
                  <a:schemeClr val="accent1">
                    <a:lumMod val="75000"/>
                  </a:schemeClr>
                </a:solidFill>
              </a:rPr>
              <a:t>Лабораторна робота </a:t>
            </a:r>
            <a:r>
              <a:rPr lang="uk-UA" sz="3600" b="1" i="1" dirty="0" smtClean="0">
                <a:solidFill>
                  <a:schemeClr val="accent1">
                    <a:lumMod val="75000"/>
                  </a:schemeClr>
                </a:solidFill>
              </a:rPr>
              <a:t>№8</a:t>
            </a:r>
            <a:r>
              <a:rPr lang="uk-UA" sz="3600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uk-UA" sz="3600" b="1" dirty="0" err="1">
                <a:solidFill>
                  <a:schemeClr val="accent1">
                    <a:lumMod val="75000"/>
                  </a:schemeClr>
                </a:solidFill>
              </a:rPr>
              <a:t>Марчантієві</a:t>
            </a:r>
            <a:r>
              <a:rPr lang="uk-UA" sz="3600" b="1" dirty="0">
                <a:solidFill>
                  <a:schemeClr val="accent1">
                    <a:lumMod val="75000"/>
                  </a:schemeClr>
                </a:solidFill>
              </a:rPr>
              <a:t> та </a:t>
            </a:r>
            <a:r>
              <a:rPr lang="uk-UA" sz="3600" b="1" dirty="0" err="1">
                <a:solidFill>
                  <a:schemeClr val="accent1">
                    <a:lumMod val="75000"/>
                  </a:schemeClr>
                </a:solidFill>
              </a:rPr>
              <a:t>юнгерманнієві</a:t>
            </a:r>
            <a:r>
              <a:rPr lang="uk-UA" sz="3600" b="1" dirty="0">
                <a:solidFill>
                  <a:schemeClr val="accent1">
                    <a:lumMod val="75000"/>
                  </a:schemeClr>
                </a:solidFill>
              </a:rPr>
              <a:t> печіночники природних екосистем Херсонщини: </a:t>
            </a:r>
            <a:r>
              <a:rPr lang="uk-UA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Jungermanniopsida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5665" y="2676139"/>
            <a:ext cx="11009024" cy="1545551"/>
          </a:xfrm>
        </p:spPr>
        <p:txBody>
          <a:bodyPr>
            <a:normAutofit/>
          </a:bodyPr>
          <a:lstStyle/>
          <a:p>
            <a:r>
              <a:rPr lang="uk-UA" sz="2400" b="1" u="sng" dirty="0" smtClean="0"/>
              <a:t>Мета роботи</a:t>
            </a:r>
            <a:r>
              <a:rPr lang="uk-UA" sz="2400" b="1" dirty="0" smtClean="0"/>
              <a:t>: </a:t>
            </a:r>
            <a:r>
              <a:rPr lang="uk-UA" sz="2400" b="1" dirty="0"/>
              <a:t>розглянути основні таксономічні ознаки </a:t>
            </a:r>
            <a:r>
              <a:rPr lang="uk-UA" sz="2400" b="1" dirty="0" smtClean="0"/>
              <a:t>класу </a:t>
            </a:r>
            <a:r>
              <a:rPr lang="uk-UA" sz="2400" b="1" dirty="0" err="1" smtClean="0"/>
              <a:t>Юнгерманнієві</a:t>
            </a:r>
            <a:r>
              <a:rPr lang="uk-UA" sz="2400" b="1" dirty="0" smtClean="0"/>
              <a:t>, </a:t>
            </a:r>
            <a:endParaRPr lang="uk-UA" sz="2400" b="1" dirty="0" smtClean="0"/>
          </a:p>
          <a:p>
            <a:r>
              <a:rPr lang="uk-UA" sz="2400" b="1" dirty="0" smtClean="0"/>
              <a:t>набути </a:t>
            </a:r>
            <a:r>
              <a:rPr lang="uk-UA" sz="2400" b="1" dirty="0"/>
              <a:t>вміння розпізнавати представників класу </a:t>
            </a:r>
            <a:r>
              <a:rPr lang="uk-UA" sz="2400" b="1" dirty="0" err="1" smtClean="0"/>
              <a:t>Юнгерманнієві</a:t>
            </a:r>
            <a:endParaRPr lang="ru-RU" sz="2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055927" y="6188075"/>
            <a:ext cx="1136073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1</a:t>
            </a:fld>
            <a:endParaRPr lang="ru-RU"/>
          </a:p>
        </p:txBody>
      </p:sp>
      <p:sp>
        <p:nvSpPr>
          <p:cNvPr id="5" name="Заголовок 4"/>
          <p:cNvSpPr txBox="1">
            <a:spLocks/>
          </p:cNvSpPr>
          <p:nvPr/>
        </p:nvSpPr>
        <p:spPr>
          <a:xfrm>
            <a:off x="341567" y="4062369"/>
            <a:ext cx="11074578" cy="89466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uk-UA" sz="21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 1.</a:t>
            </a:r>
            <a:r>
              <a:rPr lang="uk-UA" sz="21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Розглянути представлені фотознімки зразків </a:t>
            </a:r>
            <a:r>
              <a:rPr lang="uk-UA" sz="2100" b="1" cap="none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юнгерманнієвих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печіночників 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виготовлених з них мікропрепаратів. Ідентифікувати об</a:t>
            </a:r>
            <a:r>
              <a:rPr lang="en-US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100" b="1" cap="none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єкти</a:t>
            </a:r>
            <a:endParaRPr lang="ru-RU" sz="21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341567" y="5163761"/>
            <a:ext cx="11074578" cy="102431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uk-UA" sz="21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 2.</a:t>
            </a:r>
            <a:r>
              <a:rPr lang="uk-UA" sz="21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Оформити результати 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визначення, до </a:t>
            </a:r>
            <a:r>
              <a:rPr lang="uk-UA" sz="2100" b="1" cap="none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визначених видів – додати коротке </a:t>
            </a:r>
            <a:r>
              <a:rPr lang="uk-UA" sz="2100" b="1" cap="none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ессе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охарактеризувавши їх </a:t>
            </a:r>
            <a:r>
              <a:rPr lang="uk-UA" sz="2100" b="1" cap="none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субстратні</a:t>
            </a:r>
            <a:r>
              <a:rPr lang="uk-UA" sz="2100" b="1" cap="none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уподобання 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</a:t>
            </a:r>
            <a:r>
              <a:rPr lang="uk-UA" sz="2100" b="1" cap="none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ценотичну</a:t>
            </a:r>
            <a:r>
              <a:rPr lang="uk-UA" sz="2100" b="1" cap="none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приуроченість</a:t>
            </a:r>
            <a:endParaRPr lang="ru-RU" sz="2100" b="1" cap="none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9656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72647" y="6054432"/>
            <a:ext cx="687390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10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84145" y="61420"/>
            <a:ext cx="4214562" cy="722213"/>
          </a:xfrm>
        </p:spPr>
        <p:txBody>
          <a:bodyPr>
            <a:normAutofit/>
          </a:bodyPr>
          <a:lstStyle/>
          <a:p>
            <a:pPr lvl="0" algn="just"/>
            <a:r>
              <a:rPr lang="uk-UA" sz="2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для визначення</a:t>
            </a:r>
            <a:endParaRPr lang="ru-RU" sz="26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200350" y="628889"/>
            <a:ext cx="11743121" cy="113482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</a:t>
            </a:r>
            <a:r>
              <a:rPr lang="en-US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1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</a:t>
            </a:r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lang="en-US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uk-UA" sz="2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ечіночник широкого діапазону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субстратної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приуроченості. Росте на корі листяних дерев в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гайкАх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лісових насадженнях, на пеньках та корягах, на вапнякових скелях в балках і ярах. Росте по всій Україні, від 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олісся до Степу, Карпат і Криму. Місце збору зразка: урочище «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Буркутські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плавні»</a:t>
            </a:r>
            <a:endParaRPr lang="ru-RU" sz="21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72771" y="3904563"/>
            <a:ext cx="3999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4.1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Відносні розміри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стебел печіночника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06" y="1832985"/>
            <a:ext cx="7117336" cy="478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389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520810" y="5675456"/>
            <a:ext cx="671190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11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890" y="569554"/>
            <a:ext cx="4537504" cy="44595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8" y="569554"/>
            <a:ext cx="4844872" cy="44595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4437" y="5029125"/>
            <a:ext cx="3342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4.2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Гілочки печіночника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79890" y="5029125"/>
            <a:ext cx="3613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4.3.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Обєкт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полі зору бінокуляра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9611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12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77178" y="5745125"/>
            <a:ext cx="9189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4.4.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Фрагмент слані в проникаючому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світлі. Стрілками позначені амфігастрії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178" y="189500"/>
            <a:ext cx="8965623" cy="53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42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886" y="192424"/>
            <a:ext cx="8534400" cy="846668"/>
          </a:xfrm>
        </p:spPr>
        <p:txBody>
          <a:bodyPr>
            <a:normAutofit/>
          </a:bodyPr>
          <a:lstStyle/>
          <a:p>
            <a:r>
              <a:rPr lang="uk-UA" sz="3200" b="1" dirty="0"/>
              <a:t>Література для </a:t>
            </a:r>
            <a:r>
              <a:rPr lang="uk-UA" sz="3200" b="1" dirty="0" smtClean="0"/>
              <a:t>самопідготовки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650" y="1454727"/>
            <a:ext cx="11022878" cy="4918364"/>
          </a:xfrm>
        </p:spPr>
        <p:txBody>
          <a:bodyPr>
            <a:normAutofit/>
          </a:bodyPr>
          <a:lstStyle/>
          <a:p>
            <a:pPr lvl="1"/>
            <a:r>
              <a:rPr lang="uk-UA" sz="2200" b="1" dirty="0" smtClean="0"/>
              <a:t>Бойко </a:t>
            </a:r>
            <a:r>
              <a:rPr lang="uk-UA" sz="2200" b="1" dirty="0"/>
              <a:t>М.Ф. Мохоподібні степової зони України / М.Ф. Бойко. – Херсон: Айлант, 2009. – 264 с.</a:t>
            </a:r>
            <a:endParaRPr lang="ru-RU" sz="2200" b="1" dirty="0"/>
          </a:p>
          <a:p>
            <a:pPr lvl="1"/>
            <a:r>
              <a:rPr lang="uk-UA" sz="2200" b="1" dirty="0"/>
              <a:t>Бойко М.Ф. Ботаніка. Систематика несудинних рослин: підручник / </a:t>
            </a:r>
            <a:r>
              <a:rPr lang="uk-UA" sz="2200" b="1" dirty="0" err="1"/>
              <a:t>М.Ф.Бойко</a:t>
            </a:r>
            <a:r>
              <a:rPr lang="uk-UA" sz="2200" b="1" dirty="0"/>
              <a:t>. – </a:t>
            </a:r>
            <a:r>
              <a:rPr lang="uk-UA" sz="2200" b="1" dirty="0" err="1"/>
              <a:t>К,:Ліра-к</a:t>
            </a:r>
            <a:r>
              <a:rPr lang="uk-UA" sz="2200" b="1" dirty="0"/>
              <a:t>, 2016</a:t>
            </a:r>
            <a:endParaRPr lang="ru-RU" sz="2200" b="1" dirty="0"/>
          </a:p>
          <a:p>
            <a:pPr lvl="1"/>
            <a:r>
              <a:rPr lang="uk-UA" sz="2200" b="1" dirty="0"/>
              <a:t>Бойко М.Ф. </a:t>
            </a:r>
            <a:r>
              <a:rPr lang="uk-UA" sz="2200" b="1" dirty="0" err="1"/>
              <a:t>Чекліст</a:t>
            </a:r>
            <a:r>
              <a:rPr lang="uk-UA" sz="2200" b="1" dirty="0"/>
              <a:t> мохоподібних України / М.Ф. Бойко. – Херсон: Айлант, 2008. – 232 с.</a:t>
            </a:r>
            <a:endParaRPr lang="ru-RU" sz="2200" b="1" dirty="0"/>
          </a:p>
          <a:p>
            <a:pPr lvl="1"/>
            <a:r>
              <a:rPr lang="uk-UA" sz="2200" b="1" dirty="0"/>
              <a:t>Зеров Д.К. Флора печіночних і сфагнових мохів України / Д.К. Зеров. – К.: </a:t>
            </a:r>
            <a:r>
              <a:rPr lang="uk-UA" sz="2200" b="1" dirty="0" err="1"/>
              <a:t>Наук.думка</a:t>
            </a:r>
            <a:r>
              <a:rPr lang="uk-UA" sz="2200" b="1" dirty="0"/>
              <a:t>, 1964. – 356 с</a:t>
            </a:r>
            <a:r>
              <a:rPr lang="uk-UA" sz="2200" b="1" dirty="0" smtClean="0"/>
              <a:t>.</a:t>
            </a:r>
          </a:p>
          <a:p>
            <a:pPr lvl="1"/>
            <a:r>
              <a:rPr lang="ru-RU" sz="2200" b="1" dirty="0"/>
              <a:t>Потёмкин А.'Д., Софронова Е.'В. Печеночники и </a:t>
            </a:r>
            <a:r>
              <a:rPr lang="ru-RU" sz="2200" b="1" dirty="0" err="1" smtClean="0"/>
              <a:t>антоцеротовые</a:t>
            </a:r>
            <a:r>
              <a:rPr lang="ru-RU" sz="2200" b="1" dirty="0" smtClean="0"/>
              <a:t> России</a:t>
            </a:r>
            <a:r>
              <a:rPr lang="ru-RU" sz="2200" b="1" dirty="0"/>
              <a:t>. Т. 1. СПб.–Якутск: Бостон-Спектр, 2009. – 368 с</a:t>
            </a:r>
            <a:r>
              <a:rPr lang="ru-RU" sz="2200" b="1" dirty="0" smtClean="0"/>
              <a:t>. – </a:t>
            </a:r>
            <a:r>
              <a:rPr lang="ru-RU" sz="2200" b="1" dirty="0" err="1" smtClean="0"/>
              <a:t>Електронний</a:t>
            </a:r>
            <a:r>
              <a:rPr lang="ru-RU" sz="2200" b="1" dirty="0" smtClean="0"/>
              <a:t> ресурс.  - </a:t>
            </a:r>
            <a:r>
              <a:rPr lang="en-US" sz="2200" b="1" dirty="0" smtClean="0"/>
              <a:t>URL: </a:t>
            </a:r>
            <a:r>
              <a:rPr lang="en-US" sz="2200" b="1" dirty="0">
                <a:hlinkClick r:id="rId2"/>
              </a:rPr>
              <a:t>https://www.anbg.gov.au/bryophyte/photos-captions/oxymitra-incrassata-cc-1.html</a:t>
            </a:r>
            <a:endParaRPr lang="ru-RU" sz="2200" b="1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043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76254" y="0"/>
            <a:ext cx="5921231" cy="1025236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Теоретичні положення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65417" y="768926"/>
            <a:ext cx="7841673" cy="5784273"/>
          </a:xfrm>
        </p:spPr>
        <p:txBody>
          <a:bodyPr>
            <a:noAutofit/>
          </a:bodyPr>
          <a:lstStyle/>
          <a:p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Клас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Юнгерманіопсиди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Jungermanniopsida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включає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переважаючу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кількість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печіночників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поширених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всіх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континентах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світу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Рослини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або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сланеві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дихотомічно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розгалужені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з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крилами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»,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або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частіше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розчленовані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стеблоподібну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вісь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і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вільні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листоподібні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вирости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які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косо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прикріплені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і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збігають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по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стеблу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або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листостеблові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плагіотропні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листки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розміщені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стеблі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в два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або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три ряди.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Тобто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з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двома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рядами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бокових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спинних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різної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форми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листків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знизу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стебла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буває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ще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один ряд (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черевних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листків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амфігастріїв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які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відрізняються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від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бокових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за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розмірами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і формою,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різного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ступеню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дорзовентральності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. Листки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складаються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з одного шару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клітин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без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жилки, пластинка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поділяється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дві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лопаті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Їх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форма,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розмір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та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взаємне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розташування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важливі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діагностічні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ознаки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юнгерманнієвих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132" y="4253346"/>
            <a:ext cx="38221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/>
              <a:t>Fossombronia</a:t>
            </a:r>
            <a:r>
              <a:rPr lang="en-US" sz="2000" b="1" i="1" dirty="0"/>
              <a:t> </a:t>
            </a:r>
            <a:r>
              <a:rPr lang="en-US" sz="2000" b="1" i="1" dirty="0" err="1" smtClean="0"/>
              <a:t>wondraczekii</a:t>
            </a:r>
            <a:endParaRPr lang="uk-UA" sz="2000" b="1" i="1" dirty="0" smtClean="0"/>
          </a:p>
          <a:p>
            <a:pPr algn="ctr"/>
            <a:r>
              <a:rPr lang="uk-UA" dirty="0" smtClean="0">
                <a:hlinkClick r:id="rId3"/>
              </a:rPr>
              <a:t>(фото </a:t>
            </a:r>
            <a:r>
              <a:rPr lang="uk-UA" dirty="0" smtClean="0">
                <a:hlinkClick r:id="rId3"/>
              </a:rPr>
              <a:t>з ресурсу </a:t>
            </a:r>
            <a:r>
              <a:rPr lang="en-US" dirty="0">
                <a:hlinkClick r:id="rId4"/>
              </a:rPr>
              <a:t>https://inpn.mnhn.fr/espece/cd_nom/6296?lg=en</a:t>
            </a:r>
            <a:r>
              <a:rPr lang="uk-UA" dirty="0" smtClean="0"/>
              <a:t>)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10945091" y="6038450"/>
            <a:ext cx="1142245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2</a:t>
            </a:fld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55" y="1256435"/>
            <a:ext cx="3684952" cy="2765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8452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4"/>
          <p:cNvSpPr>
            <a:spLocks noGrp="1"/>
          </p:cNvSpPr>
          <p:nvPr>
            <p:ph idx="1"/>
          </p:nvPr>
        </p:nvSpPr>
        <p:spPr>
          <a:xfrm>
            <a:off x="490247" y="623018"/>
            <a:ext cx="4289571" cy="5235413"/>
          </a:xfrm>
        </p:spPr>
        <p:txBody>
          <a:bodyPr>
            <a:noAutofit/>
          </a:bodyPr>
          <a:lstStyle/>
          <a:p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Гаметангії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містяться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верхньому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боці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дорзовентрального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стебла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або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кінцях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стебел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чи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гілочок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. У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юнгерманіідних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печіночників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архегонії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мають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періантій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обгортку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з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верхівкових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листків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що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зрослися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Коробочка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спорогона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без колонки і перистома,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розкривається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чотирма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щілинами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крім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спор у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ній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є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елатери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з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спіральними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</a:rPr>
              <a:t>потовщеннями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6510" y="4534992"/>
            <a:ext cx="6095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Pellia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epiphylla</a:t>
            </a:r>
            <a:endParaRPr lang="uk-UA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sz="2000" dirty="0" smtClean="0">
                <a:hlinkClick r:id="rId2"/>
              </a:rPr>
              <a:t>(фото </a:t>
            </a:r>
            <a:r>
              <a:rPr lang="uk-UA" sz="2000" dirty="0" smtClean="0">
                <a:hlinkClick r:id="rId2"/>
              </a:rPr>
              <a:t>з ресурсу </a:t>
            </a:r>
            <a:r>
              <a:rPr lang="en-US" sz="2000" dirty="0">
                <a:hlinkClick r:id="rId3"/>
              </a:rPr>
              <a:t>https://commons.wikimedia.org/wiki/File:Pellia_epiphylla_(d,_144643-474753)_1607.jpg</a:t>
            </a:r>
            <a:r>
              <a:rPr lang="uk-UA" sz="2000" dirty="0" smtClean="0"/>
              <a:t>)</a:t>
            </a:r>
            <a:endParaRPr lang="ru-RU" sz="2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3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295" y="623019"/>
            <a:ext cx="4952245" cy="3727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22021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84145" y="61420"/>
            <a:ext cx="4214562" cy="722213"/>
          </a:xfrm>
        </p:spPr>
        <p:txBody>
          <a:bodyPr>
            <a:normAutofit/>
          </a:bodyPr>
          <a:lstStyle/>
          <a:p>
            <a:pPr lvl="0" algn="just"/>
            <a:r>
              <a:rPr lang="uk-UA" sz="2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для визначення</a:t>
            </a:r>
            <a:endParaRPr lang="ru-RU" sz="26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049755" y="5962992"/>
            <a:ext cx="1142245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4</a:t>
            </a:fld>
            <a:endParaRPr lang="ru-RU" dirty="0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72214" y="644755"/>
            <a:ext cx="11869731" cy="91401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</a:t>
            </a:r>
            <a:r>
              <a:rPr lang="en-US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1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</a:t>
            </a:r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</a:t>
            </a:r>
            <a:r>
              <a:rPr lang="uk-UA" sz="2100" b="1" i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uk-UA" sz="2100" b="1" cap="none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Нагрунтовий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епігеоїдний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юнгерманієвий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печіночник, стійкий до дії несприятливих природних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екофакторів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але чутливий до антропогенного впливу. Мешкає в піщаних степах та соснових лісах. Місце збору зразка: кучугури заказника «Саги»</a:t>
            </a:r>
            <a:endParaRPr lang="ru-RU" sz="21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5259" y="5952919"/>
            <a:ext cx="9703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Відносні розміри слані (об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тонки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ниткоподібні структури, неначе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зплутані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клубочок)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961" y="1667388"/>
            <a:ext cx="6893530" cy="440090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9294720">
            <a:off x="7641201" y="1925329"/>
            <a:ext cx="733229" cy="225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8470981">
            <a:off x="7218275" y="5448593"/>
            <a:ext cx="733229" cy="225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9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5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37" y="533262"/>
            <a:ext cx="4020884" cy="51886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90145" y="5913437"/>
            <a:ext cx="537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1.2.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Стебла печіночника під бінокулярним мікроскопом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122" y="804220"/>
            <a:ext cx="6544202" cy="4606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444836" y="5913437"/>
            <a:ext cx="637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Фрагмент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тебла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проникаючому світлі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4974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6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84145" y="61420"/>
            <a:ext cx="4214562" cy="722213"/>
          </a:xfrm>
        </p:spPr>
        <p:txBody>
          <a:bodyPr>
            <a:normAutofit/>
          </a:bodyPr>
          <a:lstStyle/>
          <a:p>
            <a:pPr lvl="0" algn="just"/>
            <a:r>
              <a:rPr lang="uk-UA" sz="2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для визначення</a:t>
            </a:r>
            <a:endParaRPr lang="ru-RU" sz="26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144505" y="532978"/>
            <a:ext cx="11908950" cy="97357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18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</a:t>
            </a:r>
            <a:r>
              <a:rPr lang="uk-UA" sz="1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1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sz="1800" b="1" i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uk-UA" sz="18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18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Епіфітний</a:t>
            </a:r>
            <a:r>
              <a:rPr lang="uk-UA" sz="18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вид, нерідко оселяється на гнилій корі повалених стовбурів. Мешкає в листяних лісах по всій Україні, залюб</a:t>
            </a:r>
            <a:r>
              <a:rPr lang="uk-UA" sz="1800" b="1" cap="none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uk-UA" sz="18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зростає в старих густих насадженнях (чим густіші хащі, тим краще). Місце збору зразка: старовинний парк села Садове, кора старого дерева </a:t>
            </a:r>
            <a:r>
              <a:rPr lang="en-US" sz="1800" b="1" i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Ulmus</a:t>
            </a:r>
            <a:endParaRPr lang="ru-RU" sz="1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31269" y="3749469"/>
            <a:ext cx="3892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.1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Відносні розміри слані (об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яскраво-салатового кольору)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28" y="1562256"/>
            <a:ext cx="7636141" cy="5101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трелка вправо 8"/>
          <p:cNvSpPr/>
          <p:nvPr/>
        </p:nvSpPr>
        <p:spPr>
          <a:xfrm rot="9294720">
            <a:off x="5521997" y="2233140"/>
            <a:ext cx="733229" cy="225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3039246">
            <a:off x="3439849" y="2634569"/>
            <a:ext cx="733229" cy="225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65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732802" y="5860086"/>
            <a:ext cx="437662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982" y="308098"/>
            <a:ext cx="3532910" cy="3505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673" y="308098"/>
            <a:ext cx="3512357" cy="3505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21" y="335696"/>
            <a:ext cx="4017286" cy="2602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44620" y="2988229"/>
            <a:ext cx="4424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Печіночник в природних умовах (сильно збільшено)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8544" y="3962070"/>
            <a:ext cx="690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2.3.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Обєкт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полі зору бінокуляра (різне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зібльшення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93698" y="5536920"/>
            <a:ext cx="7078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.4.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Фрагмент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тебла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проникаючому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світлі. Стрілкою позначена нижня лопать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20" y="3813726"/>
            <a:ext cx="3744069" cy="2716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трелка вправо 11"/>
          <p:cNvSpPr/>
          <p:nvPr/>
        </p:nvSpPr>
        <p:spPr>
          <a:xfrm rot="13375714">
            <a:off x="2756855" y="5870050"/>
            <a:ext cx="733229" cy="225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577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743761" y="6188075"/>
            <a:ext cx="448239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8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84145" y="61420"/>
            <a:ext cx="4214562" cy="722213"/>
          </a:xfrm>
        </p:spPr>
        <p:txBody>
          <a:bodyPr>
            <a:normAutofit/>
          </a:bodyPr>
          <a:lstStyle/>
          <a:p>
            <a:pPr lvl="0" algn="just"/>
            <a:r>
              <a:rPr lang="uk-UA" sz="2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для визначення</a:t>
            </a:r>
            <a:endParaRPr lang="ru-RU" sz="26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186282" y="572618"/>
            <a:ext cx="11869731" cy="139685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</a:t>
            </a:r>
            <a:r>
              <a:rPr lang="en-US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1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</a:t>
            </a:r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lang="en-US" sz="2100" b="1" i="1" cap="none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uk-UA" sz="2100" b="1" i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Облігатний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епіфітний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печіночник, типовий представник флори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дрібнолистяних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широколистяних та мішаних лісів. На Херсонщині має статус регіонально рідкісного виду. Росте переважно на корі дубів та ясенів. Місце збору зразка: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</a:t>
            </a:r>
            <a:r>
              <a:rPr lang="en-US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ятка природи «Деревостій Акації білої»</a:t>
            </a:r>
            <a:endParaRPr lang="ru-RU" sz="21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38" y="2068053"/>
            <a:ext cx="4071073" cy="3936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420337" y="6004522"/>
            <a:ext cx="4003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Килим печіночника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природних умовах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9739" y="6004522"/>
            <a:ext cx="436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Відносні розміри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гілочок печіночника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185" y="2068053"/>
            <a:ext cx="3854126" cy="393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255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9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05" y="547561"/>
            <a:ext cx="5262914" cy="42716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5605" y="5043976"/>
            <a:ext cx="3886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3.3.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Обєкт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полі зору бінокуляра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2964" y="5048071"/>
            <a:ext cx="5331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3.4.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Фрагмент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тебла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проникаючому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світлі (велике збільшення)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5403" y="5923278"/>
            <a:ext cx="5753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Стрілками позначена нижня лопать</a:t>
            </a: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3111798">
            <a:off x="2392943" y="3265271"/>
            <a:ext cx="733229" cy="3559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2867747">
            <a:off x="746681" y="2662434"/>
            <a:ext cx="733229" cy="3182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057" y="547561"/>
            <a:ext cx="5430305" cy="4271634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 rot="2092989">
            <a:off x="6804316" y="1710800"/>
            <a:ext cx="733229" cy="3678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3198160">
            <a:off x="8940032" y="2444911"/>
            <a:ext cx="733229" cy="39250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53911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343</TotalTime>
  <Words>804</Words>
  <Application>Microsoft Office PowerPoint</Application>
  <PresentationFormat>Широкоэкранный</PresentationFormat>
  <Paragraphs>57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Century Gothic</vt:lpstr>
      <vt:lpstr>Wingdings 3</vt:lpstr>
      <vt:lpstr>Сектор</vt:lpstr>
      <vt:lpstr>Лабораторна робота №8. Марчантієві та юнгерманнієві печіночники природних екосистем Херсонщини: клас Jungermanniopsida</vt:lpstr>
      <vt:lpstr>Теоретичні положення</vt:lpstr>
      <vt:lpstr>Презентация PowerPoint</vt:lpstr>
      <vt:lpstr>Фото для визначення</vt:lpstr>
      <vt:lpstr>Презентация PowerPoint</vt:lpstr>
      <vt:lpstr>Фото для визначення</vt:lpstr>
      <vt:lpstr>Презентация PowerPoint</vt:lpstr>
      <vt:lpstr>Фото для визначення</vt:lpstr>
      <vt:lpstr>Презентация PowerPoint</vt:lpstr>
      <vt:lpstr>Фото для визначення</vt:lpstr>
      <vt:lpstr>Презентация PowerPoint</vt:lpstr>
      <vt:lpstr>Презентация PowerPoint</vt:lpstr>
      <vt:lpstr>Література для самопідготовки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OWNER</dc:creator>
  <cp:lastModifiedBy>Загороднюк</cp:lastModifiedBy>
  <cp:revision>45</cp:revision>
  <dcterms:created xsi:type="dcterms:W3CDTF">2020-04-20T10:25:54Z</dcterms:created>
  <dcterms:modified xsi:type="dcterms:W3CDTF">2020-05-21T19:29:48Z</dcterms:modified>
</cp:coreProperties>
</file>