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3" r:id="rId4"/>
    <p:sldId id="261" r:id="rId5"/>
  </p:sldIdLst>
  <p:sldSz cx="9144000" cy="6858000" type="screen4x3"/>
  <p:notesSz cx="6858000" cy="9144000"/>
  <p:custDataLst>
    <p:tags r:id="rId6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66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D4E14-9386-4384-BA38-C3D3E8FC8FD5}" type="datetimeFigureOut">
              <a:rPr lang="ru-RU" smtClean="0"/>
              <a:pPr/>
              <a:t>12.06.2020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3D7E-C280-4DCD-A7E1-93BBC7758E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292485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D4E14-9386-4384-BA38-C3D3E8FC8FD5}" type="datetimeFigureOut">
              <a:rPr lang="ru-RU" smtClean="0"/>
              <a:pPr/>
              <a:t>12.06.2020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3D7E-C280-4DCD-A7E1-93BBC7758E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601682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D4E14-9386-4384-BA38-C3D3E8FC8FD5}" type="datetimeFigureOut">
              <a:rPr lang="ru-RU" smtClean="0"/>
              <a:pPr/>
              <a:t>12.06.2020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3D7E-C280-4DCD-A7E1-93BBC7758E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793256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D4E14-9386-4384-BA38-C3D3E8FC8FD5}" type="datetimeFigureOut">
              <a:rPr lang="ru-RU" smtClean="0"/>
              <a:pPr/>
              <a:t>12.06.2020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3D7E-C280-4DCD-A7E1-93BBC7758E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582482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D4E14-9386-4384-BA38-C3D3E8FC8FD5}" type="datetimeFigureOut">
              <a:rPr lang="ru-RU" smtClean="0"/>
              <a:pPr/>
              <a:t>12.06.2020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3D7E-C280-4DCD-A7E1-93BBC7758E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634018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D4E14-9386-4384-BA38-C3D3E8FC8FD5}" type="datetimeFigureOut">
              <a:rPr lang="ru-RU" smtClean="0"/>
              <a:pPr/>
              <a:t>12.06.2020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3D7E-C280-4DCD-A7E1-93BBC7758E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85103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D4E14-9386-4384-BA38-C3D3E8FC8FD5}" type="datetimeFigureOut">
              <a:rPr lang="ru-RU" smtClean="0"/>
              <a:pPr/>
              <a:t>12.06.2020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3D7E-C280-4DCD-A7E1-93BBC7758E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36044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D4E14-9386-4384-BA38-C3D3E8FC8FD5}" type="datetimeFigureOut">
              <a:rPr lang="ru-RU" smtClean="0"/>
              <a:pPr/>
              <a:t>12.06.2020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3D7E-C280-4DCD-A7E1-93BBC7758E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15082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D4E14-9386-4384-BA38-C3D3E8FC8FD5}" type="datetimeFigureOut">
              <a:rPr lang="ru-RU" smtClean="0"/>
              <a:pPr/>
              <a:t>12.06.2020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3D7E-C280-4DCD-A7E1-93BBC7758E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687772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D4E14-9386-4384-BA38-C3D3E8FC8FD5}" type="datetimeFigureOut">
              <a:rPr lang="ru-RU" smtClean="0"/>
              <a:pPr/>
              <a:t>12.06.2020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3D7E-C280-4DCD-A7E1-93BBC7758E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041286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D4E14-9386-4384-BA38-C3D3E8FC8FD5}" type="datetimeFigureOut">
              <a:rPr lang="ru-RU" smtClean="0"/>
              <a:pPr/>
              <a:t>12.06.2020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3D7E-C280-4DCD-A7E1-93BBC7758E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203824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presentation-creation.ru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ED4E14-9386-4384-BA38-C3D3E8FC8FD5}" type="datetimeFigureOut">
              <a:rPr lang="ru-RU" smtClean="0"/>
              <a:pPr/>
              <a:t>12.06.2020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4A3D7E-C280-4DCD-A7E1-93BBC7758E8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5937418" y="6488668"/>
            <a:ext cx="32065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en-US" dirty="0" smtClean="0">
                <a:hlinkClick r:id="rId14"/>
              </a:rPr>
              <a:t>http://presentation-creation.ru/</a:t>
            </a:r>
            <a:endParaRPr lang="en-US" sz="3200" dirty="0"/>
          </a:p>
        </p:txBody>
      </p:sp>
    </p:spTree>
    <p:extLst>
      <p:ext uri="{BB962C8B-B14F-4D97-AF65-F5344CB8AC3E}">
        <p14:creationId xmlns="" xmlns:p14="http://schemas.microsoft.com/office/powerpoint/2010/main" val="1874607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772400" cy="1080120"/>
          </a:xfrm>
        </p:spPr>
        <p:txBody>
          <a:bodyPr>
            <a:noAutofit/>
          </a:bodyPr>
          <a:lstStyle/>
          <a:p>
            <a:r>
              <a:rPr lang="uk-UA" sz="2400" b="1" dirty="0" smtClean="0"/>
              <a:t>Міністерство освіти і науки України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uk-UA" sz="2400" b="1" dirty="0" smtClean="0"/>
              <a:t>Херсонський державний університет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uk-UA" sz="2400" b="1" dirty="0" smtClean="0"/>
              <a:t>Факультет економіки та менеджменту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3573016"/>
            <a:ext cx="6400800" cy="1944216"/>
          </a:xfrm>
        </p:spPr>
        <p:txBody>
          <a:bodyPr>
            <a:normAutofit fontScale="70000" lnSpcReduction="20000"/>
          </a:bodyPr>
          <a:lstStyle/>
          <a:p>
            <a:r>
              <a:rPr lang="uk-UA" dirty="0" smtClean="0"/>
              <a:t> </a:t>
            </a:r>
            <a:r>
              <a:rPr lang="uk-UA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Галузь знань </a:t>
            </a:r>
            <a:r>
              <a:rPr lang="uk-UA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05 Соціальні та поведінкові науки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uk-UA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Спеціальність 051 «Економіка»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uk-UA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Ступінь вищої освіти </a:t>
            </a:r>
            <a:r>
              <a:rPr lang="uk-UA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магістр </a:t>
            </a: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uk-UA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uk-UA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Херсон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WordArt 2"/>
          <p:cNvSpPr>
            <a:spLocks noChangeArrowheads="1" noChangeShapeType="1" noTextEdit="1"/>
          </p:cNvSpPr>
          <p:nvPr/>
        </p:nvSpPr>
        <p:spPr bwMode="gray">
          <a:xfrm>
            <a:off x="1619672" y="2276872"/>
            <a:ext cx="5832648" cy="6096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</a:bodyPr>
          <a:lstStyle/>
          <a:p>
            <a:r>
              <a:rPr lang="ru-RU" sz="3600" dirty="0" err="1" smtClean="0"/>
              <a:t>Облік</a:t>
            </a:r>
            <a:r>
              <a:rPr lang="ru-RU" sz="3600" dirty="0" smtClean="0"/>
              <a:t> </a:t>
            </a:r>
            <a:r>
              <a:rPr lang="ru-RU" sz="3600" dirty="0" err="1" smtClean="0"/>
              <a:t>і</a:t>
            </a:r>
            <a:r>
              <a:rPr lang="ru-RU" sz="3600" dirty="0" smtClean="0"/>
              <a:t> </a:t>
            </a:r>
            <a:r>
              <a:rPr lang="ru-RU" sz="3600" dirty="0" err="1" smtClean="0"/>
              <a:t>фнансова</a:t>
            </a:r>
            <a:r>
              <a:rPr lang="ru-RU" sz="3600" dirty="0" smtClean="0"/>
              <a:t> </a:t>
            </a:r>
            <a:r>
              <a:rPr lang="ru-RU" sz="3600" dirty="0" err="1" smtClean="0"/>
              <a:t>звітність</a:t>
            </a:r>
            <a:r>
              <a:rPr lang="ru-RU" sz="3600" dirty="0" smtClean="0"/>
              <a:t> за </a:t>
            </a:r>
            <a:r>
              <a:rPr lang="ru-RU" sz="3600" dirty="0" err="1" smtClean="0"/>
              <a:t>міжнародними</a:t>
            </a:r>
            <a:r>
              <a:rPr lang="ru-RU" sz="3600" dirty="0" smtClean="0"/>
              <a:t> стандартами</a:t>
            </a:r>
          </a:p>
          <a:p>
            <a:endParaRPr lang="ru-RU" sz="3600" dirty="0"/>
          </a:p>
        </p:txBody>
      </p:sp>
    </p:spTree>
    <p:extLst>
      <p:ext uri="{BB962C8B-B14F-4D97-AF65-F5344CB8AC3E}">
        <p14:creationId xmlns="" xmlns:p14="http://schemas.microsoft.com/office/powerpoint/2010/main" val="4099086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/>
          <p:cNvSpPr>
            <a:spLocks noChangeArrowheads="1"/>
          </p:cNvSpPr>
          <p:nvPr/>
        </p:nvSpPr>
        <p:spPr bwMode="gray">
          <a:xfrm>
            <a:off x="1259632" y="1268760"/>
            <a:ext cx="6653213" cy="1144587"/>
          </a:xfrm>
          <a:prstGeom prst="roundRect">
            <a:avLst>
              <a:gd name="adj" fmla="val 11921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69804"/>
                  <a:invGamma/>
                </a:schemeClr>
              </a:gs>
            </a:gsLst>
            <a:lin ang="5400000" scaled="1"/>
          </a:gradFill>
          <a:ln w="25400">
            <a:solidFill>
              <a:srgbClr val="FEFFFF"/>
            </a:solidFill>
            <a:round/>
            <a:headEnd/>
            <a:tailEnd/>
          </a:ln>
          <a:effectLst>
            <a:outerShdw dist="53882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4" name="AutoShape 4"/>
          <p:cNvSpPr>
            <a:spLocks noChangeArrowheads="1"/>
          </p:cNvSpPr>
          <p:nvPr/>
        </p:nvSpPr>
        <p:spPr bwMode="gray">
          <a:xfrm>
            <a:off x="1222375" y="2954884"/>
            <a:ext cx="6661993" cy="2274316"/>
          </a:xfrm>
          <a:prstGeom prst="roundRect">
            <a:avLst>
              <a:gd name="adj" fmla="val 11921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69804"/>
                  <a:invGamma/>
                </a:schemeClr>
              </a:gs>
            </a:gsLst>
            <a:lin ang="5400000" scaled="1"/>
          </a:gradFill>
          <a:ln w="25400">
            <a:solidFill>
              <a:srgbClr val="FEFFFF"/>
            </a:solidFill>
            <a:round/>
            <a:headEnd/>
            <a:tailEnd/>
          </a:ln>
          <a:effectLst>
            <a:outerShdw dist="53882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AutoShape 6"/>
          <p:cNvSpPr>
            <a:spLocks noChangeArrowheads="1"/>
          </p:cNvSpPr>
          <p:nvPr/>
        </p:nvSpPr>
        <p:spPr bwMode="gray">
          <a:xfrm flipV="1">
            <a:off x="1393825" y="2284959"/>
            <a:ext cx="6397625" cy="661987"/>
          </a:xfrm>
          <a:custGeom>
            <a:avLst/>
            <a:gdLst>
              <a:gd name="G0" fmla="+- 3813 0 0"/>
              <a:gd name="G1" fmla="+- 21600 0 3813"/>
              <a:gd name="G2" fmla="*/ 3813 1 2"/>
              <a:gd name="G3" fmla="+- 21600 0 G2"/>
              <a:gd name="G4" fmla="+/ 3813 21600 2"/>
              <a:gd name="G5" fmla="+/ G1 0 2"/>
              <a:gd name="G6" fmla="*/ 21600 21600 3813"/>
              <a:gd name="G7" fmla="*/ G6 1 2"/>
              <a:gd name="G8" fmla="+- 21600 0 G7"/>
              <a:gd name="G9" fmla="*/ 21600 1 2"/>
              <a:gd name="G10" fmla="+- 3813 0 G9"/>
              <a:gd name="G11" fmla="?: G10 G8 0"/>
              <a:gd name="G12" fmla="?: G10 G7 21600"/>
              <a:gd name="T0" fmla="*/ 19693 w 21600"/>
              <a:gd name="T1" fmla="*/ 10800 h 21600"/>
              <a:gd name="T2" fmla="*/ 10800 w 21600"/>
              <a:gd name="T3" fmla="*/ 21600 h 21600"/>
              <a:gd name="T4" fmla="*/ 1907 w 21600"/>
              <a:gd name="T5" fmla="*/ 10800 h 21600"/>
              <a:gd name="T6" fmla="*/ 10800 w 21600"/>
              <a:gd name="T7" fmla="*/ 0 h 21600"/>
              <a:gd name="T8" fmla="*/ 3707 w 21600"/>
              <a:gd name="T9" fmla="*/ 3707 h 21600"/>
              <a:gd name="T10" fmla="*/ 17893 w 21600"/>
              <a:gd name="T11" fmla="*/ 1789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3813" y="21600"/>
                </a:lnTo>
                <a:lnTo>
                  <a:pt x="17787" y="21600"/>
                </a:lnTo>
                <a:lnTo>
                  <a:pt x="21600" y="0"/>
                </a:lnTo>
                <a:close/>
              </a:path>
            </a:pathLst>
          </a:custGeom>
          <a:gradFill rotWithShape="1">
            <a:gsLst>
              <a:gs pos="0">
                <a:schemeClr val="accent2">
                  <a:alpha val="39999"/>
                </a:schemeClr>
              </a:gs>
              <a:gs pos="100000">
                <a:schemeClr val="accent2">
                  <a:gamma/>
                  <a:tint val="0"/>
                  <a:invGamma/>
                  <a:alpha val="0"/>
                </a:schemeClr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" name="AutoShape 7"/>
          <p:cNvSpPr>
            <a:spLocks noChangeArrowheads="1"/>
          </p:cNvSpPr>
          <p:nvPr/>
        </p:nvSpPr>
        <p:spPr bwMode="gray">
          <a:xfrm flipV="1">
            <a:off x="1331640" y="548680"/>
            <a:ext cx="6502400" cy="665163"/>
          </a:xfrm>
          <a:custGeom>
            <a:avLst/>
            <a:gdLst>
              <a:gd name="G0" fmla="+- 3813 0 0"/>
              <a:gd name="G1" fmla="+- 21600 0 3813"/>
              <a:gd name="G2" fmla="*/ 3813 1 2"/>
              <a:gd name="G3" fmla="+- 21600 0 G2"/>
              <a:gd name="G4" fmla="+/ 3813 21600 2"/>
              <a:gd name="G5" fmla="+/ G1 0 2"/>
              <a:gd name="G6" fmla="*/ 21600 21600 3813"/>
              <a:gd name="G7" fmla="*/ G6 1 2"/>
              <a:gd name="G8" fmla="+- 21600 0 G7"/>
              <a:gd name="G9" fmla="*/ 21600 1 2"/>
              <a:gd name="G10" fmla="+- 3813 0 G9"/>
              <a:gd name="G11" fmla="?: G10 G8 0"/>
              <a:gd name="G12" fmla="?: G10 G7 21600"/>
              <a:gd name="T0" fmla="*/ 19693 w 21600"/>
              <a:gd name="T1" fmla="*/ 10800 h 21600"/>
              <a:gd name="T2" fmla="*/ 10800 w 21600"/>
              <a:gd name="T3" fmla="*/ 21600 h 21600"/>
              <a:gd name="T4" fmla="*/ 1907 w 21600"/>
              <a:gd name="T5" fmla="*/ 10800 h 21600"/>
              <a:gd name="T6" fmla="*/ 10800 w 21600"/>
              <a:gd name="T7" fmla="*/ 0 h 21600"/>
              <a:gd name="T8" fmla="*/ 3707 w 21600"/>
              <a:gd name="T9" fmla="*/ 3707 h 21600"/>
              <a:gd name="T10" fmla="*/ 17893 w 21600"/>
              <a:gd name="T11" fmla="*/ 1789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3813" y="21600"/>
                </a:lnTo>
                <a:lnTo>
                  <a:pt x="17787" y="21600"/>
                </a:lnTo>
                <a:lnTo>
                  <a:pt x="21600" y="0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alpha val="39999"/>
                </a:schemeClr>
              </a:gs>
              <a:gs pos="100000">
                <a:schemeClr val="accent1">
                  <a:gamma/>
                  <a:tint val="0"/>
                  <a:invGamma/>
                  <a:alpha val="0"/>
                </a:schemeClr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AutoShape 8"/>
          <p:cNvSpPr>
            <a:spLocks noChangeArrowheads="1"/>
          </p:cNvSpPr>
          <p:nvPr/>
        </p:nvSpPr>
        <p:spPr bwMode="gray">
          <a:xfrm flipV="1">
            <a:off x="1403648" y="4941168"/>
            <a:ext cx="6475413" cy="665163"/>
          </a:xfrm>
          <a:custGeom>
            <a:avLst/>
            <a:gdLst>
              <a:gd name="G0" fmla="+- 3813 0 0"/>
              <a:gd name="G1" fmla="+- 21600 0 3813"/>
              <a:gd name="G2" fmla="*/ 3813 1 2"/>
              <a:gd name="G3" fmla="+- 21600 0 G2"/>
              <a:gd name="G4" fmla="+/ 3813 21600 2"/>
              <a:gd name="G5" fmla="+/ G1 0 2"/>
              <a:gd name="G6" fmla="*/ 21600 21600 3813"/>
              <a:gd name="G7" fmla="*/ G6 1 2"/>
              <a:gd name="G8" fmla="+- 21600 0 G7"/>
              <a:gd name="G9" fmla="*/ 21600 1 2"/>
              <a:gd name="G10" fmla="+- 3813 0 G9"/>
              <a:gd name="G11" fmla="?: G10 G8 0"/>
              <a:gd name="G12" fmla="?: G10 G7 21600"/>
              <a:gd name="T0" fmla="*/ 19693 w 21600"/>
              <a:gd name="T1" fmla="*/ 10800 h 21600"/>
              <a:gd name="T2" fmla="*/ 10800 w 21600"/>
              <a:gd name="T3" fmla="*/ 21600 h 21600"/>
              <a:gd name="T4" fmla="*/ 1907 w 21600"/>
              <a:gd name="T5" fmla="*/ 10800 h 21600"/>
              <a:gd name="T6" fmla="*/ 10800 w 21600"/>
              <a:gd name="T7" fmla="*/ 0 h 21600"/>
              <a:gd name="T8" fmla="*/ 3707 w 21600"/>
              <a:gd name="T9" fmla="*/ 3707 h 21600"/>
              <a:gd name="T10" fmla="*/ 17893 w 21600"/>
              <a:gd name="T11" fmla="*/ 1789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3813" y="21600"/>
                </a:lnTo>
                <a:lnTo>
                  <a:pt x="17787" y="21600"/>
                </a:lnTo>
                <a:lnTo>
                  <a:pt x="21600" y="0"/>
                </a:lnTo>
                <a:close/>
              </a:path>
            </a:pathLst>
          </a:custGeom>
          <a:gradFill rotWithShape="1">
            <a:gsLst>
              <a:gs pos="0">
                <a:schemeClr val="hlink">
                  <a:alpha val="39999"/>
                </a:schemeClr>
              </a:gs>
              <a:gs pos="100000">
                <a:schemeClr val="hlink">
                  <a:gamma/>
                  <a:tint val="0"/>
                  <a:invGamma/>
                  <a:alpha val="0"/>
                </a:schemeClr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9" name="Picture 9" descr="Picture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1276350" y="1407071"/>
            <a:ext cx="674688" cy="574675"/>
          </a:xfrm>
          <a:prstGeom prst="rect">
            <a:avLst/>
          </a:prstGeom>
          <a:noFill/>
        </p:spPr>
      </p:pic>
      <p:pic>
        <p:nvPicPr>
          <p:cNvPr id="10" name="Picture 10" descr="Picture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2051720" y="3429000"/>
            <a:ext cx="676275" cy="573088"/>
          </a:xfrm>
          <a:prstGeom prst="rect">
            <a:avLst/>
          </a:prstGeom>
          <a:noFill/>
        </p:spPr>
      </p:pic>
      <p:pic>
        <p:nvPicPr>
          <p:cNvPr id="11" name="Picture 11" descr="Picture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1277938" y="4512221"/>
            <a:ext cx="674687" cy="573088"/>
          </a:xfrm>
          <a:prstGeom prst="rect">
            <a:avLst/>
          </a:prstGeom>
          <a:noFill/>
        </p:spPr>
      </p:pic>
      <p:sp>
        <p:nvSpPr>
          <p:cNvPr id="12" name="AutoShape 12"/>
          <p:cNvSpPr>
            <a:spLocks noChangeArrowheads="1"/>
          </p:cNvSpPr>
          <p:nvPr/>
        </p:nvSpPr>
        <p:spPr bwMode="gray">
          <a:xfrm>
            <a:off x="1763688" y="980728"/>
            <a:ext cx="5791200" cy="457200"/>
          </a:xfrm>
          <a:prstGeom prst="roundRect">
            <a:avLst>
              <a:gd name="adj" fmla="val 16667"/>
            </a:avLst>
          </a:prstGeom>
          <a:solidFill>
            <a:srgbClr val="FEFFFF"/>
          </a:solidFill>
          <a:ln w="2857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" name="AutoShape 13"/>
          <p:cNvSpPr>
            <a:spLocks noChangeArrowheads="1"/>
          </p:cNvSpPr>
          <p:nvPr/>
        </p:nvSpPr>
        <p:spPr bwMode="gray">
          <a:xfrm>
            <a:off x="1691680" y="2780928"/>
            <a:ext cx="5791200" cy="322039"/>
          </a:xfrm>
          <a:prstGeom prst="roundRect">
            <a:avLst>
              <a:gd name="adj" fmla="val 16667"/>
            </a:avLst>
          </a:prstGeom>
          <a:solidFill>
            <a:srgbClr val="FEFFFF"/>
          </a:solidFill>
          <a:ln w="2857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 b="1" dirty="0" smtClean="0">
                <a:solidFill>
                  <a:schemeClr val="accent2"/>
                </a:solidFill>
              </a:rPr>
              <a:t>Предмет </a:t>
            </a:r>
            <a:r>
              <a:rPr lang="uk-UA" b="1" dirty="0" smtClean="0">
                <a:solidFill>
                  <a:schemeClr val="accent2"/>
                </a:solidFill>
              </a:rPr>
              <a:t>дисципліни</a:t>
            </a:r>
            <a:endParaRPr lang="ru-RU" b="1" dirty="0">
              <a:solidFill>
                <a:schemeClr val="accent2"/>
              </a:solidFill>
            </a:endParaRPr>
          </a:p>
        </p:txBody>
      </p:sp>
      <p:sp>
        <p:nvSpPr>
          <p:cNvPr id="15" name="Text Box 15"/>
          <p:cNvSpPr txBox="1">
            <a:spLocks noChangeArrowheads="1"/>
          </p:cNvSpPr>
          <p:nvPr/>
        </p:nvSpPr>
        <p:spPr bwMode="gray">
          <a:xfrm>
            <a:off x="1619672" y="1412776"/>
            <a:ext cx="6019800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1200" dirty="0" smtClean="0"/>
              <a:t>Мета </a:t>
            </a:r>
            <a:r>
              <a:rPr lang="ru-RU" sz="1200" dirty="0" err="1" smtClean="0"/>
              <a:t>вивчення</a:t>
            </a:r>
            <a:r>
              <a:rPr lang="ru-RU" sz="1200" dirty="0" smtClean="0"/>
              <a:t> </a:t>
            </a:r>
            <a:r>
              <a:rPr lang="ru-RU" sz="1200" dirty="0" err="1" smtClean="0"/>
              <a:t>дисципліни</a:t>
            </a:r>
            <a:r>
              <a:rPr lang="ru-RU" sz="1200" dirty="0" smtClean="0"/>
              <a:t> - </a:t>
            </a:r>
            <a:r>
              <a:rPr lang="ru-RU" sz="1200" dirty="0" err="1" smtClean="0"/>
              <a:t>надання</a:t>
            </a:r>
            <a:r>
              <a:rPr lang="ru-RU" sz="1200" dirty="0" smtClean="0"/>
              <a:t> </a:t>
            </a:r>
            <a:r>
              <a:rPr lang="ru-RU" sz="1200" dirty="0" err="1" smtClean="0"/>
              <a:t>знань</a:t>
            </a:r>
            <a:r>
              <a:rPr lang="ru-RU" sz="1200" dirty="0" smtClean="0"/>
              <a:t> про засади </a:t>
            </a:r>
            <a:r>
              <a:rPr lang="ru-RU" sz="1200" dirty="0" err="1" smtClean="0"/>
              <a:t>побудови</a:t>
            </a:r>
            <a:r>
              <a:rPr lang="ru-RU" sz="1200" dirty="0" smtClean="0"/>
              <a:t> </a:t>
            </a:r>
            <a:r>
              <a:rPr lang="ru-RU" sz="1200" dirty="0" err="1" smtClean="0"/>
              <a:t>системи</a:t>
            </a:r>
            <a:r>
              <a:rPr lang="ru-RU" sz="1200" dirty="0" smtClean="0"/>
              <a:t> </a:t>
            </a:r>
            <a:r>
              <a:rPr lang="ru-RU" sz="1200" dirty="0" err="1" smtClean="0"/>
              <a:t>міжнародних</a:t>
            </a:r>
            <a:r>
              <a:rPr lang="ru-RU" sz="1200" dirty="0" smtClean="0"/>
              <a:t> </a:t>
            </a:r>
            <a:r>
              <a:rPr lang="ru-RU" sz="1200" dirty="0" err="1" smtClean="0"/>
              <a:t>стандартів</a:t>
            </a:r>
            <a:r>
              <a:rPr lang="ru-RU" sz="1200" dirty="0" smtClean="0"/>
              <a:t> </a:t>
            </a:r>
            <a:r>
              <a:rPr lang="ru-RU" sz="1200" dirty="0" err="1" smtClean="0"/>
              <a:t>фінансової</a:t>
            </a:r>
            <a:r>
              <a:rPr lang="ru-RU" sz="1200" dirty="0" smtClean="0"/>
              <a:t> </a:t>
            </a:r>
            <a:r>
              <a:rPr lang="ru-RU" sz="1200" dirty="0" err="1" smtClean="0"/>
              <a:t>звітності</a:t>
            </a:r>
            <a:r>
              <a:rPr lang="ru-RU" sz="1200" dirty="0" smtClean="0"/>
              <a:t>, та про правила </a:t>
            </a:r>
            <a:r>
              <a:rPr lang="ru-RU" sz="1200" dirty="0" err="1" smtClean="0"/>
              <a:t>складання</a:t>
            </a:r>
            <a:r>
              <a:rPr lang="ru-RU" sz="1200" dirty="0" smtClean="0"/>
              <a:t> </a:t>
            </a:r>
            <a:r>
              <a:rPr lang="ru-RU" sz="1200" dirty="0" err="1" smtClean="0"/>
              <a:t>фінансових</a:t>
            </a:r>
            <a:r>
              <a:rPr lang="ru-RU" sz="1200" dirty="0" smtClean="0"/>
              <a:t> </a:t>
            </a:r>
            <a:r>
              <a:rPr lang="ru-RU" sz="1200" dirty="0" err="1" smtClean="0"/>
              <a:t>звітів</a:t>
            </a:r>
            <a:r>
              <a:rPr lang="ru-RU" sz="1200" dirty="0" smtClean="0"/>
              <a:t> за принципами МСФЗ. 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16" name="Text Box 16"/>
          <p:cNvSpPr txBox="1">
            <a:spLocks noChangeArrowheads="1"/>
          </p:cNvSpPr>
          <p:nvPr/>
        </p:nvSpPr>
        <p:spPr bwMode="gray">
          <a:xfrm>
            <a:off x="1630363" y="3356992"/>
            <a:ext cx="6019800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1400" dirty="0" smtClean="0"/>
              <a:t>Предмет </a:t>
            </a:r>
            <a:r>
              <a:rPr lang="ru-RU" sz="1400" dirty="0" err="1" smtClean="0"/>
              <a:t>вивчення</a:t>
            </a:r>
            <a:r>
              <a:rPr lang="ru-RU" sz="1400" dirty="0" smtClean="0"/>
              <a:t> у </a:t>
            </a:r>
            <a:r>
              <a:rPr lang="ru-RU" sz="1400" dirty="0" err="1" smtClean="0"/>
              <a:t>дисципліні</a:t>
            </a:r>
            <a:r>
              <a:rPr lang="ru-RU" sz="1400" dirty="0" smtClean="0"/>
              <a:t> - </a:t>
            </a:r>
            <a:r>
              <a:rPr lang="ru-RU" sz="1400" dirty="0" err="1" smtClean="0"/>
              <a:t>фінансова</a:t>
            </a:r>
            <a:r>
              <a:rPr lang="ru-RU" sz="1400" dirty="0" smtClean="0"/>
              <a:t> </a:t>
            </a:r>
            <a:r>
              <a:rPr lang="ru-RU" sz="1400" dirty="0" err="1" smtClean="0"/>
              <a:t>звітність</a:t>
            </a:r>
            <a:r>
              <a:rPr lang="ru-RU" sz="1400" dirty="0" smtClean="0"/>
              <a:t> </a:t>
            </a:r>
            <a:r>
              <a:rPr lang="ru-RU" sz="1400" dirty="0" err="1" smtClean="0"/>
              <a:t>підприємств</a:t>
            </a:r>
            <a:r>
              <a:rPr lang="ru-RU" sz="1400" dirty="0" smtClean="0"/>
              <a:t>, </a:t>
            </a:r>
            <a:r>
              <a:rPr lang="ru-RU" sz="1400" dirty="0" err="1" smtClean="0"/>
              <a:t>складена</a:t>
            </a:r>
            <a:r>
              <a:rPr lang="ru-RU" sz="1400" dirty="0" smtClean="0"/>
              <a:t> за </a:t>
            </a:r>
            <a:r>
              <a:rPr lang="ru-RU" sz="1400" dirty="0" err="1" smtClean="0"/>
              <a:t>вимогами</a:t>
            </a:r>
            <a:r>
              <a:rPr lang="ru-RU" sz="1400" dirty="0" smtClean="0"/>
              <a:t> </a:t>
            </a:r>
            <a:r>
              <a:rPr lang="ru-RU" sz="1400" dirty="0" err="1" smtClean="0"/>
              <a:t>міжнародних</a:t>
            </a:r>
            <a:r>
              <a:rPr lang="ru-RU" sz="1400" dirty="0" smtClean="0"/>
              <a:t> </a:t>
            </a:r>
            <a:r>
              <a:rPr lang="ru-RU" sz="1400" dirty="0" err="1" smtClean="0"/>
              <a:t>стандартів</a:t>
            </a:r>
            <a:r>
              <a:rPr lang="ru-RU" sz="1400" dirty="0" smtClean="0"/>
              <a:t> </a:t>
            </a:r>
            <a:r>
              <a:rPr lang="ru-RU" sz="1400" dirty="0" err="1" smtClean="0"/>
              <a:t>фінансової</a:t>
            </a:r>
            <a:r>
              <a:rPr lang="ru-RU" sz="1400" dirty="0" smtClean="0"/>
              <a:t> </a:t>
            </a:r>
            <a:r>
              <a:rPr lang="ru-RU" sz="1400" dirty="0" err="1" smtClean="0"/>
              <a:t>звітності</a:t>
            </a:r>
            <a:r>
              <a:rPr lang="ru-RU" sz="1400" dirty="0" smtClean="0"/>
              <a:t>.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8" name="Rectangle 18"/>
          <p:cNvSpPr>
            <a:spLocks noChangeArrowheads="1"/>
          </p:cNvSpPr>
          <p:nvPr/>
        </p:nvSpPr>
        <p:spPr bwMode="gray">
          <a:xfrm>
            <a:off x="2123728" y="1052736"/>
            <a:ext cx="5029200" cy="402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</a:pPr>
            <a:r>
              <a:rPr lang="ru-RU" b="1" dirty="0" smtClean="0">
                <a:solidFill>
                  <a:schemeClr val="accent1"/>
                </a:solidFill>
              </a:rPr>
              <a:t>Мета </a:t>
            </a:r>
            <a:r>
              <a:rPr lang="ru-RU" b="1" dirty="0" err="1" smtClean="0">
                <a:solidFill>
                  <a:schemeClr val="accent1"/>
                </a:solidFill>
              </a:rPr>
              <a:t>дисципліни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19" name="Rectangle 19"/>
          <p:cNvSpPr>
            <a:spLocks noChangeArrowheads="1"/>
          </p:cNvSpPr>
          <p:nvPr/>
        </p:nvSpPr>
        <p:spPr bwMode="gray">
          <a:xfrm>
            <a:off x="2087563" y="2756446"/>
            <a:ext cx="5029200" cy="402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</a:pPr>
            <a:endParaRPr lang="en-US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14761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490066"/>
          </a:xfrm>
        </p:spPr>
        <p:txBody>
          <a:bodyPr>
            <a:noAutofit/>
          </a:bodyPr>
          <a:lstStyle/>
          <a:p>
            <a:r>
              <a:rPr lang="uk-UA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Інформаційний обсяг</a:t>
            </a:r>
            <a:r>
              <a:rPr lang="uk-UA" sz="3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 </a:t>
            </a:r>
            <a:r>
              <a:rPr lang="uk-UA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навчальної дисципліни</a:t>
            </a:r>
            <a:r>
              <a:rPr lang="uk-UA" sz="3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 </a:t>
            </a:r>
            <a:endParaRPr lang="ru-RU" sz="3200" dirty="0">
              <a:solidFill>
                <a:schemeClr val="tx2">
                  <a:lumMod val="60000"/>
                  <a:lumOff val="4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/>
          </a:bodyPr>
          <a:lstStyle/>
          <a:p>
            <a:r>
              <a:rPr lang="ru-RU" sz="1600" dirty="0" smtClean="0"/>
              <a:t>Тема 1. </a:t>
            </a:r>
            <a:r>
              <a:rPr lang="ru-RU" sz="1600" dirty="0" err="1" smtClean="0"/>
              <a:t>Історія</a:t>
            </a:r>
            <a:r>
              <a:rPr lang="ru-RU" sz="1600" dirty="0" smtClean="0"/>
              <a:t> </a:t>
            </a:r>
            <a:r>
              <a:rPr lang="ru-RU" sz="1600" dirty="0" err="1" smtClean="0"/>
              <a:t>розвитку</a:t>
            </a:r>
            <a:r>
              <a:rPr lang="ru-RU" sz="1600" dirty="0" smtClean="0"/>
              <a:t> МСФЗ та </a:t>
            </a:r>
            <a:r>
              <a:rPr lang="ru-RU" sz="1600" dirty="0" err="1" smtClean="0"/>
              <a:t>організаційна</a:t>
            </a:r>
            <a:r>
              <a:rPr lang="ru-RU" sz="1600" dirty="0" smtClean="0"/>
              <a:t> структура Ради </a:t>
            </a:r>
            <a:r>
              <a:rPr lang="ru-RU" sz="1600" dirty="0" err="1" smtClean="0"/>
              <a:t>з</a:t>
            </a:r>
            <a:r>
              <a:rPr lang="ru-RU" sz="1600" dirty="0" smtClean="0"/>
              <a:t> </a:t>
            </a:r>
            <a:r>
              <a:rPr lang="ru-RU" sz="1600" dirty="0" err="1" smtClean="0"/>
              <a:t>міжнародних</a:t>
            </a:r>
            <a:r>
              <a:rPr lang="ru-RU" sz="1600" dirty="0" smtClean="0"/>
              <a:t> </a:t>
            </a:r>
            <a:r>
              <a:rPr lang="ru-RU" sz="1600" dirty="0" err="1" smtClean="0"/>
              <a:t>стандартів</a:t>
            </a:r>
            <a:r>
              <a:rPr lang="ru-RU" sz="1600" dirty="0" smtClean="0"/>
              <a:t> </a:t>
            </a:r>
            <a:r>
              <a:rPr lang="ru-RU" sz="1600" dirty="0" err="1" smtClean="0"/>
              <a:t>бухгалтерського</a:t>
            </a:r>
            <a:r>
              <a:rPr lang="ru-RU" sz="1600" dirty="0" smtClean="0"/>
              <a:t> </a:t>
            </a:r>
            <a:r>
              <a:rPr lang="ru-RU" sz="1600" dirty="0" err="1" smtClean="0"/>
              <a:t>обліку</a:t>
            </a:r>
            <a:r>
              <a:rPr lang="ru-RU" sz="1600" dirty="0" smtClean="0"/>
              <a:t>. </a:t>
            </a:r>
            <a:endParaRPr lang="ru-RU" sz="1600" dirty="0" smtClean="0"/>
          </a:p>
          <a:p>
            <a:r>
              <a:rPr lang="ru-RU" sz="1600" dirty="0" smtClean="0"/>
              <a:t>Тема </a:t>
            </a:r>
            <a:r>
              <a:rPr lang="ru-RU" sz="1600" dirty="0" smtClean="0"/>
              <a:t>2. Концептуальна основа МСФЗ. </a:t>
            </a:r>
            <a:endParaRPr lang="ru-RU" sz="1600" dirty="0" smtClean="0"/>
          </a:p>
          <a:p>
            <a:r>
              <a:rPr lang="ru-RU" sz="1600" dirty="0" smtClean="0"/>
              <a:t>Тема 3. Склад та формат </a:t>
            </a:r>
            <a:r>
              <a:rPr lang="ru-RU" sz="1600" dirty="0" err="1" smtClean="0"/>
              <a:t>подання</a:t>
            </a:r>
            <a:r>
              <a:rPr lang="ru-RU" sz="1600" dirty="0" smtClean="0"/>
              <a:t> </a:t>
            </a:r>
            <a:r>
              <a:rPr lang="ru-RU" sz="1600" dirty="0" err="1" smtClean="0"/>
              <a:t>фінансової</a:t>
            </a:r>
            <a:r>
              <a:rPr lang="ru-RU" sz="1600" dirty="0" smtClean="0"/>
              <a:t> </a:t>
            </a:r>
            <a:r>
              <a:rPr lang="ru-RU" sz="1600" dirty="0" err="1" smtClean="0"/>
              <a:t>звітності</a:t>
            </a:r>
            <a:r>
              <a:rPr lang="ru-RU" sz="1600" dirty="0" smtClean="0"/>
              <a:t>, </a:t>
            </a:r>
            <a:r>
              <a:rPr lang="ru-RU" sz="1600" dirty="0" err="1" smtClean="0"/>
              <a:t>складеної</a:t>
            </a:r>
            <a:r>
              <a:rPr lang="ru-RU" sz="1600" dirty="0" smtClean="0"/>
              <a:t> за МСФЗ. </a:t>
            </a:r>
            <a:endParaRPr lang="ru-RU" sz="1600" dirty="0" smtClean="0"/>
          </a:p>
          <a:p>
            <a:r>
              <a:rPr lang="ru-RU" sz="1600" dirty="0" smtClean="0"/>
              <a:t>Тема </a:t>
            </a:r>
            <a:r>
              <a:rPr lang="ru-RU" sz="1600" dirty="0" smtClean="0"/>
              <a:t>4. </a:t>
            </a:r>
            <a:r>
              <a:rPr lang="ru-RU" sz="1600" dirty="0" err="1" smtClean="0"/>
              <a:t>Базові</a:t>
            </a:r>
            <a:r>
              <a:rPr lang="ru-RU" sz="1600" dirty="0" smtClean="0"/>
              <a:t> </a:t>
            </a:r>
            <a:r>
              <a:rPr lang="ru-RU" sz="1600" dirty="0" err="1" smtClean="0"/>
              <a:t>підходи</a:t>
            </a:r>
            <a:r>
              <a:rPr lang="ru-RU" sz="1600" dirty="0" smtClean="0"/>
              <a:t> та </a:t>
            </a:r>
            <a:r>
              <a:rPr lang="ru-RU" sz="1600" dirty="0" err="1" smtClean="0"/>
              <a:t>головні</a:t>
            </a:r>
            <a:r>
              <a:rPr lang="ru-RU" sz="1600" dirty="0" smtClean="0"/>
              <a:t> правила </a:t>
            </a:r>
            <a:r>
              <a:rPr lang="ru-RU" sz="1600" dirty="0" err="1" smtClean="0"/>
              <a:t>визнання</a:t>
            </a:r>
            <a:r>
              <a:rPr lang="ru-RU" sz="1600" dirty="0" smtClean="0"/>
              <a:t> доходу. Тема 5. </a:t>
            </a:r>
            <a:r>
              <a:rPr lang="ru-RU" sz="1600" dirty="0" err="1" smtClean="0"/>
              <a:t>Визнання</a:t>
            </a:r>
            <a:r>
              <a:rPr lang="ru-RU" sz="1600" dirty="0" smtClean="0"/>
              <a:t> </a:t>
            </a:r>
            <a:r>
              <a:rPr lang="ru-RU" sz="1600" dirty="0" err="1" smtClean="0"/>
              <a:t>витрат</a:t>
            </a:r>
            <a:r>
              <a:rPr lang="ru-RU" sz="1600" dirty="0" smtClean="0"/>
              <a:t>: </a:t>
            </a:r>
            <a:r>
              <a:rPr lang="ru-RU" sz="1600" dirty="0" err="1" smtClean="0"/>
              <a:t>критерії</a:t>
            </a:r>
            <a:r>
              <a:rPr lang="ru-RU" sz="1600" dirty="0" smtClean="0"/>
              <a:t> </a:t>
            </a:r>
            <a:r>
              <a:rPr lang="ru-RU" sz="1600" dirty="0" err="1" smtClean="0"/>
              <a:t>списання</a:t>
            </a:r>
            <a:r>
              <a:rPr lang="ru-RU" sz="1600" dirty="0" smtClean="0"/>
              <a:t> та </a:t>
            </a:r>
            <a:r>
              <a:rPr lang="ru-RU" sz="1600" dirty="0" err="1" smtClean="0"/>
              <a:t>капіталізації</a:t>
            </a:r>
            <a:r>
              <a:rPr lang="ru-RU" sz="1600" dirty="0" smtClean="0"/>
              <a:t>. </a:t>
            </a:r>
            <a:endParaRPr lang="ru-RU" sz="1600" dirty="0" smtClean="0"/>
          </a:p>
          <a:p>
            <a:r>
              <a:rPr lang="ru-RU" sz="1600" dirty="0" smtClean="0"/>
              <a:t>Тема </a:t>
            </a:r>
            <a:r>
              <a:rPr lang="ru-RU" sz="1600" dirty="0" smtClean="0"/>
              <a:t>6. </a:t>
            </a:r>
            <a:r>
              <a:rPr lang="ru-RU" sz="1600" dirty="0" err="1" smtClean="0"/>
              <a:t>Визнання</a:t>
            </a:r>
            <a:r>
              <a:rPr lang="ru-RU" sz="1600" dirty="0" smtClean="0"/>
              <a:t> та </a:t>
            </a:r>
            <a:r>
              <a:rPr lang="ru-RU" sz="1600" dirty="0" err="1" smtClean="0"/>
              <a:t>оцінка</a:t>
            </a:r>
            <a:r>
              <a:rPr lang="ru-RU" sz="1600" dirty="0" smtClean="0"/>
              <a:t> </a:t>
            </a:r>
            <a:r>
              <a:rPr lang="ru-RU" sz="1600" dirty="0" err="1" smtClean="0"/>
              <a:t>активів</a:t>
            </a:r>
            <a:r>
              <a:rPr lang="ru-RU" sz="1600" dirty="0" smtClean="0"/>
              <a:t>: </a:t>
            </a:r>
            <a:r>
              <a:rPr lang="ru-RU" sz="1600" dirty="0" err="1" smtClean="0"/>
              <a:t>основні</a:t>
            </a:r>
            <a:r>
              <a:rPr lang="ru-RU" sz="1600" dirty="0" smtClean="0"/>
              <a:t> </a:t>
            </a:r>
            <a:r>
              <a:rPr lang="ru-RU" sz="1600" dirty="0" err="1" smtClean="0"/>
              <a:t>засоби</a:t>
            </a:r>
            <a:r>
              <a:rPr lang="ru-RU" sz="1600" dirty="0" smtClean="0"/>
              <a:t>. </a:t>
            </a:r>
            <a:endParaRPr lang="ru-RU" sz="1600" dirty="0" smtClean="0"/>
          </a:p>
          <a:p>
            <a:r>
              <a:rPr lang="ru-RU" sz="1600" dirty="0" smtClean="0"/>
              <a:t>Тема </a:t>
            </a:r>
            <a:r>
              <a:rPr lang="ru-RU" sz="1600" dirty="0" smtClean="0"/>
              <a:t>7. </a:t>
            </a:r>
            <a:r>
              <a:rPr lang="ru-RU" sz="1600" dirty="0" err="1" smtClean="0"/>
              <a:t>Визнання</a:t>
            </a:r>
            <a:r>
              <a:rPr lang="ru-RU" sz="1600" dirty="0" smtClean="0"/>
              <a:t> та </a:t>
            </a:r>
            <a:r>
              <a:rPr lang="ru-RU" sz="1600" dirty="0" err="1" smtClean="0"/>
              <a:t>оцінка</a:t>
            </a:r>
            <a:r>
              <a:rPr lang="ru-RU" sz="1600" dirty="0" smtClean="0"/>
              <a:t> </a:t>
            </a:r>
            <a:r>
              <a:rPr lang="ru-RU" sz="1600" dirty="0" err="1" smtClean="0"/>
              <a:t>активів</a:t>
            </a:r>
            <a:r>
              <a:rPr lang="ru-RU" sz="1600" dirty="0" smtClean="0"/>
              <a:t>: </a:t>
            </a:r>
            <a:r>
              <a:rPr lang="ru-RU" sz="1600" dirty="0" err="1" smtClean="0"/>
              <a:t>нематеріальні</a:t>
            </a:r>
            <a:r>
              <a:rPr lang="ru-RU" sz="1600" dirty="0" smtClean="0"/>
              <a:t> </a:t>
            </a:r>
            <a:r>
              <a:rPr lang="ru-RU" sz="1600" dirty="0" err="1" smtClean="0"/>
              <a:t>активи</a:t>
            </a:r>
            <a:r>
              <a:rPr lang="ru-RU" sz="1600" dirty="0" smtClean="0"/>
              <a:t>. </a:t>
            </a:r>
            <a:endParaRPr lang="ru-RU" sz="1600" dirty="0" smtClean="0"/>
          </a:p>
          <a:p>
            <a:r>
              <a:rPr lang="ru-RU" sz="1600" dirty="0" smtClean="0"/>
              <a:t>Тема </a:t>
            </a:r>
            <a:r>
              <a:rPr lang="ru-RU" sz="1600" dirty="0" smtClean="0"/>
              <a:t>8. </a:t>
            </a:r>
            <a:r>
              <a:rPr lang="ru-RU" sz="1600" dirty="0" err="1" smtClean="0"/>
              <a:t>Визнання</a:t>
            </a:r>
            <a:r>
              <a:rPr lang="ru-RU" sz="1600" dirty="0" smtClean="0"/>
              <a:t> та </a:t>
            </a:r>
            <a:r>
              <a:rPr lang="ru-RU" sz="1600" dirty="0" err="1" smtClean="0"/>
              <a:t>оцінка</a:t>
            </a:r>
            <a:r>
              <a:rPr lang="ru-RU" sz="1600" dirty="0" smtClean="0"/>
              <a:t> </a:t>
            </a:r>
            <a:r>
              <a:rPr lang="ru-RU" sz="1600" dirty="0" err="1" smtClean="0"/>
              <a:t>активів</a:t>
            </a:r>
            <a:r>
              <a:rPr lang="ru-RU" sz="1600" dirty="0" smtClean="0"/>
              <a:t>: </a:t>
            </a:r>
            <a:r>
              <a:rPr lang="ru-RU" sz="1600" dirty="0" err="1" smtClean="0"/>
              <a:t>заборгованість</a:t>
            </a:r>
            <a:r>
              <a:rPr lang="ru-RU" sz="1600" dirty="0" smtClean="0"/>
              <a:t> </a:t>
            </a:r>
            <a:r>
              <a:rPr lang="ru-RU" sz="1600" dirty="0" err="1" smtClean="0"/>
              <a:t>та</a:t>
            </a:r>
            <a:r>
              <a:rPr lang="ru-RU" sz="1600" dirty="0" smtClean="0"/>
              <a:t> запаси. </a:t>
            </a:r>
            <a:endParaRPr lang="ru-RU" sz="1600" dirty="0" smtClean="0"/>
          </a:p>
          <a:p>
            <a:r>
              <a:rPr lang="ru-RU" sz="1600" dirty="0" smtClean="0"/>
              <a:t>Тема </a:t>
            </a:r>
            <a:r>
              <a:rPr lang="ru-RU" sz="1600" dirty="0" smtClean="0"/>
              <a:t>9. </a:t>
            </a:r>
            <a:r>
              <a:rPr lang="ru-RU" sz="1600" dirty="0" err="1" smtClean="0"/>
              <a:t>Визнання</a:t>
            </a:r>
            <a:r>
              <a:rPr lang="ru-RU" sz="1600" dirty="0" smtClean="0"/>
              <a:t> та </a:t>
            </a:r>
            <a:r>
              <a:rPr lang="ru-RU" sz="1600" dirty="0" err="1" smtClean="0"/>
              <a:t>оцінка</a:t>
            </a:r>
            <a:r>
              <a:rPr lang="ru-RU" sz="1600" dirty="0" smtClean="0"/>
              <a:t> </a:t>
            </a:r>
            <a:r>
              <a:rPr lang="ru-RU" sz="1600" dirty="0" err="1" smtClean="0"/>
              <a:t>зобов’язань</a:t>
            </a:r>
            <a:r>
              <a:rPr lang="ru-RU" sz="1600" dirty="0" smtClean="0"/>
              <a:t> </a:t>
            </a:r>
            <a:r>
              <a:rPr lang="ru-RU" sz="1600" dirty="0" err="1" smtClean="0"/>
              <a:t>та</a:t>
            </a:r>
            <a:r>
              <a:rPr lang="ru-RU" sz="1600" dirty="0" smtClean="0"/>
              <a:t> </a:t>
            </a:r>
            <a:r>
              <a:rPr lang="ru-RU" sz="1600" dirty="0" err="1" smtClean="0"/>
              <a:t>власного</a:t>
            </a:r>
            <a:r>
              <a:rPr lang="ru-RU" sz="1600" dirty="0" smtClean="0"/>
              <a:t> </a:t>
            </a:r>
            <a:r>
              <a:rPr lang="ru-RU" sz="1600" dirty="0" err="1" smtClean="0"/>
              <a:t>капіталу</a:t>
            </a:r>
            <a:r>
              <a:rPr lang="ru-RU" sz="1600" dirty="0" smtClean="0"/>
              <a:t>. </a:t>
            </a:r>
            <a:endParaRPr lang="ru-RU" sz="1600" dirty="0" smtClean="0"/>
          </a:p>
          <a:p>
            <a:r>
              <a:rPr lang="ru-RU" sz="1600" dirty="0" smtClean="0"/>
              <a:t>Тема 10. </a:t>
            </a:r>
            <a:r>
              <a:rPr lang="ru-RU" sz="1600" dirty="0" err="1" smtClean="0"/>
              <a:t>Облік</a:t>
            </a:r>
            <a:r>
              <a:rPr lang="ru-RU" sz="1600" dirty="0" smtClean="0"/>
              <a:t> </a:t>
            </a:r>
            <a:r>
              <a:rPr lang="ru-RU" sz="1600" dirty="0" err="1" smtClean="0"/>
              <a:t>будівельних</a:t>
            </a:r>
            <a:r>
              <a:rPr lang="ru-RU" sz="1600" dirty="0" smtClean="0"/>
              <a:t> </a:t>
            </a:r>
            <a:r>
              <a:rPr lang="ru-RU" sz="1600" dirty="0" err="1" smtClean="0"/>
              <a:t>операцій</a:t>
            </a:r>
            <a:r>
              <a:rPr lang="ru-RU" sz="1600" dirty="0" smtClean="0"/>
              <a:t>: </a:t>
            </a:r>
            <a:r>
              <a:rPr lang="ru-RU" sz="1600" dirty="0" err="1" smtClean="0"/>
              <a:t>підряд</a:t>
            </a:r>
            <a:r>
              <a:rPr lang="ru-RU" sz="1600" dirty="0" smtClean="0"/>
              <a:t> та </a:t>
            </a:r>
            <a:r>
              <a:rPr lang="ru-RU" sz="1600" dirty="0" err="1" smtClean="0"/>
              <a:t>девелопмент</a:t>
            </a:r>
            <a:r>
              <a:rPr lang="ru-RU" sz="1600" dirty="0" smtClean="0"/>
              <a:t>. </a:t>
            </a:r>
            <a:endParaRPr lang="ru-RU" sz="1600" dirty="0" smtClean="0"/>
          </a:p>
          <a:p>
            <a:r>
              <a:rPr lang="ru-RU" sz="1600" dirty="0" smtClean="0"/>
              <a:t>Тема </a:t>
            </a:r>
            <a:r>
              <a:rPr lang="ru-RU" sz="1600" dirty="0" smtClean="0"/>
              <a:t>11. </a:t>
            </a:r>
            <a:r>
              <a:rPr lang="ru-RU" sz="1600" dirty="0" err="1" smtClean="0"/>
              <a:t>Облік</a:t>
            </a:r>
            <a:r>
              <a:rPr lang="ru-RU" sz="1600" dirty="0" smtClean="0"/>
              <a:t> та </a:t>
            </a:r>
            <a:r>
              <a:rPr lang="ru-RU" sz="1600" dirty="0" err="1" smtClean="0"/>
              <a:t>звітування</a:t>
            </a:r>
            <a:r>
              <a:rPr lang="ru-RU" sz="1600" dirty="0" smtClean="0"/>
              <a:t> за </a:t>
            </a:r>
            <a:r>
              <a:rPr lang="ru-RU" sz="1600" dirty="0" err="1" smtClean="0"/>
              <a:t>операціями</a:t>
            </a:r>
            <a:r>
              <a:rPr lang="ru-RU" sz="1600" dirty="0" smtClean="0"/>
              <a:t> </a:t>
            </a:r>
            <a:r>
              <a:rPr lang="ru-RU" sz="1600" dirty="0" err="1" smtClean="0"/>
              <a:t>з</a:t>
            </a:r>
            <a:r>
              <a:rPr lang="ru-RU" sz="1600" dirty="0" smtClean="0"/>
              <a:t> </a:t>
            </a:r>
            <a:r>
              <a:rPr lang="ru-RU" sz="1600" dirty="0" err="1" smtClean="0"/>
              <a:t>інвестиційною</a:t>
            </a:r>
            <a:r>
              <a:rPr lang="ru-RU" sz="1600" dirty="0" smtClean="0"/>
              <a:t> </a:t>
            </a:r>
            <a:r>
              <a:rPr lang="ru-RU" sz="1600" dirty="0" err="1" smtClean="0"/>
              <a:t>нерухомістю</a:t>
            </a:r>
            <a:r>
              <a:rPr lang="ru-RU" sz="1600" dirty="0" smtClean="0"/>
              <a:t>. </a:t>
            </a:r>
            <a:endParaRPr lang="ru-RU" sz="1600" dirty="0" smtClean="0"/>
          </a:p>
          <a:p>
            <a:r>
              <a:rPr lang="ru-RU" sz="1600" dirty="0" smtClean="0"/>
              <a:t>Тема </a:t>
            </a:r>
            <a:r>
              <a:rPr lang="ru-RU" sz="1600" dirty="0" smtClean="0"/>
              <a:t>12. </a:t>
            </a:r>
            <a:r>
              <a:rPr lang="ru-RU" sz="1600" dirty="0" err="1" smtClean="0"/>
              <a:t>Облік</a:t>
            </a:r>
            <a:r>
              <a:rPr lang="ru-RU" sz="1600" dirty="0" smtClean="0"/>
              <a:t> </a:t>
            </a:r>
            <a:r>
              <a:rPr lang="ru-RU" sz="1600" dirty="0" err="1" smtClean="0"/>
              <a:t>податку</a:t>
            </a:r>
            <a:r>
              <a:rPr lang="ru-RU" sz="1600" dirty="0" smtClean="0"/>
              <a:t> на </a:t>
            </a:r>
            <a:r>
              <a:rPr lang="ru-RU" sz="1600" dirty="0" err="1" smtClean="0"/>
              <a:t>прибуток</a:t>
            </a:r>
            <a:r>
              <a:rPr lang="ru-RU" sz="1600" dirty="0" smtClean="0"/>
              <a:t>. </a:t>
            </a:r>
            <a:endParaRPr lang="ru-RU" sz="1600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ordArt 2"/>
          <p:cNvSpPr>
            <a:spLocks noChangeArrowheads="1" noChangeShapeType="1" noTextEdit="1"/>
          </p:cNvSpPr>
          <p:nvPr/>
        </p:nvSpPr>
        <p:spPr bwMode="gray">
          <a:xfrm>
            <a:off x="2195736" y="260648"/>
            <a:ext cx="4495800" cy="6096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</a:bodyPr>
          <a:lstStyle/>
          <a:p>
            <a:pPr algn="ctr"/>
            <a:r>
              <a:rPr lang="ru-RU" sz="3600" b="1" kern="10" dirty="0" smtClean="0">
                <a:ln w="19050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chemeClr val="accent1"/>
                </a:solidFill>
                <a:effectLst>
                  <a:outerShdw dist="53882" dir="2700000" algn="ctr" rotWithShape="0">
                    <a:schemeClr val="tx1">
                      <a:alpha val="50000"/>
                    </a:schemeClr>
                  </a:outerShdw>
                </a:effectLst>
                <a:latin typeface="Arial"/>
                <a:cs typeface="Arial"/>
              </a:rPr>
              <a:t>Список </a:t>
            </a:r>
            <a:r>
              <a:rPr lang="uk-UA" sz="3600" b="1" kern="10" dirty="0" smtClean="0">
                <a:ln w="19050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chemeClr val="accent1"/>
                </a:solidFill>
                <a:effectLst>
                  <a:outerShdw dist="53882" dir="2700000" algn="ctr" rotWithShape="0">
                    <a:schemeClr val="tx1">
                      <a:alpha val="50000"/>
                    </a:schemeClr>
                  </a:outerShdw>
                </a:effectLst>
                <a:latin typeface="Arial"/>
                <a:cs typeface="Arial"/>
              </a:rPr>
              <a:t>літератури</a:t>
            </a:r>
            <a:endParaRPr lang="ru-RU" sz="3600" b="1" kern="10" dirty="0">
              <a:ln w="19050">
                <a:solidFill>
                  <a:srgbClr val="FFFFFF"/>
                </a:solidFill>
                <a:round/>
                <a:headEnd/>
                <a:tailEnd/>
              </a:ln>
              <a:solidFill>
                <a:schemeClr val="accent1"/>
              </a:solidFill>
              <a:effectLst>
                <a:outerShdw dist="53882" dir="2700000" algn="ctr" rotWithShape="0">
                  <a:schemeClr val="tx1">
                    <a:alpha val="50000"/>
                  </a:scheme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pPr lvl="0"/>
            <a:endParaRPr lang="ru-RU" sz="1200" dirty="0" smtClean="0"/>
          </a:p>
          <a:p>
            <a:pPr lvl="0"/>
            <a:r>
              <a:rPr lang="ru-RU" sz="1200" dirty="0" smtClean="0"/>
              <a:t>. </a:t>
            </a:r>
            <a:r>
              <a:rPr lang="ru-RU" sz="1200" dirty="0" err="1" smtClean="0"/>
              <a:t>Пономарьова</a:t>
            </a:r>
            <a:r>
              <a:rPr lang="ru-RU" sz="1200" dirty="0" smtClean="0"/>
              <a:t>, </a:t>
            </a:r>
            <a:r>
              <a:rPr lang="ru-RU" sz="1200" dirty="0" err="1" smtClean="0"/>
              <a:t>Наталія</a:t>
            </a:r>
            <a:r>
              <a:rPr lang="ru-RU" sz="1200" dirty="0" smtClean="0"/>
              <a:t> </a:t>
            </a:r>
            <a:r>
              <a:rPr lang="ru-RU" sz="1200" dirty="0" err="1" smtClean="0"/>
              <a:t>Анатоліївна</a:t>
            </a:r>
            <a:r>
              <a:rPr lang="ru-RU" sz="1200" dirty="0" smtClean="0"/>
              <a:t>. </a:t>
            </a:r>
            <a:r>
              <a:rPr lang="ru-RU" sz="1200" dirty="0" err="1" smtClean="0"/>
              <a:t>Міжнародні</a:t>
            </a:r>
            <a:r>
              <a:rPr lang="ru-RU" sz="1200" dirty="0" smtClean="0"/>
              <a:t> </a:t>
            </a:r>
            <a:r>
              <a:rPr lang="ru-RU" sz="1200" dirty="0" err="1" smtClean="0"/>
              <a:t>стандарти</a:t>
            </a:r>
            <a:r>
              <a:rPr lang="ru-RU" sz="1200" dirty="0" smtClean="0"/>
              <a:t> </a:t>
            </a:r>
            <a:r>
              <a:rPr lang="ru-RU" sz="1200" dirty="0" err="1" smtClean="0"/>
              <a:t>фінансової</a:t>
            </a:r>
            <a:r>
              <a:rPr lang="ru-RU" sz="1200" dirty="0" smtClean="0"/>
              <a:t> </a:t>
            </a:r>
            <a:r>
              <a:rPr lang="ru-RU" sz="1200" dirty="0" err="1" smtClean="0"/>
              <a:t>звітності</a:t>
            </a:r>
            <a:r>
              <a:rPr lang="ru-RU" sz="1200" dirty="0" smtClean="0"/>
              <a:t> та </a:t>
            </a:r>
            <a:r>
              <a:rPr lang="ru-RU" sz="1200" dirty="0" err="1" smtClean="0"/>
              <a:t>міжнародні</a:t>
            </a:r>
            <a:r>
              <a:rPr lang="ru-RU" sz="1200" dirty="0" smtClean="0"/>
              <a:t> </a:t>
            </a:r>
            <a:r>
              <a:rPr lang="ru-RU" sz="1200" dirty="0" err="1" smtClean="0"/>
              <a:t>стандарти</a:t>
            </a:r>
            <a:r>
              <a:rPr lang="ru-RU" sz="1200" dirty="0" smtClean="0"/>
              <a:t> аудиту [Текст] : </a:t>
            </a:r>
            <a:r>
              <a:rPr lang="ru-RU" sz="1200" dirty="0" err="1" smtClean="0"/>
              <a:t>навч</a:t>
            </a:r>
            <a:r>
              <a:rPr lang="ru-RU" sz="1200" dirty="0" smtClean="0"/>
              <a:t>. </a:t>
            </a:r>
            <a:r>
              <a:rPr lang="ru-RU" sz="1200" dirty="0" err="1" smtClean="0"/>
              <a:t>посібник</a:t>
            </a:r>
            <a:r>
              <a:rPr lang="ru-RU" sz="1200" dirty="0" smtClean="0"/>
              <a:t> / Н. А. </a:t>
            </a:r>
            <a:r>
              <a:rPr lang="ru-RU" sz="1200" dirty="0" err="1" smtClean="0"/>
              <a:t>Пономарьова</a:t>
            </a:r>
            <a:r>
              <a:rPr lang="ru-RU" sz="1200" dirty="0" smtClean="0"/>
              <a:t>. - </a:t>
            </a:r>
            <a:r>
              <a:rPr lang="ru-RU" sz="1200" dirty="0" err="1" smtClean="0"/>
              <a:t>Хмельницький</a:t>
            </a:r>
            <a:r>
              <a:rPr lang="ru-RU" sz="1200" dirty="0" smtClean="0"/>
              <a:t> : ХНУ, 2008. - 211 с. </a:t>
            </a:r>
            <a:r>
              <a:rPr lang="ru-RU" sz="1200" dirty="0" err="1" smtClean="0"/>
              <a:t>Бібліогр</a:t>
            </a:r>
            <a:r>
              <a:rPr lang="ru-RU" sz="1200" dirty="0" smtClean="0"/>
              <a:t>.: с. </a:t>
            </a:r>
            <a:r>
              <a:rPr lang="ru-RU" sz="1200" smtClean="0"/>
              <a:t>208-209</a:t>
            </a:r>
            <a:endParaRPr lang="ru-RU" sz="1200" dirty="0" smtClean="0"/>
          </a:p>
          <a:p>
            <a:pPr lvl="0"/>
            <a:r>
              <a:rPr lang="ru-RU" sz="1200" dirty="0" smtClean="0"/>
              <a:t>2</a:t>
            </a:r>
            <a:r>
              <a:rPr lang="ru-RU" sz="1200" dirty="0" smtClean="0"/>
              <a:t>. Голов, Сергей Федорович. Международные стандарты финансовой отчетности [Текст] : вопросы. Тесты. Упражнения / С. Ф. Голов [и др.] ; ред. С. Ф. Голов. - К. : </a:t>
            </a:r>
            <a:r>
              <a:rPr lang="ru-RU" sz="1200" dirty="0" err="1" smtClean="0"/>
              <a:t>Либра</a:t>
            </a:r>
            <a:r>
              <a:rPr lang="ru-RU" sz="1200" dirty="0" smtClean="0"/>
              <a:t>, 2007. - 320 с.: табл.. - </a:t>
            </a:r>
            <a:r>
              <a:rPr lang="ru-RU" sz="1200" dirty="0" err="1" smtClean="0"/>
              <a:t>Библиогр</a:t>
            </a:r>
            <a:r>
              <a:rPr lang="ru-RU" sz="1200" dirty="0" smtClean="0"/>
              <a:t>.: с. 319. </a:t>
            </a:r>
            <a:endParaRPr lang="uk-UA" sz="1200" dirty="0" smtClean="0"/>
          </a:p>
          <a:p>
            <a:pPr lvl="0"/>
            <a:r>
              <a:rPr lang="en-US" sz="1200" dirty="0" smtClean="0"/>
              <a:t>3</a:t>
            </a:r>
            <a:r>
              <a:rPr lang="en-US" sz="1200" dirty="0" smtClean="0"/>
              <a:t>. </a:t>
            </a:r>
            <a:r>
              <a:rPr lang="ru-RU" sz="1200" dirty="0" smtClean="0"/>
              <a:t>Голов, </a:t>
            </a:r>
            <a:r>
              <a:rPr lang="ru-RU" sz="1200" dirty="0" err="1" smtClean="0"/>
              <a:t>Сергій</a:t>
            </a:r>
            <a:r>
              <a:rPr lang="ru-RU" sz="1200" dirty="0" smtClean="0"/>
              <a:t> Федорович. </a:t>
            </a:r>
            <a:r>
              <a:rPr lang="ru-RU" sz="1200" dirty="0" err="1" smtClean="0"/>
              <a:t>Бухгалтерський</a:t>
            </a:r>
            <a:r>
              <a:rPr lang="ru-RU" sz="1200" dirty="0" smtClean="0"/>
              <a:t> </a:t>
            </a:r>
            <a:r>
              <a:rPr lang="ru-RU" sz="1200" dirty="0" err="1" smtClean="0"/>
              <a:t>облік</a:t>
            </a:r>
            <a:r>
              <a:rPr lang="ru-RU" sz="1200" dirty="0" smtClean="0"/>
              <a:t> та </a:t>
            </a:r>
            <a:r>
              <a:rPr lang="ru-RU" sz="1200" dirty="0" err="1" smtClean="0"/>
              <a:t>фінансова</a:t>
            </a:r>
            <a:r>
              <a:rPr lang="ru-RU" sz="1200" dirty="0" smtClean="0"/>
              <a:t> </a:t>
            </a:r>
            <a:r>
              <a:rPr lang="ru-RU" sz="1200" dirty="0" err="1" smtClean="0"/>
              <a:t>звітність</a:t>
            </a:r>
            <a:r>
              <a:rPr lang="ru-RU" sz="1200" dirty="0" smtClean="0"/>
              <a:t> за </a:t>
            </a:r>
            <a:r>
              <a:rPr lang="ru-RU" sz="1200" dirty="0" err="1" smtClean="0"/>
              <a:t>міжнародними</a:t>
            </a:r>
            <a:r>
              <a:rPr lang="ru-RU" sz="1200" dirty="0" smtClean="0"/>
              <a:t> стандартами [Текст] : </a:t>
            </a:r>
            <a:r>
              <a:rPr lang="ru-RU" sz="1200" dirty="0" err="1" smtClean="0"/>
              <a:t>практ</a:t>
            </a:r>
            <a:r>
              <a:rPr lang="ru-RU" sz="1200" dirty="0" smtClean="0"/>
              <a:t>. </a:t>
            </a:r>
            <a:r>
              <a:rPr lang="ru-RU" sz="1200" dirty="0" err="1" smtClean="0"/>
              <a:t>посіб</a:t>
            </a:r>
            <a:r>
              <a:rPr lang="ru-RU" sz="1200" dirty="0" smtClean="0"/>
              <a:t>. / С. Ф. Голов, В. М. </a:t>
            </a:r>
            <a:r>
              <a:rPr lang="ru-RU" sz="1200" dirty="0" err="1" smtClean="0"/>
              <a:t>Костюченко</a:t>
            </a:r>
            <a:r>
              <a:rPr lang="ru-RU" sz="1200" dirty="0" smtClean="0"/>
              <a:t>. - К. : </a:t>
            </a:r>
            <a:r>
              <a:rPr lang="ru-RU" sz="1200" dirty="0" err="1" smtClean="0"/>
              <a:t>Лібра</a:t>
            </a:r>
            <a:r>
              <a:rPr lang="ru-RU" sz="1200" dirty="0" smtClean="0"/>
              <a:t>, 2004. - 880 с.. - </a:t>
            </a:r>
            <a:r>
              <a:rPr lang="ru-RU" sz="1200" dirty="0" err="1" smtClean="0"/>
              <a:t>Бібліогр</a:t>
            </a:r>
            <a:r>
              <a:rPr lang="ru-RU" sz="1200" dirty="0" smtClean="0"/>
              <a:t>.: с. 878. </a:t>
            </a:r>
            <a:r>
              <a:rPr lang="ru-RU" sz="1200" dirty="0" smtClean="0"/>
              <a:t> </a:t>
            </a:r>
            <a:endParaRPr lang="uk-UA" sz="1200" dirty="0" smtClean="0"/>
          </a:p>
          <a:p>
            <a:pPr lvl="0"/>
            <a:r>
              <a:rPr lang="en-US" sz="1200" dirty="0" smtClean="0"/>
              <a:t> </a:t>
            </a:r>
            <a:r>
              <a:rPr lang="en-US" sz="1200" dirty="0" smtClean="0"/>
              <a:t>4. </a:t>
            </a:r>
            <a:r>
              <a:rPr lang="ru-RU" sz="1200" dirty="0" err="1" smtClean="0"/>
              <a:t>Міжнародні</a:t>
            </a:r>
            <a:r>
              <a:rPr lang="ru-RU" sz="1200" dirty="0" smtClean="0"/>
              <a:t> </a:t>
            </a:r>
            <a:r>
              <a:rPr lang="ru-RU" sz="1200" dirty="0" err="1" smtClean="0"/>
              <a:t>стандарти</a:t>
            </a:r>
            <a:r>
              <a:rPr lang="ru-RU" sz="1200" dirty="0" smtClean="0"/>
              <a:t> </a:t>
            </a:r>
            <a:r>
              <a:rPr lang="ru-RU" sz="1200" dirty="0" err="1" smtClean="0"/>
              <a:t>фінансової</a:t>
            </a:r>
            <a:r>
              <a:rPr lang="ru-RU" sz="1200" dirty="0" smtClean="0"/>
              <a:t> </a:t>
            </a:r>
            <a:r>
              <a:rPr lang="ru-RU" sz="1200" dirty="0" err="1" smtClean="0"/>
              <a:t>звітності</a:t>
            </a:r>
            <a:r>
              <a:rPr lang="ru-RU" sz="1200" dirty="0" smtClean="0"/>
              <a:t> [Текст] : </a:t>
            </a:r>
            <a:r>
              <a:rPr lang="ru-RU" sz="1200" dirty="0" err="1" smtClean="0"/>
              <a:t>видані</a:t>
            </a:r>
            <a:r>
              <a:rPr lang="ru-RU" sz="1200" dirty="0" smtClean="0"/>
              <a:t> станом на 1 </a:t>
            </a:r>
            <a:r>
              <a:rPr lang="ru-RU" sz="1200" dirty="0" err="1" smtClean="0"/>
              <a:t>січня</a:t>
            </a:r>
            <a:r>
              <a:rPr lang="ru-RU" sz="1200" dirty="0" smtClean="0"/>
              <a:t> 2009 р. : пер. </a:t>
            </a:r>
            <a:r>
              <a:rPr lang="ru-RU" sz="1200" dirty="0" err="1" smtClean="0"/>
              <a:t>з</a:t>
            </a:r>
            <a:r>
              <a:rPr lang="ru-RU" sz="1200" dirty="0" smtClean="0"/>
              <a:t> англ. / [за ред. С. Ф. Голова] ; </a:t>
            </a:r>
            <a:r>
              <a:rPr lang="en-US" sz="1200" dirty="0" smtClean="0"/>
              <a:t>Intern. Accounting </a:t>
            </a:r>
            <a:r>
              <a:rPr lang="en-US" sz="1200" dirty="0" err="1" smtClean="0"/>
              <a:t>Standarts</a:t>
            </a:r>
            <a:r>
              <a:rPr lang="en-US" sz="1200" dirty="0" smtClean="0"/>
              <a:t> Comm. Found., </a:t>
            </a:r>
            <a:r>
              <a:rPr lang="ru-RU" sz="1200" dirty="0" err="1" smtClean="0"/>
              <a:t>Фед</a:t>
            </a:r>
            <a:r>
              <a:rPr lang="ru-RU" sz="1200" dirty="0" smtClean="0"/>
              <a:t>. проф. </a:t>
            </a:r>
            <a:r>
              <a:rPr lang="ru-RU" sz="1200" dirty="0" err="1" smtClean="0"/>
              <a:t>бухгалтерів</a:t>
            </a:r>
            <a:r>
              <a:rPr lang="ru-RU" sz="1200" dirty="0" smtClean="0"/>
              <a:t> </a:t>
            </a:r>
            <a:r>
              <a:rPr lang="ru-RU" sz="1200" dirty="0" err="1" smtClean="0"/>
              <a:t>і</a:t>
            </a:r>
            <a:r>
              <a:rPr lang="ru-RU" sz="1200" dirty="0" smtClean="0"/>
              <a:t> </a:t>
            </a:r>
            <a:r>
              <a:rPr lang="ru-RU" sz="1200" dirty="0" err="1" smtClean="0"/>
              <a:t>аудиторів</a:t>
            </a:r>
            <a:r>
              <a:rPr lang="ru-RU" sz="1200" dirty="0" smtClean="0"/>
              <a:t> </a:t>
            </a:r>
            <a:r>
              <a:rPr lang="ru-RU" sz="1200" dirty="0" err="1" smtClean="0"/>
              <a:t>України</a:t>
            </a:r>
            <a:r>
              <a:rPr lang="ru-RU" sz="1200" dirty="0" smtClean="0"/>
              <a:t>. - [К.] : ФПБАУ, 2009. - </a:t>
            </a:r>
            <a:r>
              <a:rPr lang="ru-RU" sz="1200" dirty="0" err="1" smtClean="0"/>
              <a:t>Назва</a:t>
            </a:r>
            <a:r>
              <a:rPr lang="ru-RU" sz="1200" dirty="0" smtClean="0"/>
              <a:t> </a:t>
            </a:r>
            <a:r>
              <a:rPr lang="ru-RU" sz="1200" dirty="0" err="1" smtClean="0"/>
              <a:t>обкл</a:t>
            </a:r>
            <a:r>
              <a:rPr lang="ru-RU" sz="1200" dirty="0" smtClean="0"/>
              <a:t>. : МСФЗ. </a:t>
            </a:r>
            <a:r>
              <a:rPr lang="ru-RU" sz="1200" dirty="0" err="1" smtClean="0"/>
              <a:t>Міжнародні</a:t>
            </a:r>
            <a:r>
              <a:rPr lang="ru-RU" sz="1200" dirty="0" smtClean="0"/>
              <a:t> </a:t>
            </a:r>
            <a:r>
              <a:rPr lang="ru-RU" sz="1200" dirty="0" err="1" smtClean="0"/>
              <a:t>стандарти</a:t>
            </a:r>
            <a:r>
              <a:rPr lang="ru-RU" sz="1200" dirty="0" smtClean="0"/>
              <a:t> </a:t>
            </a:r>
            <a:r>
              <a:rPr lang="ru-RU" sz="1200" dirty="0" err="1" smtClean="0"/>
              <a:t>фінансової</a:t>
            </a:r>
            <a:r>
              <a:rPr lang="ru-RU" sz="1200" dirty="0" smtClean="0"/>
              <a:t> </a:t>
            </a:r>
            <a:r>
              <a:rPr lang="ru-RU" sz="1200" dirty="0" err="1" smtClean="0"/>
              <a:t>звітності</a:t>
            </a:r>
            <a:r>
              <a:rPr lang="ru-RU" sz="1200" dirty="0" smtClean="0"/>
              <a:t> (</a:t>
            </a:r>
            <a:r>
              <a:rPr lang="en-US" sz="1200" dirty="0" smtClean="0"/>
              <a:t>IFRS). </a:t>
            </a:r>
            <a:r>
              <a:rPr lang="ru-RU" sz="1200" dirty="0" smtClean="0"/>
              <a:t>Т</a:t>
            </a:r>
            <a:r>
              <a:rPr lang="ru-RU" sz="1200" dirty="0" smtClean="0"/>
              <a:t>. 1 / ред. С. Ф. Голов. - 2009. - 1592 с. </a:t>
            </a:r>
            <a:endParaRPr lang="ru-RU" sz="1200" dirty="0" smtClean="0"/>
          </a:p>
          <a:p>
            <a:pPr lvl="0"/>
            <a:r>
              <a:rPr lang="ru-RU" sz="1200" dirty="0" smtClean="0"/>
              <a:t>5</a:t>
            </a:r>
            <a:r>
              <a:rPr lang="ru-RU" sz="1200" dirty="0" smtClean="0"/>
              <a:t>. </a:t>
            </a:r>
            <a:r>
              <a:rPr lang="ru-RU" sz="1200" dirty="0" err="1" smtClean="0"/>
              <a:t>Міжнародні</a:t>
            </a:r>
            <a:r>
              <a:rPr lang="ru-RU" sz="1200" dirty="0" smtClean="0"/>
              <a:t> </a:t>
            </a:r>
            <a:r>
              <a:rPr lang="ru-RU" sz="1200" dirty="0" err="1" smtClean="0"/>
              <a:t>стандарти</a:t>
            </a:r>
            <a:r>
              <a:rPr lang="ru-RU" sz="1200" dirty="0" smtClean="0"/>
              <a:t> </a:t>
            </a:r>
            <a:r>
              <a:rPr lang="ru-RU" sz="1200" dirty="0" err="1" smtClean="0"/>
              <a:t>фінансової</a:t>
            </a:r>
            <a:r>
              <a:rPr lang="ru-RU" sz="1200" dirty="0" smtClean="0"/>
              <a:t> </a:t>
            </a:r>
            <a:r>
              <a:rPr lang="ru-RU" sz="1200" dirty="0" err="1" smtClean="0"/>
              <a:t>звітності</a:t>
            </a:r>
            <a:r>
              <a:rPr lang="ru-RU" sz="1200" dirty="0" smtClean="0"/>
              <a:t> [Текст] : </a:t>
            </a:r>
            <a:r>
              <a:rPr lang="ru-RU" sz="1200" dirty="0" err="1" smtClean="0"/>
              <a:t>видані</a:t>
            </a:r>
            <a:r>
              <a:rPr lang="ru-RU" sz="1200" dirty="0" smtClean="0"/>
              <a:t> станом на 1 </a:t>
            </a:r>
            <a:r>
              <a:rPr lang="ru-RU" sz="1200" dirty="0" err="1" smtClean="0"/>
              <a:t>січня</a:t>
            </a:r>
            <a:r>
              <a:rPr lang="ru-RU" sz="1200" dirty="0" smtClean="0"/>
              <a:t> 2009 р. : пер. </a:t>
            </a:r>
            <a:r>
              <a:rPr lang="ru-RU" sz="1200" dirty="0" err="1" smtClean="0"/>
              <a:t>з</a:t>
            </a:r>
            <a:r>
              <a:rPr lang="ru-RU" sz="1200" dirty="0" smtClean="0"/>
              <a:t> англ. / [за ред. С. Ф. Голова] ; </a:t>
            </a:r>
            <a:r>
              <a:rPr lang="en-US" sz="1200" dirty="0" smtClean="0"/>
              <a:t>Intern. Accounting Standards Comm. Found., </a:t>
            </a:r>
            <a:r>
              <a:rPr lang="ru-RU" sz="1200" dirty="0" err="1" smtClean="0"/>
              <a:t>Фед</a:t>
            </a:r>
            <a:r>
              <a:rPr lang="ru-RU" sz="1200" dirty="0" smtClean="0"/>
              <a:t>. проф. </a:t>
            </a:r>
            <a:r>
              <a:rPr lang="ru-RU" sz="1200" dirty="0" err="1" smtClean="0"/>
              <a:t>бухгалтерів</a:t>
            </a:r>
            <a:r>
              <a:rPr lang="ru-RU" sz="1200" dirty="0" smtClean="0"/>
              <a:t> </a:t>
            </a:r>
            <a:r>
              <a:rPr lang="ru-RU" sz="1200" dirty="0" err="1" smtClean="0"/>
              <a:t>і</a:t>
            </a:r>
            <a:r>
              <a:rPr lang="ru-RU" sz="1200" dirty="0" smtClean="0"/>
              <a:t> </a:t>
            </a:r>
            <a:r>
              <a:rPr lang="ru-RU" sz="1200" dirty="0" err="1" smtClean="0"/>
              <a:t>аудиторів</a:t>
            </a:r>
            <a:r>
              <a:rPr lang="ru-RU" sz="1200" dirty="0" smtClean="0"/>
              <a:t> </a:t>
            </a:r>
            <a:r>
              <a:rPr lang="ru-RU" sz="1200" dirty="0" err="1" smtClean="0"/>
              <a:t>України</a:t>
            </a:r>
            <a:r>
              <a:rPr lang="ru-RU" sz="1200" dirty="0" smtClean="0"/>
              <a:t>. - [К.] : ФПБАУ, 2009. - </a:t>
            </a:r>
            <a:r>
              <a:rPr lang="ru-RU" sz="1200" dirty="0" err="1" smtClean="0"/>
              <a:t>Назва</a:t>
            </a:r>
            <a:r>
              <a:rPr lang="ru-RU" sz="1200" dirty="0" smtClean="0"/>
              <a:t> </a:t>
            </a:r>
            <a:r>
              <a:rPr lang="ru-RU" sz="1200" dirty="0" err="1" smtClean="0"/>
              <a:t>обкл</a:t>
            </a:r>
            <a:r>
              <a:rPr lang="ru-RU" sz="1200" dirty="0" smtClean="0"/>
              <a:t>. : МСФЗ. </a:t>
            </a:r>
            <a:r>
              <a:rPr lang="ru-RU" sz="1200" dirty="0" err="1" smtClean="0"/>
              <a:t>Міжнародні</a:t>
            </a:r>
            <a:r>
              <a:rPr lang="ru-RU" sz="1200" dirty="0" smtClean="0"/>
              <a:t> </a:t>
            </a:r>
            <a:r>
              <a:rPr lang="ru-RU" sz="1200" dirty="0" err="1" smtClean="0"/>
              <a:t>стандарти</a:t>
            </a:r>
            <a:r>
              <a:rPr lang="ru-RU" sz="1200" dirty="0" smtClean="0"/>
              <a:t> </a:t>
            </a:r>
            <a:r>
              <a:rPr lang="ru-RU" sz="1200" dirty="0" err="1" smtClean="0"/>
              <a:t>фінансової</a:t>
            </a:r>
            <a:r>
              <a:rPr lang="ru-RU" sz="1200" dirty="0" smtClean="0"/>
              <a:t> </a:t>
            </a:r>
            <a:r>
              <a:rPr lang="ru-RU" sz="1200" dirty="0" err="1" smtClean="0"/>
              <a:t>звітності</a:t>
            </a:r>
            <a:r>
              <a:rPr lang="ru-RU" sz="1200" dirty="0" smtClean="0"/>
              <a:t> (</a:t>
            </a:r>
            <a:r>
              <a:rPr lang="en-US" sz="1200" dirty="0" smtClean="0"/>
              <a:t>IFRS). - ISBN 97</a:t>
            </a:r>
            <a:endParaRPr lang="ru-RU" sz="1200" dirty="0" smtClean="0"/>
          </a:p>
        </p:txBody>
      </p:sp>
    </p:spTree>
    <p:extLst>
      <p:ext uri="{BB962C8B-B14F-4D97-AF65-F5344CB8AC3E}">
        <p14:creationId xmlns="" xmlns:p14="http://schemas.microsoft.com/office/powerpoint/2010/main" val="2749964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33a560957eb4d83f40cbc80ff3b7862f65e6674"/>
</p:tagLst>
</file>

<file path=ppt/theme/theme1.xml><?xml version="1.0" encoding="utf-8"?>
<a:theme xmlns:a="http://schemas.openxmlformats.org/drawingml/2006/main" name="Тема Office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550</TotalTime>
  <Words>541</Words>
  <Application>Microsoft Office PowerPoint</Application>
  <PresentationFormat>Экран (4:3)</PresentationFormat>
  <Paragraphs>28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Міністерство освіти і науки України Херсонський державний університет Факультет економіки та менеджменту</vt:lpstr>
      <vt:lpstr>Слайд 2</vt:lpstr>
      <vt:lpstr>Інформаційний обсяг навчальної дисципліни </vt:lpstr>
      <vt:lpstr>Слайд 4</vt:lpstr>
    </vt:vector>
  </TitlesOfParts>
  <Company>http://presentation-creation.ru/</Company>
  <LinksUpToDate>false</LinksUpToDate>
  <SharedDoc>false</SharedDoc>
  <HyperlinkBase>http://presentation-creation.ru/</HyperlinkBase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Заголовок слайда</dc:title>
  <dc:creator>obstinate</dc:creator>
  <cp:lastModifiedBy>anna</cp:lastModifiedBy>
  <cp:revision>61</cp:revision>
  <dcterms:created xsi:type="dcterms:W3CDTF">2017-06-04T12:24:27Z</dcterms:created>
  <dcterms:modified xsi:type="dcterms:W3CDTF">2020-06-12T18:33:04Z</dcterms:modified>
</cp:coreProperties>
</file>