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6" r:id="rId3"/>
    <p:sldId id="259" r:id="rId4"/>
    <p:sldId id="261" r:id="rId5"/>
    <p:sldId id="258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6A960B0B-FFE4-4D3C-8AB8-87745BEEA413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9E0C85E-A9A1-4FAE-8D80-84228F51AAD5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60B0B-FFE4-4D3C-8AB8-87745BEEA413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0C85E-A9A1-4FAE-8D80-84228F51AA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60B0B-FFE4-4D3C-8AB8-87745BEEA413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79E0C85E-A9A1-4FAE-8D80-84228F51AA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60B0B-FFE4-4D3C-8AB8-87745BEEA413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0C85E-A9A1-4FAE-8D80-84228F51AAD5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A960B0B-FFE4-4D3C-8AB8-87745BEEA413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79E0C85E-A9A1-4FAE-8D80-84228F51AAD5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60B0B-FFE4-4D3C-8AB8-87745BEEA413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0C85E-A9A1-4FAE-8D80-84228F51AAD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60B0B-FFE4-4D3C-8AB8-87745BEEA413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0C85E-A9A1-4FAE-8D80-84228F51AAD5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60B0B-FFE4-4D3C-8AB8-87745BEEA413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0C85E-A9A1-4FAE-8D80-84228F51AAD5}" type="slidenum">
              <a:rPr lang="ru-RU" smtClean="0"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60B0B-FFE4-4D3C-8AB8-87745BEEA413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0C85E-A9A1-4FAE-8D80-84228F51AA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60B0B-FFE4-4D3C-8AB8-87745BEEA413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9E0C85E-A9A1-4FAE-8D80-84228F51AAD5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60B0B-FFE4-4D3C-8AB8-87745BEEA413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0C85E-A9A1-4FAE-8D80-84228F51AAD5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6A960B0B-FFE4-4D3C-8AB8-87745BEEA413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79E0C85E-A9A1-4FAE-8D80-84228F51AAD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Міністерство освіти і науки України</a:t>
            </a:r>
            <a: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Херсонський державний університет</a:t>
            </a:r>
            <a: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Факультет економіки та менеджменту</a:t>
            </a:r>
            <a: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Кафедра економіки та міжнародних економічних відносин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1628507"/>
            <a:ext cx="7920880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 indent="0" algn="ctr">
              <a:buNone/>
            </a:pPr>
            <a:endParaRPr lang="uk-UA" sz="2800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indent="0" algn="ctr">
              <a:buNone/>
            </a:pPr>
            <a:endParaRPr lang="uk-UA" sz="2800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indent="0" algn="ctr">
              <a:buNone/>
            </a:pPr>
            <a:r>
              <a:rPr lang="uk-UA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uk-UA" sz="2800" b="1" cap="all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Основи публічного виступу</a:t>
            </a:r>
            <a:r>
              <a:rPr lang="uk-UA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marL="45720" indent="0" algn="ctr">
              <a:buNone/>
            </a:pPr>
            <a:endParaRPr lang="uk-UA" sz="2800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indent="0" algn="ctr">
              <a:buNone/>
            </a:pPr>
            <a:endParaRPr lang="uk-UA" sz="2800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indent="0" algn="ctr">
              <a:buNone/>
            </a:pPr>
            <a:endParaRPr lang="uk-UA" sz="2800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indent="0" algn="ctr">
              <a:buNone/>
            </a:pPr>
            <a:r>
              <a:rPr lang="uk-UA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Галузь знань </a:t>
            </a:r>
            <a:r>
              <a:rPr lang="uk-UA" u="sng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29 Міжнародні відносини</a:t>
            </a:r>
            <a:r>
              <a:rPr lang="uk-UA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Спеціальність 292 «Міжнародні економічні відносини»</a:t>
            </a:r>
            <a:br>
              <a:rPr lang="uk-UA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Ступінь вищої освіти </a:t>
            </a:r>
            <a:r>
              <a:rPr lang="uk-UA" u="sng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бакалавр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ХЕРСОН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endParaRPr lang="uk-UA" sz="28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33008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836712"/>
            <a:ext cx="612068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b="1" u="sng" dirty="0">
                <a:solidFill>
                  <a:prstClr val="whit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Предметом</a:t>
            </a:r>
            <a:r>
              <a:rPr lang="uk-UA" sz="2000" b="1" dirty="0">
                <a:solidFill>
                  <a:prstClr val="whit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uk-UA" sz="2000" dirty="0">
                <a:solidFill>
                  <a:prstClr val="whit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навчальної дисципліни є </a:t>
            </a:r>
            <a:r>
              <a:rPr lang="uk-UA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теорія і практика підготовки усних публічних виступів для різних сфер діяльності. </a:t>
            </a:r>
            <a:r>
              <a:rPr lang="uk-UA" sz="2000" dirty="0" smtClean="0">
                <a:solidFill>
                  <a:schemeClr val="bg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  <a:p>
            <a:pPr indent="449580" algn="just">
              <a:spcAft>
                <a:spcPts val="0"/>
              </a:spcAft>
            </a:pP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prstClr val="white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uk-UA" sz="2000" b="1" u="sng" dirty="0" smtClean="0">
                <a:solidFill>
                  <a:prstClr val="whit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Метою</a:t>
            </a:r>
            <a:r>
              <a:rPr lang="uk-UA" sz="2000" b="1" dirty="0" smtClean="0">
                <a:solidFill>
                  <a:prstClr val="whit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uk-UA" sz="2000" dirty="0" smtClean="0">
                <a:solidFill>
                  <a:prstClr val="whit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викладання навчальної дисципліни </a:t>
            </a: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є </a:t>
            </a:r>
            <a:r>
              <a:rPr lang="uk-UA" sz="2000" b="0" spc="4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засвоєння теоретичних основ </a:t>
            </a:r>
            <a:r>
              <a:rPr lang="uk-UA" sz="2000" b="0" spc="-25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риторики й оволодіння практичними вміннями та навичками побудови текстів публічних промов та їх виголошення.</a:t>
            </a:r>
            <a:endParaRPr lang="ru-RU" sz="2000" b="1" dirty="0" smtClean="0">
              <a:solidFill>
                <a:schemeClr val="bg1"/>
              </a:solidFill>
              <a:effectLst/>
              <a:latin typeface="Times New Roman"/>
              <a:ea typeface="Times New Roman"/>
            </a:endParaRPr>
          </a:p>
          <a:p>
            <a:pPr indent="449580" algn="just">
              <a:spcAft>
                <a:spcPts val="0"/>
              </a:spcAft>
            </a:pP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prstClr val="white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uk-UA" sz="2000" b="1" u="sng" dirty="0" smtClean="0">
                <a:solidFill>
                  <a:prstClr val="whit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Основними завданнями</a:t>
            </a:r>
            <a:r>
              <a:rPr lang="uk-UA" sz="2000" dirty="0" smtClean="0">
                <a:solidFill>
                  <a:prstClr val="whit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вивчення дисципліни є: </a:t>
            </a:r>
            <a:r>
              <a:rPr lang="uk-UA" sz="2000" b="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навчання мистецтву створювати, з урахуванням узусу і відповідної  йому комунікативної спрямованості, тексти певних жанрів, переважно в усній формі, сприяти практичному оволодінню навичками ораторського мистецтва.</a:t>
            </a:r>
            <a:endParaRPr lang="ru-RU" sz="2000" b="1" dirty="0">
              <a:solidFill>
                <a:schemeClr val="bg1"/>
              </a:solidFill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1031458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548680"/>
            <a:ext cx="5976664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uk-UA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Компетентності </a:t>
            </a:r>
            <a:r>
              <a:rPr lang="uk-UA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здобувачів ступеня вищої освіти бакалавр з навчальної дисципліни: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buNone/>
            </a:pPr>
            <a:endParaRPr lang="uk-UA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Відстоювати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інтереси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різних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сферах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міжнародних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відносин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85750" indent="-285750" algn="just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Здатність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ефективно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спілкуватися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професійному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соціальному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рівнях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використанням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фахової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термінології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включаючи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усну і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письмову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комунікацію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державною та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іноземними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мовами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85750" indent="-285750" algn="just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Здатність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брати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участь у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ділових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міжнародних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організаційно-правових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відносинах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обґрунтовувати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власну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думку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щодо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конкретних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умов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реалізації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форм МЕВ на мега-, макро-, мезо-  і 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мікрорівнях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endParaRPr lang="ru-RU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buNone/>
            </a:pPr>
            <a:endParaRPr lang="ru-RU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buNone/>
            </a:pPr>
            <a:endParaRPr lang="ru-RU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18231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35465" y="116632"/>
            <a:ext cx="6606480" cy="72943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0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Програмні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результати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навчання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16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результаті</a:t>
            </a: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вивчення</a:t>
            </a: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навчальної</a:t>
            </a: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дисципліни</a:t>
            </a: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підготовлений</a:t>
            </a: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фахівець</a:t>
            </a: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повинен </a:t>
            </a:r>
            <a:r>
              <a:rPr lang="ru-RU" sz="16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засвоїти</a:t>
            </a:r>
            <a:endParaRPr lang="ru-RU" sz="1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6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риторичну</a:t>
            </a: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термінологію</a:t>
            </a: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систему понять </a:t>
            </a:r>
            <a:r>
              <a:rPr lang="ru-RU" sz="16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класичної</a:t>
            </a: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риторики; 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6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закони</a:t>
            </a: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риторики; 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6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специфічні</a:t>
            </a: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риси</a:t>
            </a: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видів</a:t>
            </a: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16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жанрів</a:t>
            </a: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ораторського</a:t>
            </a: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мистецтва</a:t>
            </a: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6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основні</a:t>
            </a: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етапи</a:t>
            </a: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підготовки</a:t>
            </a: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ораторської</a:t>
            </a: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промови</a:t>
            </a: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6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засоби</a:t>
            </a: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вербального та невербального </a:t>
            </a:r>
            <a:r>
              <a:rPr lang="ru-RU" sz="16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впливу</a:t>
            </a: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16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аудиторію</a:t>
            </a: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6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особливості</a:t>
            </a: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сучасного</a:t>
            </a: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риторичного </a:t>
            </a:r>
            <a:r>
              <a:rPr lang="ru-RU" sz="16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вчення</a:t>
            </a: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6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визначати</a:t>
            </a: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тему </a:t>
            </a:r>
            <a:r>
              <a:rPr lang="ru-RU" sz="16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виступу</a:t>
            </a: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й </a:t>
            </a:r>
            <a:r>
              <a:rPr lang="ru-RU" sz="16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добирати</a:t>
            </a: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матеріал</a:t>
            </a: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16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нього</a:t>
            </a: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розміщувати</a:t>
            </a: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матеріал</a:t>
            </a: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й </a:t>
            </a:r>
            <a:r>
              <a:rPr lang="ru-RU" sz="16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оформлювати</a:t>
            </a: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структуру </a:t>
            </a:r>
            <a:r>
              <a:rPr lang="ru-RU" sz="16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виступу</a:t>
            </a: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6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будувати</a:t>
            </a: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тексти</a:t>
            </a: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різних</a:t>
            </a: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жанрів</a:t>
            </a: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16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видів</a:t>
            </a: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ораторського</a:t>
            </a: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мистецтва</a:t>
            </a: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відповідно</a:t>
            </a: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до мети, </a:t>
            </a:r>
            <a:r>
              <a:rPr lang="ru-RU" sz="16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призначення</a:t>
            </a: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й умов </a:t>
            </a:r>
            <a:r>
              <a:rPr lang="ru-RU" sz="16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комунікації</a:t>
            </a: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послуговуватися</a:t>
            </a: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виразовими</a:t>
            </a: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мовними</a:t>
            </a: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засобами</a:t>
            </a: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16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промовах</a:t>
            </a: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різних</a:t>
            </a: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видів</a:t>
            </a: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6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застосовувати</a:t>
            </a: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методи</a:t>
            </a: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запам’ятовування</a:t>
            </a: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структури</a:t>
            </a: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й </a:t>
            </a:r>
            <a:r>
              <a:rPr lang="ru-RU" sz="16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змісту</a:t>
            </a: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виступу</a:t>
            </a: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робити</a:t>
            </a: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партитуру тексту; 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16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основі</a:t>
            </a: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спостережень</a:t>
            </a: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й </a:t>
            </a:r>
            <a:r>
              <a:rPr lang="ru-RU" sz="16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аналізу</a:t>
            </a: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бази</a:t>
            </a: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даних</a:t>
            </a: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створювати</a:t>
            </a: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«портрет </a:t>
            </a:r>
            <a:r>
              <a:rPr lang="ru-RU" sz="16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аудиторії</a:t>
            </a: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»; 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6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застосовувати</a:t>
            </a: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методи</a:t>
            </a: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мовного</a:t>
            </a: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16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позамовного</a:t>
            </a: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впливу</a:t>
            </a: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16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аудиторію</a:t>
            </a: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6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аналізувати</a:t>
            </a: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своє</a:t>
            </a: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16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чуже</a:t>
            </a: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мовлення</a:t>
            </a: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виявляти</a:t>
            </a: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відхилення</a:t>
            </a: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норм, </a:t>
            </a:r>
            <a:r>
              <a:rPr lang="ru-RU" sz="16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застосовувати</a:t>
            </a: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різні</a:t>
            </a: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засоби</a:t>
            </a: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16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їх</a:t>
            </a: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подолання</a:t>
            </a: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buNone/>
            </a:pPr>
            <a:endParaRPr lang="ru-RU" sz="16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buNone/>
            </a:pPr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11628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Тема 1. Засади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професійного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ораторського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мистецтва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Тема 2.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Мистецтво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красномовства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оратора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Тема 3.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Професійна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невербальна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комунікація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Тема 4.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Професійне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міжособистісне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спілкування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Тема 5.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Професійно-педагогічне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спілкування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Перелік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тем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402902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719071"/>
            <a:ext cx="8784975" cy="4407408"/>
          </a:xfrm>
        </p:spPr>
        <p:txBody>
          <a:bodyPr>
            <a:normAutofit fontScale="25000" lnSpcReduction="20000"/>
          </a:bodyPr>
          <a:lstStyle/>
          <a:p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1. Абрамович С. Д. Риторика : [</a:t>
            </a:r>
            <a:r>
              <a:rPr lang="ru-RU" sz="7200" dirty="0" err="1">
                <a:latin typeface="Times New Roman" pitchFamily="18" charset="0"/>
                <a:cs typeface="Times New Roman" pitchFamily="18" charset="0"/>
              </a:rPr>
              <a:t>навч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7200" dirty="0" err="1">
                <a:latin typeface="Times New Roman" pitchFamily="18" charset="0"/>
                <a:cs typeface="Times New Roman" pitchFamily="18" charset="0"/>
              </a:rPr>
              <a:t>посіб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.] / С. Д. Абрамович, М. Ю. </a:t>
            </a:r>
            <a:r>
              <a:rPr lang="ru-RU" sz="7200" dirty="0" err="1">
                <a:latin typeface="Times New Roman" pitchFamily="18" charset="0"/>
                <a:cs typeface="Times New Roman" pitchFamily="18" charset="0"/>
              </a:rPr>
              <a:t>Чікарькова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. – </a:t>
            </a:r>
            <a:r>
              <a:rPr lang="ru-RU" sz="7200" dirty="0" err="1">
                <a:latin typeface="Times New Roman" pitchFamily="18" charset="0"/>
                <a:cs typeface="Times New Roman" pitchFamily="18" charset="0"/>
              </a:rPr>
              <a:t>Львів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 : </a:t>
            </a:r>
            <a:r>
              <a:rPr lang="ru-RU" sz="7200" dirty="0" err="1">
                <a:latin typeface="Times New Roman" pitchFamily="18" charset="0"/>
                <a:cs typeface="Times New Roman" pitchFamily="18" charset="0"/>
              </a:rPr>
              <a:t>Світ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, 2001. – 240 с. </a:t>
            </a:r>
          </a:p>
          <a:p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2.Колотілова Н. А. Риторика : [</a:t>
            </a:r>
            <a:r>
              <a:rPr lang="ru-RU" sz="7200" dirty="0" err="1">
                <a:latin typeface="Times New Roman" pitchFamily="18" charset="0"/>
                <a:cs typeface="Times New Roman" pitchFamily="18" charset="0"/>
              </a:rPr>
              <a:t>навч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7200" dirty="0" err="1">
                <a:latin typeface="Times New Roman" pitchFamily="18" charset="0"/>
                <a:cs typeface="Times New Roman" pitchFamily="18" charset="0"/>
              </a:rPr>
              <a:t>посіб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.] / Н. А. </a:t>
            </a:r>
            <a:r>
              <a:rPr lang="ru-RU" sz="7200" dirty="0" err="1">
                <a:latin typeface="Times New Roman" pitchFamily="18" charset="0"/>
                <a:cs typeface="Times New Roman" pitchFamily="18" charset="0"/>
              </a:rPr>
              <a:t>Колотілова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. – К. : Центр </a:t>
            </a:r>
            <a:r>
              <a:rPr lang="ru-RU" sz="7200" dirty="0" err="1">
                <a:latin typeface="Times New Roman" pitchFamily="18" charset="0"/>
                <a:cs typeface="Times New Roman" pitchFamily="18" charset="0"/>
              </a:rPr>
              <a:t>учбової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200" dirty="0" err="1">
                <a:latin typeface="Times New Roman" pitchFamily="18" charset="0"/>
                <a:cs typeface="Times New Roman" pitchFamily="18" charset="0"/>
              </a:rPr>
              <a:t>літератури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, 2007. – 232 с. </a:t>
            </a:r>
          </a:p>
          <a:p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3.Мацько Л. І. Риторика : [</a:t>
            </a:r>
            <a:r>
              <a:rPr lang="ru-RU" sz="7200" dirty="0" err="1">
                <a:latin typeface="Times New Roman" pitchFamily="18" charset="0"/>
                <a:cs typeface="Times New Roman" pitchFamily="18" charset="0"/>
              </a:rPr>
              <a:t>навч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7200" dirty="0" err="1">
                <a:latin typeface="Times New Roman" pitchFamily="18" charset="0"/>
                <a:cs typeface="Times New Roman" pitchFamily="18" charset="0"/>
              </a:rPr>
              <a:t>посіб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.] / Л. І. </a:t>
            </a:r>
            <a:r>
              <a:rPr lang="ru-RU" sz="7200" dirty="0" err="1">
                <a:latin typeface="Times New Roman" pitchFamily="18" charset="0"/>
                <a:cs typeface="Times New Roman" pitchFamily="18" charset="0"/>
              </a:rPr>
              <a:t>Мацько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, О. М. </a:t>
            </a:r>
            <a:r>
              <a:rPr lang="ru-RU" sz="7200" dirty="0" err="1">
                <a:latin typeface="Times New Roman" pitchFamily="18" charset="0"/>
                <a:cs typeface="Times New Roman" pitchFamily="18" charset="0"/>
              </a:rPr>
              <a:t>Мацько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. – К. : </a:t>
            </a:r>
            <a:r>
              <a:rPr lang="ru-RU" sz="7200" dirty="0" err="1">
                <a:latin typeface="Times New Roman" pitchFamily="18" charset="0"/>
                <a:cs typeface="Times New Roman" pitchFamily="18" charset="0"/>
              </a:rPr>
              <a:t>Вища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200" dirty="0" err="1">
                <a:latin typeface="Times New Roman" pitchFamily="18" charset="0"/>
                <a:cs typeface="Times New Roman" pitchFamily="18" charset="0"/>
              </a:rPr>
              <a:t>шк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., 2003. – 311 с. </a:t>
            </a:r>
          </a:p>
          <a:p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4.Миронова Т. В. Язык жестов. Как добиться успеха в жизни / Т. В. Миронова. – М. : ЗАО </a:t>
            </a:r>
            <a:r>
              <a:rPr lang="ru-RU" sz="7200" dirty="0" err="1">
                <a:latin typeface="Times New Roman" pitchFamily="18" charset="0"/>
                <a:cs typeface="Times New Roman" pitchFamily="18" charset="0"/>
              </a:rPr>
              <a:t>Центрполиграф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, 2006. – 223 с. </a:t>
            </a:r>
          </a:p>
          <a:p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5.Ньемантсвердрит Дж. В. Подготовка успешного устного выступления / Дж. В. </a:t>
            </a:r>
            <a:r>
              <a:rPr lang="ru-RU" sz="7200" dirty="0" err="1">
                <a:latin typeface="Times New Roman" pitchFamily="18" charset="0"/>
                <a:cs typeface="Times New Roman" pitchFamily="18" charset="0"/>
              </a:rPr>
              <a:t>Ньемантсвердрит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 // Протокол и этикет. – 2003. – №4. – С. 36–42.</a:t>
            </a:r>
          </a:p>
          <a:p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 6.Олійник О. Б. </a:t>
            </a:r>
            <a:r>
              <a:rPr lang="ru-RU" sz="7200" dirty="0" err="1">
                <a:latin typeface="Times New Roman" pitchFamily="18" charset="0"/>
                <a:cs typeface="Times New Roman" pitchFamily="18" charset="0"/>
              </a:rPr>
              <a:t>Основи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200" dirty="0" err="1">
                <a:latin typeface="Times New Roman" pitchFamily="18" charset="0"/>
                <a:cs typeface="Times New Roman" pitchFamily="18" charset="0"/>
              </a:rPr>
              <a:t>ораторської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200" dirty="0" err="1">
                <a:latin typeface="Times New Roman" pitchFamily="18" charset="0"/>
                <a:cs typeface="Times New Roman" pitchFamily="18" charset="0"/>
              </a:rPr>
              <a:t>майстерності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 : [</a:t>
            </a:r>
            <a:r>
              <a:rPr lang="ru-RU" sz="7200" dirty="0" err="1">
                <a:latin typeface="Times New Roman" pitchFamily="18" charset="0"/>
                <a:cs typeface="Times New Roman" pitchFamily="18" charset="0"/>
              </a:rPr>
              <a:t>навч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7200" dirty="0" err="1">
                <a:latin typeface="Times New Roman" pitchFamily="18" charset="0"/>
                <a:cs typeface="Times New Roman" pitchFamily="18" charset="0"/>
              </a:rPr>
              <a:t>посіб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. для студ. ВНЗ] / О. Б. </a:t>
            </a:r>
            <a:r>
              <a:rPr lang="ru-RU" sz="7200" dirty="0" err="1">
                <a:latin typeface="Times New Roman" pitchFamily="18" charset="0"/>
                <a:cs typeface="Times New Roman" pitchFamily="18" charset="0"/>
              </a:rPr>
              <a:t>Олійник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 / М-во </a:t>
            </a:r>
            <a:r>
              <a:rPr lang="ru-RU" sz="7200" dirty="0" err="1">
                <a:latin typeface="Times New Roman" pitchFamily="18" charset="0"/>
                <a:cs typeface="Times New Roman" pitchFamily="18" charset="0"/>
              </a:rPr>
              <a:t>освіти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 і науки </a:t>
            </a:r>
            <a:r>
              <a:rPr lang="ru-RU" sz="7200" dirty="0" err="1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. – К. : Кондор, 2010. – 182 с. </a:t>
            </a:r>
          </a:p>
          <a:p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7.Пиз А. Язык телодвижений : Как читать мысли других людей по их жестам / А. </a:t>
            </a:r>
            <a:r>
              <a:rPr lang="ru-RU" sz="7200" dirty="0" err="1">
                <a:latin typeface="Times New Roman" pitchFamily="18" charset="0"/>
                <a:cs typeface="Times New Roman" pitchFamily="18" charset="0"/>
              </a:rPr>
              <a:t>Пиз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. – Москва, 2006. – 272 с. </a:t>
            </a:r>
          </a:p>
          <a:p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8.Сагач Г. М. Риторика : [</a:t>
            </a:r>
            <a:r>
              <a:rPr lang="ru-RU" sz="7200" dirty="0" err="1">
                <a:latin typeface="Times New Roman" pitchFamily="18" charset="0"/>
                <a:cs typeface="Times New Roman" pitchFamily="18" charset="0"/>
              </a:rPr>
              <a:t>навч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7200" dirty="0" err="1">
                <a:latin typeface="Times New Roman" pitchFamily="18" charset="0"/>
                <a:cs typeface="Times New Roman" pitchFamily="18" charset="0"/>
              </a:rPr>
              <a:t>посіб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. для студ. </a:t>
            </a:r>
            <a:r>
              <a:rPr lang="ru-RU" sz="7200" dirty="0" err="1">
                <a:latin typeface="Times New Roman" pitchFamily="18" charset="0"/>
                <a:cs typeface="Times New Roman" pitchFamily="18" charset="0"/>
              </a:rPr>
              <a:t>серед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. і </a:t>
            </a:r>
            <a:r>
              <a:rPr lang="ru-RU" sz="7200" dirty="0" err="1">
                <a:latin typeface="Times New Roman" pitchFamily="18" charset="0"/>
                <a:cs typeface="Times New Roman" pitchFamily="18" charset="0"/>
              </a:rPr>
              <a:t>вищ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7200" dirty="0" err="1">
                <a:latin typeface="Times New Roman" pitchFamily="18" charset="0"/>
                <a:cs typeface="Times New Roman" pitchFamily="18" charset="0"/>
              </a:rPr>
              <a:t>навч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7200" dirty="0" err="1">
                <a:latin typeface="Times New Roman" pitchFamily="18" charset="0"/>
                <a:cs typeface="Times New Roman" pitchFamily="18" charset="0"/>
              </a:rPr>
              <a:t>закладів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] / Г. М. </a:t>
            </a:r>
            <a:r>
              <a:rPr lang="ru-RU" sz="7200" dirty="0" err="1">
                <a:latin typeface="Times New Roman" pitchFamily="18" charset="0"/>
                <a:cs typeface="Times New Roman" pitchFamily="18" charset="0"/>
              </a:rPr>
              <a:t>Сагач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. – К. : </a:t>
            </a:r>
            <a:r>
              <a:rPr lang="ru-RU" sz="7200" dirty="0" err="1">
                <a:latin typeface="Times New Roman" pitchFamily="18" charset="0"/>
                <a:cs typeface="Times New Roman" pitchFamily="18" charset="0"/>
              </a:rPr>
              <a:t>Видавничий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200" dirty="0" err="1">
                <a:latin typeface="Times New Roman" pitchFamily="18" charset="0"/>
                <a:cs typeface="Times New Roman" pitchFamily="18" charset="0"/>
              </a:rPr>
              <a:t>дім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7200" dirty="0" err="1">
                <a:latin typeface="Times New Roman" pitchFamily="18" charset="0"/>
                <a:cs typeface="Times New Roman" pitchFamily="18" charset="0"/>
              </a:rPr>
              <a:t>Ін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 Юре», 2000. – 568 с. </a:t>
            </a:r>
          </a:p>
          <a:p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9.Спанатій Л. С. Риторика : [</a:t>
            </a:r>
            <a:r>
              <a:rPr lang="ru-RU" sz="7200" dirty="0" err="1">
                <a:latin typeface="Times New Roman" pitchFamily="18" charset="0"/>
                <a:cs typeface="Times New Roman" pitchFamily="18" charset="0"/>
              </a:rPr>
              <a:t>навч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7200" dirty="0" err="1">
                <a:latin typeface="Times New Roman" pitchFamily="18" charset="0"/>
                <a:cs typeface="Times New Roman" pitchFamily="18" charset="0"/>
              </a:rPr>
              <a:t>посіб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. для студ. </a:t>
            </a:r>
            <a:r>
              <a:rPr lang="ru-RU" sz="7200" dirty="0" err="1">
                <a:latin typeface="Times New Roman" pitchFamily="18" charset="0"/>
                <a:cs typeface="Times New Roman" pitchFamily="18" charset="0"/>
              </a:rPr>
              <a:t>вищ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7200" dirty="0" err="1">
                <a:latin typeface="Times New Roman" pitchFamily="18" charset="0"/>
                <a:cs typeface="Times New Roman" pitchFamily="18" charset="0"/>
              </a:rPr>
              <a:t>навч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7200" dirty="0" err="1">
                <a:latin typeface="Times New Roman" pitchFamily="18" charset="0"/>
                <a:cs typeface="Times New Roman" pitchFamily="18" charset="0"/>
              </a:rPr>
              <a:t>закладів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] / Л. С. </a:t>
            </a:r>
            <a:r>
              <a:rPr lang="ru-RU" sz="7200" dirty="0" err="1">
                <a:latin typeface="Times New Roman" pitchFamily="18" charset="0"/>
                <a:cs typeface="Times New Roman" pitchFamily="18" charset="0"/>
              </a:rPr>
              <a:t>Спанатій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. – К. : </a:t>
            </a:r>
            <a:r>
              <a:rPr lang="ru-RU" sz="7200" dirty="0" err="1">
                <a:latin typeface="Times New Roman" pitchFamily="18" charset="0"/>
                <a:cs typeface="Times New Roman" pitchFamily="18" charset="0"/>
              </a:rPr>
              <a:t>Видавничий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200" dirty="0" err="1">
                <a:latin typeface="Times New Roman" pitchFamily="18" charset="0"/>
                <a:cs typeface="Times New Roman" pitchFamily="18" charset="0"/>
              </a:rPr>
              <a:t>дім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7200" dirty="0" err="1">
                <a:latin typeface="Times New Roman" pitchFamily="18" charset="0"/>
                <a:cs typeface="Times New Roman" pitchFamily="18" charset="0"/>
              </a:rPr>
              <a:t>Ін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 Юре», 2008. – 144 с.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РЕКОМЕНДОВАНА ЛІТЕРАТУРА</a:t>
            </a:r>
          </a:p>
        </p:txBody>
      </p:sp>
    </p:spTree>
    <p:extLst>
      <p:ext uri="{BB962C8B-B14F-4D97-AF65-F5344CB8AC3E}">
        <p14:creationId xmlns:p14="http://schemas.microsoft.com/office/powerpoint/2010/main" val="296453203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етка">
  <a:themeElements>
    <a:clrScheme name="Сетка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Сетка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Сетка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14</TotalTime>
  <Words>624</Words>
  <Application>Microsoft Office PowerPoint</Application>
  <PresentationFormat>Экран (4:3)</PresentationFormat>
  <Paragraphs>50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Сетка</vt:lpstr>
      <vt:lpstr>Міністерство освіти і науки України Херсонський державний університет Факультет економіки та менеджменту Кафедра економіки та міжнародних економічних відносин</vt:lpstr>
      <vt:lpstr>Презентация PowerPoint</vt:lpstr>
      <vt:lpstr>Презентация PowerPoint</vt:lpstr>
      <vt:lpstr>Презентация PowerPoint</vt:lpstr>
      <vt:lpstr>Перелік тем</vt:lpstr>
      <vt:lpstr>РЕКОМЕНДОВАНА ЛІТЕРАТУРА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Міністерство освіти і науки України Херсонський державний університет Факультет економіки та менеджменту Кафедра економіки та міжнародних економічних відносин</dc:title>
  <dc:creator>Owner</dc:creator>
  <cp:lastModifiedBy>Owner</cp:lastModifiedBy>
  <cp:revision>5</cp:revision>
  <dcterms:created xsi:type="dcterms:W3CDTF">2020-06-08T18:22:13Z</dcterms:created>
  <dcterms:modified xsi:type="dcterms:W3CDTF">2020-07-09T15:32:27Z</dcterms:modified>
</cp:coreProperties>
</file>