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7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0736" autoAdjust="0"/>
  </p:normalViewPr>
  <p:slideViewPr>
    <p:cSldViewPr>
      <p:cViewPr>
        <p:scale>
          <a:sx n="76" d="100"/>
          <a:sy n="76" d="100"/>
        </p:scale>
        <p:origin x="-984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149F7F-2232-4DA5-A873-BA4FCB958F58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EA0C5-FF63-4525-971A-24BAFA445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EA0C5-FF63-4525-971A-24BAFA445DD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EA0C5-FF63-4525-971A-24BAFA445DD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EA0C5-FF63-4525-971A-24BAFA445DD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500174"/>
            <a:ext cx="8143932" cy="1571636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600" i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Міністерство</a:t>
            </a:r>
            <a:r>
              <a:rPr lang="ru-RU" sz="36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</a:t>
            </a:r>
            <a:r>
              <a:rPr lang="ru-RU" sz="3600" i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освіти</a:t>
            </a:r>
            <a:r>
              <a:rPr lang="ru-RU" sz="36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600" i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і</a:t>
            </a:r>
            <a:r>
              <a:rPr lang="ru-RU" sz="36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науки </a:t>
            </a:r>
            <a:r>
              <a:rPr lang="ru-RU" sz="3600" i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України</a:t>
            </a:r>
            <a:r>
              <a:rPr lang="ru-RU" sz="36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3600" i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Херсонський</a:t>
            </a:r>
            <a:r>
              <a:rPr lang="ru-RU" sz="36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600" i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державний</a:t>
            </a:r>
            <a:r>
              <a:rPr lang="ru-RU" sz="36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600" i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університет</a:t>
            </a:r>
            <a:r>
              <a:rPr lang="ru-RU" sz="36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36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Кафедра </a:t>
            </a:r>
            <a:r>
              <a:rPr lang="ru-RU" sz="3600" i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хімії</a:t>
            </a:r>
            <a:r>
              <a:rPr lang="ru-RU" sz="36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та </a:t>
            </a:r>
            <a:r>
              <a:rPr lang="ru-RU" sz="3600" i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фармації</a:t>
            </a:r>
            <a:endParaRPr lang="uk-UA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8662" y="4000504"/>
            <a:ext cx="74295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/>
              <a:t>ПЕДАГОГІЧНИЙ  КОНТРОЛЬ  В СИСТЕМІ  ХІМІЧНОЇ  ОСВІТИ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938962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uk-UA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571480"/>
            <a:ext cx="692948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chemeClr val="accent6">
                    <a:lumMod val="75000"/>
                  </a:schemeClr>
                </a:solidFill>
              </a:rPr>
              <a:t>Освітньо-професійна </a:t>
            </a:r>
            <a:r>
              <a:rPr lang="uk-UA" sz="3200" b="1" dirty="0" err="1" smtClean="0">
                <a:solidFill>
                  <a:schemeClr val="accent6">
                    <a:lumMod val="75000"/>
                  </a:schemeClr>
                </a:solidFill>
              </a:rPr>
              <a:t>програма“Середня</a:t>
            </a:r>
            <a:r>
              <a:rPr lang="uk-UA" sz="3200" b="1" dirty="0" smtClean="0">
                <a:solidFill>
                  <a:schemeClr val="accent6">
                    <a:lumMod val="75000"/>
                  </a:schemeClr>
                </a:solidFill>
              </a:rPr>
              <a:t> освіта (Хімія)”</a:t>
            </a:r>
            <a:endParaRPr lang="ru-RU" sz="32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2928934"/>
            <a:ext cx="367240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chemeClr val="accent5">
                    <a:lumMod val="50000"/>
                  </a:schemeClr>
                </a:solidFill>
              </a:rPr>
              <a:t>Другий (</a:t>
            </a:r>
            <a:r>
              <a:rPr lang="uk-UA" sz="2400" b="1" dirty="0" smtClean="0">
                <a:solidFill>
                  <a:schemeClr val="accent5">
                    <a:lumMod val="50000"/>
                  </a:schemeClr>
                </a:solidFill>
              </a:rPr>
              <a:t>магістерський)рівень </a:t>
            </a:r>
            <a:r>
              <a:rPr lang="uk-UA" sz="2400" b="1" dirty="0" smtClean="0">
                <a:solidFill>
                  <a:schemeClr val="accent5">
                    <a:lumMod val="50000"/>
                  </a:schemeClr>
                </a:solidFill>
              </a:rPr>
              <a:t>вищої освіти за спеціальністю 014 Середня освіта (Хімія)</a:t>
            </a:r>
          </a:p>
          <a:p>
            <a:r>
              <a:rPr lang="uk-UA" sz="2400" b="1" dirty="0" smtClean="0">
                <a:solidFill>
                  <a:schemeClr val="accent5">
                    <a:lumMod val="50000"/>
                  </a:schemeClr>
                </a:solidFill>
              </a:rPr>
              <a:t>241 М група, 3 семестр, 2020 рік</a:t>
            </a:r>
          </a:p>
          <a:p>
            <a:endParaRPr lang="ru-RU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2710543"/>
            <a:ext cx="4143404" cy="2908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582036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Предметом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</a:rPr>
              <a:t>вивчення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</a:rPr>
              <a:t>навчальної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</a:rPr>
              <a:t>дисципліни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</a:rPr>
              <a:t>є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</a:rPr>
              <a:t>практичні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</a:rPr>
              <a:t>основи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</a:rPr>
              <a:t>педагогічного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 контролю в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</a:rPr>
              <a:t>системі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</a:rPr>
              <a:t>хімічної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</a:rPr>
              <a:t>освіти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, 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</a:rPr>
              <a:t>необхідні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 для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</a:rPr>
              <a:t>професійної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</a:rPr>
              <a:t>діяльності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</a:rPr>
              <a:t>вчителя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</a:rPr>
              <a:t>хімії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</a:rPr>
              <a:t>з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</a:rPr>
              <a:t>урахуванням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</a:rPr>
              <a:t>специфіки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</a:rPr>
              <a:t>хімічної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 науки та 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</a:rPr>
              <a:t>сучасного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 стану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</a:rPr>
              <a:t>її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</a:rPr>
              <a:t>розвитку</a:t>
            </a:r>
            <a:endParaRPr lang="uk-UA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0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29190" y="3500438"/>
            <a:ext cx="3500462" cy="2786082"/>
          </a:xfrm>
          <a:prstGeom prst="rect">
            <a:avLst/>
          </a:prstGeom>
        </p:spPr>
      </p:pic>
      <p:pic>
        <p:nvPicPr>
          <p:cNvPr id="6" name="Содержимое 4" descr="chemist_kolb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285852" y="3429000"/>
            <a:ext cx="2786082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6143668" cy="485756"/>
          </a:xfrm>
        </p:spPr>
        <p:txBody>
          <a:bodyPr/>
          <a:lstStyle/>
          <a:p>
            <a:r>
              <a:rPr lang="uk-UA" sz="4400" b="1" dirty="0" smtClean="0"/>
              <a:t>Основні завдання курсу</a:t>
            </a:r>
            <a:endParaRPr lang="uk-UA" sz="44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8596" y="1676400"/>
            <a:ext cx="5143536" cy="4572000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Курс </a:t>
            </a:r>
            <a:r>
              <a:rPr lang="ru-RU" sz="24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спрямований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на </a:t>
            </a:r>
            <a:r>
              <a:rPr lang="ru-RU" sz="24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формування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у </a:t>
            </a:r>
            <a:r>
              <a:rPr lang="ru-RU" sz="24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здобувачів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освітньої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програми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</a:p>
          <a:p>
            <a:pPr>
              <a:buFont typeface="Wingdings" pitchFamily="2" charset="2"/>
              <a:buChar char="v"/>
            </a:pPr>
            <a:r>
              <a:rPr lang="ru-RU" sz="1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уявлень</a:t>
            </a: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про </a:t>
            </a:r>
            <a:r>
              <a:rPr lang="ru-RU" sz="1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сучасний</a:t>
            </a: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стан </a:t>
            </a:r>
            <a:r>
              <a:rPr lang="ru-RU" sz="1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педагогічного</a:t>
            </a: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контролю в </a:t>
            </a:r>
            <a:r>
              <a:rPr lang="ru-RU" sz="1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системі</a:t>
            </a: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хімічної</a:t>
            </a: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освіти</a:t>
            </a: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; </a:t>
            </a:r>
          </a:p>
          <a:p>
            <a:pPr>
              <a:buFont typeface="Wingdings" pitchFamily="2" charset="2"/>
              <a:buChar char="v"/>
            </a:pPr>
            <a:r>
              <a:rPr lang="ru-RU" sz="1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вивчення</a:t>
            </a: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теоретичних</a:t>
            </a: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основ   </a:t>
            </a:r>
            <a:r>
              <a:rPr lang="ru-RU" sz="1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педагогічного</a:t>
            </a: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контролю;</a:t>
            </a:r>
          </a:p>
          <a:p>
            <a:pPr>
              <a:buFont typeface="Wingdings" pitchFamily="2" charset="2"/>
              <a:buChar char="v"/>
            </a:pPr>
            <a:r>
              <a:rPr lang="ru-RU" sz="1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розвиток</a:t>
            </a: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педагогічного</a:t>
            </a: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мислення</a:t>
            </a: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; </a:t>
            </a:r>
          </a:p>
          <a:p>
            <a:pPr>
              <a:buFont typeface="Wingdings" pitchFamily="2" charset="2"/>
              <a:buChar char="v"/>
            </a:pPr>
            <a:r>
              <a:rPr lang="ru-RU" sz="1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здатності</a:t>
            </a: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до </a:t>
            </a:r>
            <a:r>
              <a:rPr lang="ru-RU" sz="1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аналізу</a:t>
            </a: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педагогічних</a:t>
            </a: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явищ</a:t>
            </a: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; </a:t>
            </a:r>
          </a:p>
          <a:p>
            <a:pPr>
              <a:buFont typeface="Wingdings" pitchFamily="2" charset="2"/>
              <a:buChar char="v"/>
            </a:pPr>
            <a:r>
              <a:rPr lang="ru-RU" sz="1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формування</a:t>
            </a: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готовності</a:t>
            </a: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до </a:t>
            </a:r>
            <a:r>
              <a:rPr lang="ru-RU" sz="1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впровадження</a:t>
            </a: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педагогічних</a:t>
            </a: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та </a:t>
            </a:r>
            <a:r>
              <a:rPr lang="ru-RU" sz="1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хімічних</a:t>
            </a: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компетентностей  у </a:t>
            </a:r>
            <a:r>
              <a:rPr lang="ru-RU" sz="1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своїй</a:t>
            </a: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практичній</a:t>
            </a: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діяльності</a:t>
            </a:r>
            <a:endParaRPr lang="uk-UA" sz="1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" name="Содержимое 3" descr="002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5643570" y="1928802"/>
            <a:ext cx="3286148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>
            <a:normAutofit lnSpcReduction="10000"/>
          </a:bodyPr>
          <a:lstStyle/>
          <a:p>
            <a:endParaRPr lang="uk-UA" sz="2000" dirty="0" smtClean="0"/>
          </a:p>
          <a:p>
            <a:pPr algn="ctr">
              <a:buNone/>
            </a:pPr>
            <a:r>
              <a:rPr lang="uk-UA" sz="3200" b="1" dirty="0" smtClean="0">
                <a:solidFill>
                  <a:schemeClr val="accent1">
                    <a:lumMod val="75000"/>
                  </a:schemeClr>
                </a:solidFill>
              </a:rPr>
              <a:t>Приклад окремих тем освітньої компоненти</a:t>
            </a:r>
          </a:p>
          <a:p>
            <a:endParaRPr lang="uk-UA" sz="2000" dirty="0" smtClean="0"/>
          </a:p>
          <a:p>
            <a:r>
              <a:rPr lang="uk-UA" sz="2000" dirty="0" smtClean="0"/>
              <a:t>Тенденції розвитку загальної середньої освіти України на сучасному етапі </a:t>
            </a:r>
          </a:p>
          <a:p>
            <a:r>
              <a:rPr lang="uk-UA" sz="2000" dirty="0" smtClean="0"/>
              <a:t>Поняття якості освіти</a:t>
            </a:r>
          </a:p>
          <a:p>
            <a:r>
              <a:rPr lang="uk-UA" sz="2000" dirty="0" smtClean="0"/>
              <a:t>Використання результатів педагогічного контролю в управлінні якістю хімічної підготовки школярів на сучасному етапі використання досягнень науки хімії</a:t>
            </a:r>
          </a:p>
          <a:p>
            <a:r>
              <a:rPr lang="uk-UA" sz="2000" dirty="0" smtClean="0"/>
              <a:t>Контроль і оцінювання результатів навчально-пізнавальної діяльності учнів</a:t>
            </a:r>
          </a:p>
          <a:p>
            <a:r>
              <a:rPr lang="uk-UA" sz="2000" dirty="0" smtClean="0"/>
              <a:t>Основні вимоги до змісту, конструювання і використання тестів з хімії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4348" y="2285992"/>
            <a:ext cx="5529274" cy="3962408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uk-UA" sz="6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Систематичність  здійснення педагогічного контролю за якістю і рівнем навчального матеріалу з хімії у старшій  школі</a:t>
            </a:r>
          </a:p>
          <a:p>
            <a:pPr>
              <a:buFont typeface="Wingdings" pitchFamily="2" charset="2"/>
              <a:buChar char="v"/>
            </a:pPr>
            <a:endParaRPr lang="uk-UA" sz="6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uk-UA" sz="6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Всеохопленість</a:t>
            </a:r>
            <a:r>
              <a:rPr lang="uk-UA" sz="6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і повнота контролю</a:t>
            </a:r>
          </a:p>
          <a:p>
            <a:pPr>
              <a:buFont typeface="Wingdings" pitchFamily="2" charset="2"/>
              <a:buChar char="v"/>
            </a:pPr>
            <a:endParaRPr lang="uk-UA" sz="6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uk-UA" sz="6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Індивідуальність за стилем і формами контролю</a:t>
            </a:r>
          </a:p>
          <a:p>
            <a:pPr>
              <a:buFont typeface="Wingdings" pitchFamily="2" charset="2"/>
              <a:buChar char="v"/>
            </a:pPr>
            <a:endParaRPr lang="uk-UA" sz="6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uk-UA" sz="6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Єдність  вимог до контролю  з боку педагогічного колективу</a:t>
            </a:r>
          </a:p>
          <a:p>
            <a:pPr>
              <a:buFont typeface="Wingdings" pitchFamily="2" charset="2"/>
              <a:buChar char="v"/>
            </a:pPr>
            <a:endParaRPr lang="uk-UA" sz="6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uk-UA" sz="6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Об'єктивність оцінювання предметних (хімічних) та ключових (до  яких хімія має безпосереднє відношення) компетентностей школярів</a:t>
            </a:r>
          </a:p>
          <a:p>
            <a:pPr>
              <a:buFont typeface="Wingdings" pitchFamily="2" charset="2"/>
              <a:buChar char="v"/>
            </a:pPr>
            <a:endParaRPr lang="uk-UA" sz="6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uk-UA" sz="6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Урізноманітнення видів і форм контролю </a:t>
            </a:r>
          </a:p>
          <a:p>
            <a:endParaRPr lang="uk-UA" sz="6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uk-UA" sz="9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uk-UA" sz="9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uk-UA" sz="9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uk-UA" sz="9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uk-UA" sz="9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</a:t>
            </a:r>
          </a:p>
          <a:p>
            <a:endParaRPr lang="uk-UA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uk-UA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uk-UA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r>
              <a:rPr lang="ru-RU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і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соляна </a:t>
            </a:r>
            <a:r>
              <a:rPr lang="ru-RU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кислоти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uk-UA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Содержимое 4" descr="003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6429388" y="3643314"/>
            <a:ext cx="2500330" cy="2214578"/>
          </a:xfrm>
        </p:spPr>
      </p:pic>
      <p:sp>
        <p:nvSpPr>
          <p:cNvPr id="6" name="TextBox 5"/>
          <p:cNvSpPr txBox="1"/>
          <p:nvPr/>
        </p:nvSpPr>
        <p:spPr>
          <a:xfrm>
            <a:off x="785786" y="1428736"/>
            <a:ext cx="7358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</a:rPr>
              <a:t>Основні вимоги до здійснення  зворотного зв'язку (контролю</a:t>
            </a:r>
            <a:r>
              <a:rPr lang="uk-UA" sz="2400" b="1" dirty="0" smtClean="0"/>
              <a:t>)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7158" y="714356"/>
            <a:ext cx="4857784" cy="5643602"/>
          </a:xfrm>
        </p:spPr>
        <p:txBody>
          <a:bodyPr>
            <a:normAutofit fontScale="92500"/>
          </a:bodyPr>
          <a:lstStyle/>
          <a:p>
            <a:r>
              <a:rPr lang="uk-UA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Ключові слова засвоєння навчальної дисципліни </a:t>
            </a:r>
            <a:r>
              <a:rPr lang="uk-UA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“Педагогічний</a:t>
            </a:r>
            <a:r>
              <a:rPr lang="uk-UA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uk-UA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контроль”</a:t>
            </a:r>
            <a:r>
              <a:rPr lang="uk-UA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в системі хімічної освіти</a:t>
            </a:r>
          </a:p>
          <a:p>
            <a:endParaRPr lang="uk-UA" sz="1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стандарт змісту і структури хімічної освіти; </a:t>
            </a:r>
          </a:p>
          <a:p>
            <a:pPr>
              <a:buFont typeface="Wingdings" pitchFamily="2" charset="2"/>
              <a:buChar char="v"/>
            </a:pPr>
            <a:endParaRPr lang="uk-UA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якість освіти і (хімічної освіти зокрема);</a:t>
            </a:r>
          </a:p>
          <a:p>
            <a:pPr>
              <a:buFont typeface="Wingdings" pitchFamily="2" charset="2"/>
              <a:buChar char="v"/>
            </a:pPr>
            <a:endParaRPr lang="uk-UA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педагогічний контроль;</a:t>
            </a:r>
          </a:p>
          <a:p>
            <a:pPr>
              <a:buFont typeface="Wingdings" pitchFamily="2" charset="2"/>
              <a:buChar char="v"/>
            </a:pPr>
            <a:endParaRPr lang="uk-UA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рейтинг, рейтингова система;</a:t>
            </a:r>
          </a:p>
          <a:p>
            <a:pPr>
              <a:buFont typeface="Wingdings" pitchFamily="2" charset="2"/>
              <a:buChar char="v"/>
            </a:pPr>
            <a:endParaRPr lang="uk-UA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оцінювання (знань, вмінь, готовності їх застосовувати у реальних ситуаціях);</a:t>
            </a:r>
          </a:p>
          <a:p>
            <a:pPr>
              <a:buFont typeface="Wingdings" pitchFamily="2" charset="2"/>
              <a:buChar char="v"/>
            </a:pPr>
            <a:endParaRPr lang="uk-UA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тест, моніторинг тощо</a:t>
            </a:r>
          </a:p>
          <a:p>
            <a:endParaRPr lang="uk-UA" sz="1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uk-UA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29313" y="2840604"/>
            <a:ext cx="2757487" cy="2243592"/>
          </a:xfr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72198" y="928670"/>
            <a:ext cx="2000264" cy="17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9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uk-UA" sz="9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uk-UA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8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Дякую за увагу</a:t>
            </a:r>
            <a:endParaRPr lang="uk-UA" sz="8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310</TotalTime>
  <Words>268</Words>
  <Application>Microsoft Office PowerPoint</Application>
  <PresentationFormat>Экран (4:3)</PresentationFormat>
  <Paragraphs>62</Paragraphs>
  <Slides>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              Міністерство  освіти і науки України Херсонський державний університет Кафедра хімії та фармації</vt:lpstr>
      <vt:lpstr>    </vt:lpstr>
      <vt:lpstr>   Предметом вивчення навчальної дисципліни є практичні основи педагогічного контролю в системі  хімічної освіти,  необхідні для професійної діяльності вчителя хімії з урахуванням специфіки хімічної науки та  сучасного стану її розвитку</vt:lpstr>
      <vt:lpstr>Основні завдання курсу</vt:lpstr>
      <vt:lpstr>Слайд 5</vt:lpstr>
      <vt:lpstr>Слайд 6</vt:lpstr>
      <vt:lpstr>Слайд 7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НЕОРГАНІЧНІ КИСЛОТИ</dc:title>
  <dc:creator>ЛеО</dc:creator>
  <cp:lastModifiedBy>vishnevskaya</cp:lastModifiedBy>
  <cp:revision>42</cp:revision>
  <dcterms:created xsi:type="dcterms:W3CDTF">2009-09-14T13:27:29Z</dcterms:created>
  <dcterms:modified xsi:type="dcterms:W3CDTF">2020-08-13T10:05:45Z</dcterms:modified>
</cp:coreProperties>
</file>