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4" r:id="rId1"/>
  </p:sldMasterIdLst>
  <p:notesMasterIdLst>
    <p:notesMasterId r:id="rId11"/>
  </p:notesMasterIdLst>
  <p:sldIdLst>
    <p:sldId id="256" r:id="rId2"/>
    <p:sldId id="264" r:id="rId3"/>
    <p:sldId id="265" r:id="rId4"/>
    <p:sldId id="262" r:id="rId5"/>
    <p:sldId id="257" r:id="rId6"/>
    <p:sldId id="263" r:id="rId7"/>
    <p:sldId id="258" r:id="rId8"/>
    <p:sldId id="259" r:id="rId9"/>
    <p:sldId id="26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94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DA76B-7AD2-40F5-A06E-7CA941C2CFAA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EDCB76-B006-4D8F-ADC4-E413D097F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52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DCB76-B006-4D8F-ADC4-E413D097FE7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820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69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944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2802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397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1688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6036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924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7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149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70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395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146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557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37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170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556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23068-B4B7-41B6-834F-E0CE3B3439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9CA16A-E01B-4345-80A5-EAD7F3A64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086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36" r:id="rId2"/>
    <p:sldLayoutId id="2147484037" r:id="rId3"/>
    <p:sldLayoutId id="2147484038" r:id="rId4"/>
    <p:sldLayoutId id="2147484039" r:id="rId5"/>
    <p:sldLayoutId id="2147484040" r:id="rId6"/>
    <p:sldLayoutId id="2147484041" r:id="rId7"/>
    <p:sldLayoutId id="2147484042" r:id="rId8"/>
    <p:sldLayoutId id="2147484043" r:id="rId9"/>
    <p:sldLayoutId id="2147484044" r:id="rId10"/>
    <p:sldLayoutId id="2147484045" r:id="rId11"/>
    <p:sldLayoutId id="2147484046" r:id="rId12"/>
    <p:sldLayoutId id="2147484047" r:id="rId13"/>
    <p:sldLayoutId id="2147484048" r:id="rId14"/>
    <p:sldLayoutId id="2147484049" r:id="rId15"/>
    <p:sldLayoutId id="214748405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bg2">
                <a:shade val="92000"/>
                <a:satMod val="140000"/>
                <a:lumMod val="11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87506" y="1016000"/>
            <a:ext cx="10300447" cy="5842000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КЗ «ОТЦЕМД та МК» ХОР</a:t>
            </a:r>
            <a:b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Навчально-тренувальний відділ</a:t>
            </a:r>
            <a:b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5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АНАФІЛАКСІЯ </a:t>
            </a:r>
            <a:br>
              <a:rPr lang="uk-UA" sz="5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err="1">
                <a:solidFill>
                  <a:srgbClr val="FF0000"/>
                </a:solidFill>
              </a:rPr>
              <a:t>важка</a:t>
            </a:r>
            <a:r>
              <a:rPr lang="ru-RU" sz="4400" b="1" dirty="0">
                <a:solidFill>
                  <a:srgbClr val="FF0000"/>
                </a:solidFill>
              </a:rPr>
              <a:t>, </a:t>
            </a:r>
            <a:r>
              <a:rPr lang="ru-RU" sz="4400" b="1" dirty="0" err="1">
                <a:solidFill>
                  <a:srgbClr val="FF0000"/>
                </a:solidFill>
              </a:rPr>
              <a:t>загрозлива</a:t>
            </a:r>
            <a:r>
              <a:rPr lang="ru-RU" sz="4400" b="1" dirty="0">
                <a:solidFill>
                  <a:srgbClr val="FF0000"/>
                </a:solidFill>
              </a:rPr>
              <a:t> для </a:t>
            </a:r>
            <a:r>
              <a:rPr lang="ru-RU" sz="4400" b="1" dirty="0" err="1">
                <a:solidFill>
                  <a:srgbClr val="FF0000"/>
                </a:solidFill>
              </a:rPr>
              <a:t>життя</a:t>
            </a:r>
            <a:r>
              <a:rPr lang="ru-RU" sz="4400" b="1" dirty="0">
                <a:solidFill>
                  <a:srgbClr val="FF0000"/>
                </a:solidFill>
              </a:rPr>
              <a:t>, </a:t>
            </a:r>
            <a:r>
              <a:rPr lang="ru-RU" sz="4400" b="1" dirty="0" err="1">
                <a:solidFill>
                  <a:srgbClr val="FF0000"/>
                </a:solidFill>
              </a:rPr>
              <a:t>генералізована</a:t>
            </a:r>
            <a:r>
              <a:rPr lang="ru-RU" sz="4400" b="1" dirty="0">
                <a:solidFill>
                  <a:srgbClr val="FF0000"/>
                </a:solidFill>
              </a:rPr>
              <a:t> </a:t>
            </a:r>
            <a:r>
              <a:rPr lang="ru-RU" sz="4400" b="1" dirty="0" err="1">
                <a:solidFill>
                  <a:srgbClr val="FF0000"/>
                </a:solidFill>
              </a:rPr>
              <a:t>або</a:t>
            </a:r>
            <a:r>
              <a:rPr lang="ru-RU" sz="4400" b="1" dirty="0">
                <a:solidFill>
                  <a:srgbClr val="FF0000"/>
                </a:solidFill>
              </a:rPr>
              <a:t> системна </a:t>
            </a:r>
            <a:r>
              <a:rPr lang="ru-RU" sz="4400" b="1" dirty="0" err="1">
                <a:solidFill>
                  <a:srgbClr val="FF0000"/>
                </a:solidFill>
              </a:rPr>
              <a:t>реакція</a:t>
            </a:r>
            <a:r>
              <a:rPr lang="ru-RU" sz="4400" b="1" dirty="0">
                <a:solidFill>
                  <a:srgbClr val="FF0000"/>
                </a:solidFill>
              </a:rPr>
              <a:t> </a:t>
            </a:r>
            <a:r>
              <a:rPr lang="ru-RU" sz="4400" b="1" dirty="0" err="1">
                <a:solidFill>
                  <a:srgbClr val="FF0000"/>
                </a:solidFill>
              </a:rPr>
              <a:t>гіперчутливості</a:t>
            </a:r>
            <a:r>
              <a:rPr lang="ru-RU" sz="4400" b="1" dirty="0">
                <a:solidFill>
                  <a:srgbClr val="FF0000"/>
                </a:solidFill>
              </a:rPr>
              <a:t> (</a:t>
            </a:r>
            <a:r>
              <a:rPr lang="ru-RU" sz="4400" b="1" dirty="0" err="1">
                <a:solidFill>
                  <a:srgbClr val="FF0000"/>
                </a:solidFill>
              </a:rPr>
              <a:t>алергічна</a:t>
            </a:r>
            <a:r>
              <a:rPr lang="ru-RU" sz="4400" b="1" dirty="0">
                <a:solidFill>
                  <a:srgbClr val="FF0000"/>
                </a:solidFill>
              </a:rPr>
              <a:t> </a:t>
            </a:r>
            <a:r>
              <a:rPr lang="ru-RU" sz="4400" b="1" dirty="0" err="1">
                <a:solidFill>
                  <a:srgbClr val="FF0000"/>
                </a:solidFill>
              </a:rPr>
              <a:t>або</a:t>
            </a:r>
            <a:r>
              <a:rPr lang="ru-RU" sz="4400" b="1" dirty="0">
                <a:solidFill>
                  <a:srgbClr val="FF0000"/>
                </a:solidFill>
              </a:rPr>
              <a:t> </a:t>
            </a:r>
            <a:r>
              <a:rPr lang="ru-RU" sz="4400" b="1" dirty="0" err="1">
                <a:solidFill>
                  <a:srgbClr val="FF0000"/>
                </a:solidFill>
              </a:rPr>
              <a:t>неалергічна</a:t>
            </a:r>
            <a:r>
              <a:rPr lang="ru-RU" sz="4400" b="1" dirty="0">
                <a:solidFill>
                  <a:srgbClr val="FF0000"/>
                </a:solidFill>
              </a:rPr>
              <a:t>). 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84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495365"/>
          </a:xfrm>
        </p:spPr>
        <p:txBody>
          <a:bodyPr>
            <a:normAutofit/>
          </a:bodyPr>
          <a:lstStyle/>
          <a:p>
            <a:r>
              <a:rPr lang="uk-UA" sz="4400" b="1" dirty="0" smtClean="0">
                <a:solidFill>
                  <a:srgbClr val="FF0000"/>
                </a:solidFill>
              </a:rPr>
              <a:t>АНАФІЛАКТИЧНИЙ ШОК</a:t>
            </a:r>
            <a:br>
              <a:rPr lang="uk-UA" sz="4400" b="1" dirty="0" smtClean="0">
                <a:solidFill>
                  <a:srgbClr val="FF0000"/>
                </a:solidFill>
              </a:rPr>
            </a:br>
            <a:r>
              <a:rPr lang="uk-UA" sz="4400" b="1" dirty="0" smtClean="0">
                <a:solidFill>
                  <a:srgbClr val="7030A0"/>
                </a:solidFill>
              </a:rPr>
              <a:t>важка анафілактична реакція ( анафілаксія):</a:t>
            </a:r>
            <a:br>
              <a:rPr lang="uk-UA" sz="4400" b="1" dirty="0" smtClean="0">
                <a:solidFill>
                  <a:srgbClr val="7030A0"/>
                </a:solidFill>
              </a:rPr>
            </a:br>
            <a:r>
              <a:rPr lang="uk-UA" sz="4400" b="1" dirty="0" smtClean="0">
                <a:solidFill>
                  <a:srgbClr val="7030A0"/>
                </a:solidFill>
              </a:rPr>
              <a:t> швидко розвивається, супроводжується загрозливим для життя зниження АТ 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977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6581" y="663388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>
                <a:solidFill>
                  <a:srgbClr val="FF0000"/>
                </a:solidFill>
              </a:rPr>
              <a:t>КЛІНІКА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87506" y="1532966"/>
            <a:ext cx="9085743" cy="5977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err="1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Шкіра</a:t>
            </a:r>
            <a:r>
              <a:rPr lang="ru-RU" sz="3200" b="1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холодна</a:t>
            </a:r>
            <a:r>
              <a:rPr lang="ru-RU" sz="3200" b="1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бліда</a:t>
            </a:r>
            <a:r>
              <a:rPr lang="ru-RU" sz="3200" b="1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волога</a:t>
            </a:r>
            <a:r>
              <a:rPr lang="ru-RU" sz="3200" b="1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Вени </a:t>
            </a:r>
            <a:r>
              <a:rPr lang="ru-RU" sz="3200" b="1" dirty="0" err="1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запалі</a:t>
            </a:r>
            <a:r>
              <a:rPr lang="ru-RU" sz="3200" b="1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200" b="1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Порушення дихання</a:t>
            </a:r>
            <a:endParaRPr lang="ru-RU" sz="3200" b="1" dirty="0" smtClean="0">
              <a:solidFill>
                <a:srgbClr val="7030A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гіпотензія</a:t>
            </a:r>
            <a:r>
              <a:rPr lang="ru-RU" sz="3200" b="1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тахікардія</a:t>
            </a:r>
            <a:r>
              <a:rPr lang="ru-RU" sz="3200" b="1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3200" b="1" dirty="0" err="1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3200" b="1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зниження</a:t>
            </a:r>
            <a:r>
              <a:rPr lang="ru-RU" sz="3200" b="1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 </a:t>
            </a:r>
            <a:r>
              <a:rPr lang="ru-RU" sz="3200" b="1" dirty="0" err="1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sz="3200" b="1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30%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олігурія</a:t>
            </a:r>
            <a:r>
              <a:rPr lang="ru-RU" sz="3200" b="1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b="1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анурія</a:t>
            </a:r>
            <a:r>
              <a:rPr lang="ru-RU" sz="3200" b="1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спонтанна </a:t>
            </a:r>
            <a:r>
              <a:rPr lang="ru-RU" sz="3200" b="1" dirty="0" err="1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дефекація</a:t>
            </a:r>
            <a:endParaRPr lang="ru-RU" sz="3200" b="1" dirty="0" smtClean="0">
              <a:solidFill>
                <a:srgbClr val="7030A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err="1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втрата</a:t>
            </a:r>
            <a:r>
              <a:rPr lang="ru-RU" sz="3200" b="1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свідомості</a:t>
            </a:r>
            <a:r>
              <a:rPr lang="ru-RU" sz="3200" b="1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3200" b="1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виникнути</a:t>
            </a:r>
            <a:r>
              <a:rPr lang="ru-RU" sz="3200" b="1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затримка</a:t>
            </a:r>
            <a:r>
              <a:rPr lang="ru-RU" sz="3200" b="1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кровообігу</a:t>
            </a:r>
            <a:r>
              <a:rPr lang="ru-RU" sz="3200" b="1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537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03086" y="188687"/>
            <a:ext cx="557348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Набряк </a:t>
            </a:r>
            <a:r>
              <a:rPr lang="ru-RU" sz="2400" b="1" dirty="0" err="1"/>
              <a:t>Квінке</a:t>
            </a:r>
            <a:r>
              <a:rPr lang="ru-RU" sz="2400" b="1" dirty="0"/>
              <a:t> (</a:t>
            </a:r>
            <a:r>
              <a:rPr lang="ru-RU" sz="2400" b="1" dirty="0" err="1"/>
              <a:t>ангіоневротичний</a:t>
            </a:r>
            <a:r>
              <a:rPr lang="ru-RU" sz="2400" b="1" dirty="0"/>
              <a:t> набряк) </a:t>
            </a:r>
            <a:r>
              <a:rPr lang="ru-RU" sz="2400" b="1" i="1" dirty="0" err="1"/>
              <a:t>характеризується</a:t>
            </a:r>
            <a:r>
              <a:rPr lang="ru-RU" sz="2400" b="1" i="1" dirty="0"/>
              <a:t> </a:t>
            </a:r>
            <a:r>
              <a:rPr lang="ru-RU" sz="2400" b="1" i="1" dirty="0" err="1"/>
              <a:t>появою</a:t>
            </a:r>
            <a:r>
              <a:rPr lang="ru-RU" sz="2400" b="1" i="1" dirty="0"/>
              <a:t>  </a:t>
            </a:r>
            <a:r>
              <a:rPr lang="ru-RU" sz="2400" b="1" i="1" dirty="0" err="1"/>
              <a:t>щільного</a:t>
            </a:r>
            <a:r>
              <a:rPr lang="ru-RU" sz="2400" b="1" i="1" dirty="0"/>
              <a:t> </a:t>
            </a:r>
            <a:r>
              <a:rPr lang="ru-RU" sz="2400" b="1" i="1" dirty="0" err="1"/>
              <a:t>набряку</a:t>
            </a:r>
            <a:r>
              <a:rPr lang="ru-RU" sz="2400" b="1" i="1" dirty="0"/>
              <a:t>  глубоких </a:t>
            </a:r>
            <a:r>
              <a:rPr lang="ru-RU" sz="2400" b="1" i="1" dirty="0" err="1"/>
              <a:t>шарів</a:t>
            </a:r>
            <a:r>
              <a:rPr lang="ru-RU" sz="2400" b="1" i="1" dirty="0"/>
              <a:t> </a:t>
            </a:r>
            <a:r>
              <a:rPr lang="ru-RU" sz="2400" b="1" i="1" dirty="0" err="1"/>
              <a:t>шкіри</a:t>
            </a:r>
            <a:r>
              <a:rPr lang="ru-RU" sz="2400" b="1" i="1" dirty="0"/>
              <a:t> (</a:t>
            </a:r>
            <a:r>
              <a:rPr lang="ru-RU" sz="2400" b="1" i="1" dirty="0" err="1"/>
              <a:t>частіше</a:t>
            </a:r>
            <a:r>
              <a:rPr lang="ru-RU" sz="2400" b="1" i="1" dirty="0"/>
              <a:t> в </a:t>
            </a:r>
            <a:r>
              <a:rPr lang="ru-RU" sz="2400" b="1" i="1" dirty="0" err="1"/>
              <a:t>області</a:t>
            </a:r>
            <a:r>
              <a:rPr lang="ru-RU" sz="2400" b="1" i="1" dirty="0"/>
              <a:t> </a:t>
            </a:r>
            <a:r>
              <a:rPr lang="ru-RU" sz="2400" b="1" i="1" dirty="0" err="1"/>
              <a:t>обличчя</a:t>
            </a:r>
            <a:r>
              <a:rPr lang="ru-RU" sz="2400" b="1" i="1" dirty="0"/>
              <a:t>, </a:t>
            </a:r>
            <a:r>
              <a:rPr lang="ru-RU" sz="2400" b="1" i="1" dirty="0" err="1"/>
              <a:t>голови</a:t>
            </a:r>
            <a:r>
              <a:rPr lang="ru-RU" sz="2400" b="1" i="1" dirty="0"/>
              <a:t>, </a:t>
            </a:r>
            <a:r>
              <a:rPr lang="ru-RU" sz="2400" b="1" i="1" dirty="0" err="1"/>
              <a:t>шиї</a:t>
            </a:r>
            <a:r>
              <a:rPr lang="ru-RU" sz="2400" b="1" i="1" dirty="0"/>
              <a:t>, </a:t>
            </a:r>
            <a:r>
              <a:rPr lang="ru-RU" sz="2400" b="1" i="1" dirty="0" err="1"/>
              <a:t>статевих</a:t>
            </a:r>
            <a:r>
              <a:rPr lang="ru-RU" sz="2400" b="1" i="1" dirty="0"/>
              <a:t> </a:t>
            </a:r>
            <a:r>
              <a:rPr lang="ru-RU" sz="2400" b="1" i="1" dirty="0" err="1"/>
              <a:t>органів</a:t>
            </a:r>
            <a:r>
              <a:rPr lang="ru-RU" sz="2400" b="1" i="1" dirty="0"/>
              <a:t>) без </a:t>
            </a:r>
            <a:r>
              <a:rPr lang="ru-RU" sz="2400" b="1" i="1" dirty="0" err="1"/>
              <a:t>вираженого</a:t>
            </a:r>
            <a:r>
              <a:rPr lang="ru-RU" sz="2400" b="1" i="1" dirty="0"/>
              <a:t> свербежу.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851" y="3470160"/>
            <a:ext cx="3868276" cy="31942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69" y="3603169"/>
            <a:ext cx="3014087" cy="30612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722" y="3470160"/>
            <a:ext cx="3051392" cy="30908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487" y="456066"/>
            <a:ext cx="2715742" cy="271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692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77335" y="130630"/>
            <a:ext cx="10672836" cy="52251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АНАФІЛАКТИЧНА РЕАКЦІЯ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359505" y="769258"/>
            <a:ext cx="9743924" cy="5457371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uk-UA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Розпочати обстеження за алгоритмом </a:t>
            </a:r>
            <a:r>
              <a:rPr lang="uk-UA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АВСДЕ.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uk-UA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Покликати на допомогу.</a:t>
            </a:r>
            <a:endParaRPr lang="uk-UA" sz="2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uk-UA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постанові діагнозу необхідно звернути увагу на:</a:t>
            </a:r>
          </a:p>
          <a:p>
            <a:r>
              <a:rPr lang="uk-UA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гострий початок хвороби;</a:t>
            </a:r>
          </a:p>
          <a:p>
            <a:r>
              <a:rPr lang="uk-UA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небезпечні зміни дихальних шляхів, дихання, циркуляції;</a:t>
            </a:r>
          </a:p>
          <a:p>
            <a:r>
              <a:rPr lang="uk-UA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зміни шкірних покривів.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uk-UA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Симптоми: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дихальні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шляхи – набряк,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охриплість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стридор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дихання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швидке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дихання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свисти,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слабкість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ціаноз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SpO2</a:t>
            </a: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92%,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спутана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свідомість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циркуляція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блідість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липка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низький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АТ,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головокружіння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сонливість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/кома.</a:t>
            </a:r>
            <a:endParaRPr lang="uk-UA" sz="2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uk-UA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64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6000" b="1" dirty="0" smtClean="0">
                <a:solidFill>
                  <a:srgbClr val="FF0000"/>
                </a:solidFill>
              </a:rPr>
              <a:t>АНАФІЛАКТИЧНИЙ ШОК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611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8477" y="420914"/>
            <a:ext cx="8596668" cy="53702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4743" y="1538514"/>
            <a:ext cx="10130346" cy="464457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Покласти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 в лежаче положення з піднятими ногами (якщо дозволяє дихання).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Адреналін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Забезпечити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прохідність дихальних шляхів.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Кисень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високим потоком.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В/в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інфузії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uk-UA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Хлорфенамін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Гідрокортизон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Моніторинг: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пульсоксиметрія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ЕКГ, АТ.</a:t>
            </a:r>
          </a:p>
          <a:p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08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203200"/>
            <a:ext cx="10339008" cy="537029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ДОЗИ ТА МІСЦЯ ВВЕДЕННЯ МЕДПРЕПАРАТІВ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7372" y="870857"/>
            <a:ext cx="9768114" cy="5689600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Адреналін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в\м,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немає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досвіду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в\в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введення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в/м 1:1000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хвилин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стало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краще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дорослі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500 мкг (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0,5 мл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діти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 12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- 500 мкг (0,5 мл),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діти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6 -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- 300 мкг (0,3 мл),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молодше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- 150 мкг (0,15 мл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Адреналін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в/в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досвідчений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спеціаліст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титрувати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дорослих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 мкг,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мкг кг -1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В/в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інфузії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кристалоїди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дорослі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500-1000 мл,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 мл кг -1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Зупинити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колоїдів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вони є причиною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анафілаксії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виймати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17773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7553" y="193964"/>
            <a:ext cx="9630448" cy="623455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ДОЗИ ТА МІСТА ВВЕДЕННЯ МЕДПРЕПАРАТІВ</a:t>
            </a:r>
            <a:endParaRPr lang="ru-RU" sz="32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9894257"/>
              </p:ext>
            </p:extLst>
          </p:nvPr>
        </p:nvGraphicFramePr>
        <p:xfrm>
          <a:off x="1038225" y="928689"/>
          <a:ext cx="9504363" cy="5709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121">
                  <a:extLst>
                    <a:ext uri="{9D8B030D-6E8A-4147-A177-3AD203B41FA5}">
                      <a16:colId xmlns:a16="http://schemas.microsoft.com/office/drawing/2014/main" val="3844348680"/>
                    </a:ext>
                  </a:extLst>
                </a:gridCol>
                <a:gridCol w="3168121">
                  <a:extLst>
                    <a:ext uri="{9D8B030D-6E8A-4147-A177-3AD203B41FA5}">
                      <a16:colId xmlns:a16="http://schemas.microsoft.com/office/drawing/2014/main" val="4087996516"/>
                    </a:ext>
                  </a:extLst>
                </a:gridCol>
                <a:gridCol w="3168121">
                  <a:extLst>
                    <a:ext uri="{9D8B030D-6E8A-4147-A177-3AD203B41FA5}">
                      <a16:colId xmlns:a16="http://schemas.microsoft.com/office/drawing/2014/main" val="2017145092"/>
                    </a:ext>
                  </a:extLst>
                </a:gridCol>
              </a:tblGrid>
              <a:tr h="1851844">
                <a:tc>
                  <a:txBody>
                    <a:bodyPr/>
                    <a:lstStyle/>
                    <a:p>
                      <a:pPr algn="ctr"/>
                      <a:endParaRPr lang="ru-RU" sz="2400" b="1" i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Вік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пацієнта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Хлорфенамін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(в/м</a:t>
                      </a:r>
                      <a:b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або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повільно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в/в)</a:t>
                      </a:r>
                      <a:b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Гідрокортизон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(в/м </a:t>
                      </a:r>
                      <a:r>
                        <a:rPr lang="ru-RU" sz="2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або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повільно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в/в)</a:t>
                      </a:r>
                      <a:b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7926788"/>
                  </a:ext>
                </a:extLst>
              </a:tr>
              <a:tr h="970014">
                <a:tc>
                  <a:txBody>
                    <a:bodyPr/>
                    <a:lstStyle/>
                    <a:p>
                      <a:r>
                        <a:rPr lang="ru-RU" sz="20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Дорослі</a:t>
                      </a:r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або</a:t>
                      </a:r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діти</a:t>
                      </a:r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старше</a:t>
                      </a:r>
                      <a:r>
                        <a:rPr lang="ru-RU" sz="200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 </a:t>
                      </a:r>
                      <a:r>
                        <a:rPr lang="ru-RU" sz="20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років</a:t>
                      </a:r>
                      <a:r>
                        <a:rPr lang="ru-RU" sz="200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 мг</a:t>
                      </a:r>
                      <a:b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200 мг</a:t>
                      </a:r>
                      <a:b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189093"/>
                  </a:ext>
                </a:extLst>
              </a:tr>
              <a:tr h="732011">
                <a:tc>
                  <a:txBody>
                    <a:bodyPr/>
                    <a:lstStyle/>
                    <a:p>
                      <a:r>
                        <a:rPr lang="ru-RU" sz="20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Діти</a:t>
                      </a:r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6-12 </a:t>
                      </a:r>
                      <a:r>
                        <a:rPr lang="ru-RU" sz="20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років</a:t>
                      </a:r>
                      <a:r>
                        <a:rPr lang="ru-RU" sz="200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 мг</a:t>
                      </a:r>
                      <a:b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 мг</a:t>
                      </a:r>
                      <a:b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087514"/>
                  </a:ext>
                </a:extLst>
              </a:tr>
              <a:tr h="97001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Діти</a:t>
                      </a:r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6 </a:t>
                      </a:r>
                      <a:r>
                        <a:rPr lang="ru-RU" sz="20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міс</a:t>
                      </a:r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– 6 </a:t>
                      </a:r>
                      <a:r>
                        <a:rPr lang="ru-RU" sz="20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років</a:t>
                      </a:r>
                      <a:r>
                        <a:rPr lang="ru-RU" sz="200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2,5 мг</a:t>
                      </a:r>
                      <a:b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 мг</a:t>
                      </a:r>
                      <a:b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4888489"/>
                  </a:ext>
                </a:extLst>
              </a:tr>
              <a:tr h="1045211">
                <a:tc>
                  <a:txBody>
                    <a:bodyPr/>
                    <a:lstStyle/>
                    <a:p>
                      <a:r>
                        <a:rPr lang="ru-RU" sz="20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Молодше</a:t>
                      </a:r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6 </a:t>
                      </a:r>
                      <a:r>
                        <a:rPr lang="ru-RU" sz="20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місяців</a:t>
                      </a:r>
                      <a:r>
                        <a:rPr lang="ru-RU" sz="200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250 мкг кг -1</a:t>
                      </a:r>
                      <a:b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 мг</a:t>
                      </a:r>
                      <a:b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uk-UA" sz="20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16660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6143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332</TotalTime>
  <Words>271</Words>
  <Application>Microsoft Office PowerPoint</Application>
  <PresentationFormat>Широкоэкранный</PresentationFormat>
  <Paragraphs>58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Times New Roman</vt:lpstr>
      <vt:lpstr>Trebuchet MS</vt:lpstr>
      <vt:lpstr>Verdana</vt:lpstr>
      <vt:lpstr>Wingdings</vt:lpstr>
      <vt:lpstr>Wingdings 3</vt:lpstr>
      <vt:lpstr>Аспект</vt:lpstr>
      <vt:lpstr>КЗ «ОТЦЕМД та МК» ХОР Навчально-тренувальний відділ  АНАФІЛАКСІЯ  важка, загрозлива для життя, генералізована або системна реакція гіперчутливості (алергічна або неалергічна). </vt:lpstr>
      <vt:lpstr>АНАФІЛАКТИЧНИЙ ШОК важка анафілактична реакція ( анафілаксія):  швидко розвивається, супроводжується загрозливим для життя зниження АТ </vt:lpstr>
      <vt:lpstr>КЛІНІКА</vt:lpstr>
      <vt:lpstr>Презентация PowerPoint</vt:lpstr>
      <vt:lpstr>АНАФІЛАКТИЧНА РЕАКЦІЯ</vt:lpstr>
      <vt:lpstr>АНАФІЛАКТИЧНИЙ ШОК</vt:lpstr>
      <vt:lpstr>    ДОПОМОГА</vt:lpstr>
      <vt:lpstr>ДОЗИ ТА МІСЦЯ ВВЕДЕННЯ МЕДПРЕПАРАТІВ</vt:lpstr>
      <vt:lpstr>ДОЗИ ТА МІСТА ВВЕДЕННЯ МЕДПРЕПАРАТІВ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45</cp:revision>
  <dcterms:created xsi:type="dcterms:W3CDTF">2017-07-07T09:19:30Z</dcterms:created>
  <dcterms:modified xsi:type="dcterms:W3CDTF">2020-04-22T06:06:55Z</dcterms:modified>
</cp:coreProperties>
</file>