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63" r:id="rId3"/>
    <p:sldId id="262" r:id="rId4"/>
    <p:sldId id="260" r:id="rId5"/>
  </p:sldIdLst>
  <p:sldSz cx="9144000" cy="6858000" type="screen4x3"/>
  <p:notesSz cx="6858000" cy="9144000"/>
  <p:custDataLst>
    <p:tags r:id="rId7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E1E78"/>
    <a:srgbClr val="666699"/>
    <a:srgbClr val="3399FF"/>
    <a:srgbClr val="04374A"/>
    <a:srgbClr val="E590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4604" autoAdjust="0"/>
  </p:normalViewPr>
  <p:slideViewPr>
    <p:cSldViewPr>
      <p:cViewPr>
        <p:scale>
          <a:sx n="106" d="100"/>
          <a:sy n="106" d="100"/>
        </p:scale>
        <p:origin x="-181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tags" Target="tags/tag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0C0431-2448-4DC3-AF70-2785FBE2C445}" type="datetimeFigureOut">
              <a:rPr lang="ru-RU" smtClean="0"/>
              <a:t>17.06.2020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4341FE-AE5C-47F1-8FD8-47C4A673A8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11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presentation-creation.ru/powerpoint-templates.html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/>
              <a:t>Оригинальные шаблоны для презентаций: </a:t>
            </a:r>
            <a:r>
              <a:rPr lang="ru-RU" sz="1200" dirty="0" smtClean="0">
                <a:hlinkClick r:id="rId3"/>
              </a:rPr>
              <a:t>https://presentation-creation.ru/powerpoint-templates.html</a:t>
            </a:r>
            <a:r>
              <a:rPr lang="en-US" sz="1200" dirty="0" smtClean="0"/>
              <a:t> </a:t>
            </a:r>
            <a:endParaRPr lang="ru-RU" sz="1200" dirty="0" smtClean="0"/>
          </a:p>
          <a:p>
            <a:r>
              <a:rPr lang="ru-RU" sz="1200" smtClean="0"/>
              <a:t>Бесплатно и без регистрации.</a:t>
            </a:r>
          </a:p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1614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0"/>
            <a:ext cx="7704856" cy="1728192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17.06.2020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5642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17.06.2020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8804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17.06.2020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695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107504" y="45855"/>
            <a:ext cx="8784976" cy="11508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9" name="Текст 2"/>
          <p:cNvSpPr>
            <a:spLocks noGrp="1"/>
          </p:cNvSpPr>
          <p:nvPr>
            <p:ph idx="1"/>
          </p:nvPr>
        </p:nvSpPr>
        <p:spPr>
          <a:xfrm>
            <a:off x="107504" y="1484784"/>
            <a:ext cx="8928992" cy="32403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0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17.06.2020</a:t>
            </a:fld>
            <a:endParaRPr lang="ru-RU"/>
          </a:p>
        </p:txBody>
      </p:sp>
      <p:sp>
        <p:nvSpPr>
          <p:cNvPr id="11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12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3014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17.06.2020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654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95536" y="1999381"/>
            <a:ext cx="4248472" cy="4525963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1800">
                <a:solidFill>
                  <a:schemeClr val="bg1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16016" y="1999381"/>
            <a:ext cx="4248472" cy="4525963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1800">
                <a:solidFill>
                  <a:schemeClr val="bg1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17.06.2020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1339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748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502048"/>
            <a:ext cx="4040188" cy="395128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925142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502048"/>
            <a:ext cx="4041775" cy="395128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17.06.2020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9933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17.06.2020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2457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17.06.2020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5951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3622"/>
            <a:ext cx="3008313" cy="921478"/>
          </a:xfrm>
        </p:spPr>
        <p:txBody>
          <a:bodyPr anchor="b"/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1916832"/>
            <a:ext cx="5111750" cy="4353347"/>
          </a:xfrm>
        </p:spPr>
        <p:txBody>
          <a:bodyPr/>
          <a:lstStyle>
            <a:lvl1pPr>
              <a:defRPr sz="3200">
                <a:solidFill>
                  <a:schemeClr val="bg1"/>
                </a:solidFill>
              </a:defRPr>
            </a:lvl1pPr>
            <a:lvl2pPr>
              <a:defRPr sz="28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17.06.2020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489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17.06.2020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8605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presentation-creation.ru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45855"/>
            <a:ext cx="8784976" cy="11508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7504" y="1484784"/>
            <a:ext cx="8928992" cy="32403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17.06.2020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>
            <a:hlinkClick r:id="rId14"/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272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uk-UA" sz="3600" b="1" dirty="0" smtClean="0">
                <a:latin typeface="Georgia" pitchFamily="18" charset="0"/>
              </a:rPr>
              <a:t>Стилістика російської мови</a:t>
            </a:r>
            <a:endParaRPr lang="ru-RU" sz="3600" b="1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7870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7504" y="45855"/>
            <a:ext cx="8640960" cy="1150897"/>
          </a:xfrm>
        </p:spPr>
        <p:txBody>
          <a:bodyPr>
            <a:normAutofit/>
          </a:bodyPr>
          <a:lstStyle/>
          <a:p>
            <a:r>
              <a:rPr lang="uk-UA" sz="3600" dirty="0" smtClean="0">
                <a:latin typeface="Georgia" pitchFamily="18" charset="0"/>
              </a:rPr>
              <a:t>Під час вивчення курсу Ви:</a:t>
            </a:r>
            <a:endParaRPr lang="ru-RU" sz="3600" dirty="0">
              <a:latin typeface="Georgia" pitchFamily="18" charset="0"/>
            </a:endParaRPr>
          </a:p>
        </p:txBody>
      </p:sp>
      <p:sp>
        <p:nvSpPr>
          <p:cNvPr id="4" name="Line 253"/>
          <p:cNvSpPr>
            <a:spLocks noChangeShapeType="1"/>
          </p:cNvSpPr>
          <p:nvPr/>
        </p:nvSpPr>
        <p:spPr bwMode="gray">
          <a:xfrm>
            <a:off x="2425080" y="4485849"/>
            <a:ext cx="4800600" cy="0"/>
          </a:xfrm>
          <a:prstGeom prst="line">
            <a:avLst/>
          </a:prstGeom>
          <a:noFill/>
          <a:ln w="25400">
            <a:solidFill>
              <a:schemeClr val="accent1">
                <a:lumMod val="50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Rectangle 254"/>
          <p:cNvSpPr>
            <a:spLocks noChangeArrowheads="1"/>
          </p:cNvSpPr>
          <p:nvPr/>
        </p:nvSpPr>
        <p:spPr bwMode="gray">
          <a:xfrm rot="3419336">
            <a:off x="835868" y="3974787"/>
            <a:ext cx="479425" cy="520700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wrap="none" anchor="ctr">
            <a:flatTx/>
          </a:bodyPr>
          <a:lstStyle/>
          <a:p>
            <a:endParaRPr lang="ru-RU">
              <a:solidFill>
                <a:schemeClr val="bg1"/>
              </a:solidFill>
            </a:endParaRPr>
          </a:p>
        </p:txBody>
      </p:sp>
      <p:sp>
        <p:nvSpPr>
          <p:cNvPr id="6" name="Text Box 255"/>
          <p:cNvSpPr txBox="1">
            <a:spLocks noChangeArrowheads="1"/>
          </p:cNvSpPr>
          <p:nvPr/>
        </p:nvSpPr>
        <p:spPr bwMode="gray">
          <a:xfrm>
            <a:off x="810327" y="4013061"/>
            <a:ext cx="55550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2400" b="1" dirty="0">
                <a:solidFill>
                  <a:schemeClr val="bg1"/>
                </a:solidFill>
                <a:latin typeface="Arial" charset="0"/>
              </a:rPr>
              <a:t>4</a:t>
            </a:r>
          </a:p>
        </p:txBody>
      </p:sp>
      <p:sp>
        <p:nvSpPr>
          <p:cNvPr id="7" name="Line 256"/>
          <p:cNvSpPr>
            <a:spLocks noChangeShapeType="1"/>
          </p:cNvSpPr>
          <p:nvPr/>
        </p:nvSpPr>
        <p:spPr bwMode="gray">
          <a:xfrm>
            <a:off x="2425080" y="1971249"/>
            <a:ext cx="4800600" cy="0"/>
          </a:xfrm>
          <a:prstGeom prst="line">
            <a:avLst/>
          </a:prstGeom>
          <a:noFill/>
          <a:ln w="25400">
            <a:solidFill>
              <a:schemeClr val="accent1">
                <a:lumMod val="50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Rectangle 257"/>
          <p:cNvSpPr>
            <a:spLocks noChangeArrowheads="1"/>
          </p:cNvSpPr>
          <p:nvPr/>
        </p:nvSpPr>
        <p:spPr bwMode="gray">
          <a:xfrm rot="3419336">
            <a:off x="720763" y="1466094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9" name="Text Box 258"/>
          <p:cNvSpPr txBox="1">
            <a:spLocks noChangeArrowheads="1"/>
          </p:cNvSpPr>
          <p:nvPr/>
        </p:nvSpPr>
        <p:spPr bwMode="gray">
          <a:xfrm>
            <a:off x="1763688" y="1482299"/>
            <a:ext cx="6048671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uk-UA" sz="1600" dirty="0" smtClean="0">
                <a:latin typeface="Georgia" pitchFamily="18" charset="0"/>
              </a:rPr>
              <a:t>Отримаєте загальнотеоретичні знання з </a:t>
            </a:r>
            <a:r>
              <a:rPr lang="uk-UA" sz="1600" dirty="0">
                <a:latin typeface="Georgia" pitchFamily="18" charset="0"/>
              </a:rPr>
              <a:t>історії та теорії стилістики</a:t>
            </a:r>
            <a:endParaRPr lang="en-US" sz="1600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10" name="Text Box 259"/>
          <p:cNvSpPr txBox="1">
            <a:spLocks noChangeArrowheads="1"/>
          </p:cNvSpPr>
          <p:nvPr/>
        </p:nvSpPr>
        <p:spPr bwMode="gray">
          <a:xfrm flipH="1">
            <a:off x="899592" y="1394431"/>
            <a:ext cx="234652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2400" b="1" dirty="0" smtClean="0">
                <a:solidFill>
                  <a:schemeClr val="bg1"/>
                </a:solidFill>
                <a:latin typeface="Arial" charset="0"/>
              </a:rPr>
              <a:t>1</a:t>
            </a:r>
            <a:endParaRPr lang="en-US" sz="2400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1" name="Line 260"/>
          <p:cNvSpPr>
            <a:spLocks noChangeShapeType="1"/>
          </p:cNvSpPr>
          <p:nvPr/>
        </p:nvSpPr>
        <p:spPr bwMode="gray">
          <a:xfrm>
            <a:off x="2425080" y="2809449"/>
            <a:ext cx="4800600" cy="0"/>
          </a:xfrm>
          <a:prstGeom prst="line">
            <a:avLst/>
          </a:prstGeom>
          <a:noFill/>
          <a:ln w="25400">
            <a:solidFill>
              <a:schemeClr val="accent1">
                <a:lumMod val="50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2" name="Rectangle 261"/>
          <p:cNvSpPr>
            <a:spLocks noChangeArrowheads="1"/>
          </p:cNvSpPr>
          <p:nvPr/>
        </p:nvSpPr>
        <p:spPr bwMode="gray">
          <a:xfrm rot="3419336">
            <a:off x="777204" y="2180421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ru-RU">
              <a:solidFill>
                <a:schemeClr val="bg1"/>
              </a:solidFill>
            </a:endParaRPr>
          </a:p>
        </p:txBody>
      </p:sp>
      <p:sp>
        <p:nvSpPr>
          <p:cNvPr id="13" name="Text Box 262"/>
          <p:cNvSpPr txBox="1">
            <a:spLocks noChangeArrowheads="1"/>
          </p:cNvSpPr>
          <p:nvPr/>
        </p:nvSpPr>
        <p:spPr bwMode="gray">
          <a:xfrm>
            <a:off x="1016916" y="2285431"/>
            <a:ext cx="117328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2400" b="1" dirty="0">
                <a:solidFill>
                  <a:schemeClr val="bg1"/>
                </a:solidFill>
                <a:latin typeface="Arial" charset="0"/>
              </a:rPr>
              <a:t>2</a:t>
            </a:r>
          </a:p>
        </p:txBody>
      </p:sp>
      <p:sp>
        <p:nvSpPr>
          <p:cNvPr id="14" name="Line 263"/>
          <p:cNvSpPr>
            <a:spLocks noChangeShapeType="1"/>
          </p:cNvSpPr>
          <p:nvPr/>
        </p:nvSpPr>
        <p:spPr bwMode="gray">
          <a:xfrm>
            <a:off x="2426668" y="3646062"/>
            <a:ext cx="4799012" cy="1587"/>
          </a:xfrm>
          <a:prstGeom prst="line">
            <a:avLst/>
          </a:prstGeom>
          <a:noFill/>
          <a:ln w="25400">
            <a:solidFill>
              <a:schemeClr val="accent1">
                <a:lumMod val="50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5" name="Rectangle 264"/>
          <p:cNvSpPr>
            <a:spLocks noChangeArrowheads="1"/>
          </p:cNvSpPr>
          <p:nvPr/>
        </p:nvSpPr>
        <p:spPr bwMode="gray">
          <a:xfrm rot="3419336">
            <a:off x="720763" y="3082499"/>
            <a:ext cx="479425" cy="520700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endParaRPr lang="ru-RU">
              <a:solidFill>
                <a:schemeClr val="bg1"/>
              </a:solidFill>
            </a:endParaRPr>
          </a:p>
        </p:txBody>
      </p:sp>
      <p:sp>
        <p:nvSpPr>
          <p:cNvPr id="16" name="Text Box 265"/>
          <p:cNvSpPr txBox="1">
            <a:spLocks noChangeArrowheads="1"/>
          </p:cNvSpPr>
          <p:nvPr/>
        </p:nvSpPr>
        <p:spPr bwMode="gray">
          <a:xfrm flipH="1">
            <a:off x="899592" y="3114249"/>
            <a:ext cx="288032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2400" b="1" dirty="0">
                <a:solidFill>
                  <a:schemeClr val="bg1"/>
                </a:solidFill>
                <a:latin typeface="Arial" charset="0"/>
              </a:rPr>
              <a:t>3</a:t>
            </a:r>
          </a:p>
        </p:txBody>
      </p:sp>
      <p:sp>
        <p:nvSpPr>
          <p:cNvPr id="17" name="Line 266"/>
          <p:cNvSpPr>
            <a:spLocks noChangeShapeType="1"/>
          </p:cNvSpPr>
          <p:nvPr/>
        </p:nvSpPr>
        <p:spPr bwMode="gray">
          <a:xfrm>
            <a:off x="2425080" y="5346274"/>
            <a:ext cx="4800600" cy="0"/>
          </a:xfrm>
          <a:prstGeom prst="line">
            <a:avLst/>
          </a:prstGeom>
          <a:noFill/>
          <a:ln w="25400">
            <a:solidFill>
              <a:schemeClr val="accent1">
                <a:lumMod val="50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8" name="Rectangle 267"/>
          <p:cNvSpPr>
            <a:spLocks noChangeArrowheads="1"/>
          </p:cNvSpPr>
          <p:nvPr/>
        </p:nvSpPr>
        <p:spPr bwMode="ltGray">
          <a:xfrm rot="3419336">
            <a:off x="832545" y="4884265"/>
            <a:ext cx="479425" cy="520700"/>
          </a:xfrm>
          <a:prstGeom prst="rect">
            <a:avLst/>
          </a:prstGeom>
          <a:gradFill rotWithShape="1">
            <a:gsLst>
              <a:gs pos="0">
                <a:srgbClr val="990099"/>
              </a:gs>
              <a:gs pos="100000">
                <a:srgbClr val="990099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990099"/>
            </a:extrusionClr>
          </a:sp3d>
        </p:spPr>
        <p:txBody>
          <a:bodyPr wrap="none" anchor="ctr">
            <a:flatTx/>
          </a:bodyPr>
          <a:lstStyle/>
          <a:p>
            <a:endParaRPr lang="ru-RU">
              <a:solidFill>
                <a:schemeClr val="bg1"/>
              </a:solidFill>
            </a:endParaRPr>
          </a:p>
        </p:txBody>
      </p:sp>
      <p:sp>
        <p:nvSpPr>
          <p:cNvPr id="19" name="Text Box 268"/>
          <p:cNvSpPr txBox="1">
            <a:spLocks noChangeArrowheads="1"/>
          </p:cNvSpPr>
          <p:nvPr/>
        </p:nvSpPr>
        <p:spPr bwMode="gray">
          <a:xfrm>
            <a:off x="960475" y="4801762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chemeClr val="bg1"/>
                </a:solidFill>
                <a:latin typeface="Arial" charset="0"/>
              </a:rPr>
              <a:t>5</a:t>
            </a:r>
          </a:p>
        </p:txBody>
      </p:sp>
      <p:sp>
        <p:nvSpPr>
          <p:cNvPr id="20" name="Text Box 269"/>
          <p:cNvSpPr txBox="1">
            <a:spLocks noChangeArrowheads="1"/>
          </p:cNvSpPr>
          <p:nvPr/>
        </p:nvSpPr>
        <p:spPr bwMode="gray">
          <a:xfrm>
            <a:off x="1619671" y="2344313"/>
            <a:ext cx="7128794" cy="95410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lvl="0" eaLnBrk="0" hangingPunct="0"/>
            <a:r>
              <a:rPr lang="uk-UA" sz="1600" dirty="0" smtClean="0">
                <a:latin typeface="Georgia" pitchFamily="18" charset="0"/>
              </a:rPr>
              <a:t>Систематизуєте </a:t>
            </a:r>
            <a:r>
              <a:rPr lang="uk-UA" sz="1600" dirty="0">
                <a:latin typeface="Georgia" pitchFamily="18" charset="0"/>
              </a:rPr>
              <a:t>та </a:t>
            </a:r>
            <a:r>
              <a:rPr lang="uk-UA" sz="1600" dirty="0" smtClean="0">
                <a:latin typeface="Georgia" pitchFamily="18" charset="0"/>
              </a:rPr>
              <a:t>розширите знання </a:t>
            </a:r>
            <a:r>
              <a:rPr lang="uk-UA" sz="1600" dirty="0">
                <a:latin typeface="Georgia" pitchFamily="18" charset="0"/>
              </a:rPr>
              <a:t>з області стилістичних властивостей мовних одиниць всіх </a:t>
            </a:r>
            <a:r>
              <a:rPr lang="uk-UA" sz="1600" dirty="0" smtClean="0">
                <a:latin typeface="Georgia" pitchFamily="18" charset="0"/>
              </a:rPr>
              <a:t>рівнів</a:t>
            </a:r>
            <a:endParaRPr lang="ru-RU" sz="1600" dirty="0">
              <a:latin typeface="Georgia" pitchFamily="18" charset="0"/>
            </a:endParaRPr>
          </a:p>
          <a:p>
            <a:pPr eaLnBrk="0" hangingPunct="0"/>
            <a:endParaRPr lang="en-US" sz="24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21" name="Text Box 270"/>
          <p:cNvSpPr txBox="1">
            <a:spLocks noChangeArrowheads="1"/>
          </p:cNvSpPr>
          <p:nvPr/>
        </p:nvSpPr>
        <p:spPr bwMode="gray">
          <a:xfrm>
            <a:off x="1619671" y="2938176"/>
            <a:ext cx="7056785" cy="95410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lvl="0" eaLnBrk="0" hangingPunct="0"/>
            <a:r>
              <a:rPr lang="uk-UA" sz="1600" dirty="0" smtClean="0">
                <a:latin typeface="Georgia" pitchFamily="18" charset="0"/>
              </a:rPr>
              <a:t>Вивчите функціональні стилі </a:t>
            </a:r>
            <a:r>
              <a:rPr lang="uk-UA" sz="1600" dirty="0">
                <a:latin typeface="Georgia" pitchFamily="18" charset="0"/>
              </a:rPr>
              <a:t>й</a:t>
            </a:r>
            <a:r>
              <a:rPr lang="uk-UA" sz="1600" dirty="0" smtClean="0">
                <a:latin typeface="Georgia" pitchFamily="18" charset="0"/>
              </a:rPr>
              <a:t> основні </a:t>
            </a:r>
            <a:r>
              <a:rPr lang="uk-UA" sz="1600" dirty="0" err="1" smtClean="0">
                <a:latin typeface="Georgia" pitchFamily="18" charset="0"/>
              </a:rPr>
              <a:t>підстилі</a:t>
            </a:r>
            <a:r>
              <a:rPr lang="uk-UA" sz="1600" dirty="0" smtClean="0">
                <a:latin typeface="Georgia" pitchFamily="18" charset="0"/>
              </a:rPr>
              <a:t> </a:t>
            </a:r>
            <a:r>
              <a:rPr lang="uk-UA" sz="1600" dirty="0">
                <a:latin typeface="Georgia" pitchFamily="18" charset="0"/>
              </a:rPr>
              <a:t>і </a:t>
            </a:r>
            <a:r>
              <a:rPr lang="uk-UA" sz="1600" dirty="0" smtClean="0">
                <a:latin typeface="Georgia" pitchFamily="18" charset="0"/>
              </a:rPr>
              <a:t>жанри </a:t>
            </a:r>
            <a:r>
              <a:rPr lang="uk-UA" sz="1600" dirty="0">
                <a:latin typeface="Georgia" pitchFamily="18" charset="0"/>
              </a:rPr>
              <a:t>сучасної російської мови;</a:t>
            </a:r>
            <a:endParaRPr lang="ru-RU" sz="1600" dirty="0">
              <a:latin typeface="Georgia" pitchFamily="18" charset="0"/>
            </a:endParaRPr>
          </a:p>
          <a:p>
            <a:pPr eaLnBrk="0" hangingPunct="0"/>
            <a:endParaRPr lang="en-US" sz="24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22" name="Text Box 271"/>
          <p:cNvSpPr txBox="1">
            <a:spLocks noChangeArrowheads="1"/>
          </p:cNvSpPr>
          <p:nvPr/>
        </p:nvSpPr>
        <p:spPr bwMode="gray">
          <a:xfrm>
            <a:off x="1763689" y="3987686"/>
            <a:ext cx="6480720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uk-UA" sz="1600" dirty="0" smtClean="0">
                <a:latin typeface="Georgia" pitchFamily="18" charset="0"/>
              </a:rPr>
              <a:t>Зможете стилістично </a:t>
            </a:r>
            <a:r>
              <a:rPr lang="uk-UA" sz="1600" dirty="0">
                <a:latin typeface="Georgia" pitchFamily="18" charset="0"/>
              </a:rPr>
              <a:t>правильно, комунікативно доцільно організовувати письмову і усну мову</a:t>
            </a:r>
            <a:endParaRPr lang="en-US" sz="1600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23" name="Text Box 272"/>
          <p:cNvSpPr txBox="1">
            <a:spLocks noChangeArrowheads="1"/>
          </p:cNvSpPr>
          <p:nvPr/>
        </p:nvSpPr>
        <p:spPr bwMode="gray">
          <a:xfrm>
            <a:off x="1907705" y="4944560"/>
            <a:ext cx="6192688" cy="73866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lvl="0" eaLnBrk="0" hangingPunct="0"/>
            <a:r>
              <a:rPr lang="uk-UA" sz="1600" dirty="0" smtClean="0">
                <a:latin typeface="Georgia" pitchFamily="18" charset="0"/>
              </a:rPr>
              <a:t>Ознайомитеся </a:t>
            </a:r>
            <a:r>
              <a:rPr lang="uk-UA" sz="1600" dirty="0">
                <a:latin typeface="Georgia" pitchFamily="18" charset="0"/>
              </a:rPr>
              <a:t>з класифікацією мовних, </a:t>
            </a:r>
            <a:r>
              <a:rPr lang="uk-UA" sz="1600" dirty="0" smtClean="0">
                <a:latin typeface="Georgia" pitchFamily="18" charset="0"/>
              </a:rPr>
              <a:t>у </a:t>
            </a:r>
            <a:r>
              <a:rPr lang="uk-UA" sz="1600" dirty="0">
                <a:latin typeface="Georgia" pitchFamily="18" charset="0"/>
              </a:rPr>
              <a:t>тому числі стилістичних, помилок і шкільною практикою в цій галузі.</a:t>
            </a:r>
            <a:endParaRPr lang="ru-RU" sz="1600" dirty="0">
              <a:latin typeface="Georgia" pitchFamily="18" charset="0"/>
            </a:endParaRPr>
          </a:p>
          <a:p>
            <a:pPr eaLnBrk="0" hangingPunct="0"/>
            <a:endParaRPr lang="en-US" sz="1000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3024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3600" dirty="0" smtClean="0">
                <a:latin typeface="Georgia" pitchFamily="18" charset="0"/>
              </a:rPr>
              <a:t>Результати навчання</a:t>
            </a:r>
            <a:endParaRPr lang="ru-RU" sz="3600" dirty="0">
              <a:latin typeface="Georgia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07504" y="1484784"/>
            <a:ext cx="8928992" cy="3672408"/>
          </a:xfrm>
        </p:spPr>
        <p:txBody>
          <a:bodyPr>
            <a:noAutofit/>
          </a:bodyPr>
          <a:lstStyle/>
          <a:p>
            <a:pPr marL="0" indent="0" algn="just">
              <a:lnSpc>
                <a:spcPct val="170000"/>
              </a:lnSpc>
              <a:spcBef>
                <a:spcPts val="0"/>
              </a:spcBef>
              <a:buNone/>
            </a:pPr>
            <a:r>
              <a:rPr lang="uk-UA" sz="1800" dirty="0">
                <a:latin typeface="Georgia" pitchFamily="18" charset="0"/>
              </a:rPr>
              <a:t>В разі успішного вивчення курсу стилістики російської мови </a:t>
            </a:r>
            <a:r>
              <a:rPr lang="uk-UA" sz="1800" dirty="0" smtClean="0">
                <a:latin typeface="Georgia" pitchFamily="18" charset="0"/>
              </a:rPr>
              <a:t>майбутній вчитель:</a:t>
            </a:r>
            <a:endParaRPr lang="ru-RU" sz="1800" dirty="0">
              <a:latin typeface="Georgia" pitchFamily="18" charset="0"/>
            </a:endParaRPr>
          </a:p>
          <a:p>
            <a:pPr lvl="0"/>
            <a:r>
              <a:rPr lang="uk-UA" sz="1600" b="1" dirty="0">
                <a:solidFill>
                  <a:schemeClr val="accent2"/>
                </a:solidFill>
                <a:latin typeface="Georgia" pitchFamily="18" charset="0"/>
              </a:rPr>
              <a:t>знає предмет і завдання стилістики; </a:t>
            </a:r>
            <a:endParaRPr lang="ru-RU" sz="1600" b="1" dirty="0">
              <a:solidFill>
                <a:schemeClr val="accent2"/>
              </a:solidFill>
              <a:latin typeface="Georgia" pitchFamily="18" charset="0"/>
            </a:endParaRPr>
          </a:p>
          <a:p>
            <a:pPr lvl="0"/>
            <a:r>
              <a:rPr lang="uk-UA" sz="1600" b="1" dirty="0">
                <a:solidFill>
                  <a:schemeClr val="accent2"/>
                </a:solidFill>
                <a:latin typeface="Georgia" pitchFamily="18" charset="0"/>
              </a:rPr>
              <a:t>володіє науковою термінологією (стиль; функціональний стиль; </a:t>
            </a:r>
            <a:r>
              <a:rPr lang="uk-UA" sz="1600" b="1" dirty="0" err="1">
                <a:solidFill>
                  <a:schemeClr val="accent2"/>
                </a:solidFill>
                <a:latin typeface="Georgia" pitchFamily="18" charset="0"/>
              </a:rPr>
              <a:t>підстиль</a:t>
            </a:r>
            <a:r>
              <a:rPr lang="uk-UA" sz="1600" b="1" dirty="0">
                <a:solidFill>
                  <a:schemeClr val="accent2"/>
                </a:solidFill>
                <a:latin typeface="Georgia" pitchFamily="18" charset="0"/>
              </a:rPr>
              <a:t>; експресивний стиль; індивідуальний стиль; ідіолект; мовний жанр; норма мови); </a:t>
            </a:r>
            <a:endParaRPr lang="ru-RU" sz="1600" b="1" dirty="0">
              <a:solidFill>
                <a:schemeClr val="accent2"/>
              </a:solidFill>
              <a:latin typeface="Georgia" pitchFamily="18" charset="0"/>
            </a:endParaRPr>
          </a:p>
          <a:p>
            <a:pPr lvl="0"/>
            <a:r>
              <a:rPr lang="uk-UA" sz="1600" b="1" dirty="0">
                <a:solidFill>
                  <a:schemeClr val="accent2"/>
                </a:solidFill>
                <a:latin typeface="Georgia" pitchFamily="18" charset="0"/>
              </a:rPr>
              <a:t>орієнтується у функціональних стилях і </a:t>
            </a:r>
            <a:r>
              <a:rPr lang="uk-UA" sz="1600" b="1" dirty="0" err="1">
                <a:solidFill>
                  <a:schemeClr val="accent2"/>
                </a:solidFill>
                <a:latin typeface="Georgia" pitchFamily="18" charset="0"/>
              </a:rPr>
              <a:t>підстилях</a:t>
            </a:r>
            <a:r>
              <a:rPr lang="uk-UA" sz="1600" b="1" dirty="0">
                <a:solidFill>
                  <a:schemeClr val="accent2"/>
                </a:solidFill>
                <a:latin typeface="Georgia" pitchFamily="18" charset="0"/>
              </a:rPr>
              <a:t> сучасної російської мови; </a:t>
            </a:r>
            <a:endParaRPr lang="ru-RU" sz="1600" b="1" dirty="0">
              <a:solidFill>
                <a:schemeClr val="accent2"/>
              </a:solidFill>
              <a:latin typeface="Georgia" pitchFamily="18" charset="0"/>
            </a:endParaRPr>
          </a:p>
          <a:p>
            <a:pPr lvl="0"/>
            <a:r>
              <a:rPr lang="uk-UA" sz="1600" b="1" dirty="0">
                <a:solidFill>
                  <a:schemeClr val="accent2"/>
                </a:solidFill>
                <a:latin typeface="Georgia" pitchFamily="18" charset="0"/>
              </a:rPr>
              <a:t>знає сферу їх використання, основні ознаки; </a:t>
            </a:r>
            <a:endParaRPr lang="ru-RU" sz="1600" b="1" dirty="0">
              <a:solidFill>
                <a:schemeClr val="accent2"/>
              </a:solidFill>
              <a:latin typeface="Georgia" pitchFamily="18" charset="0"/>
            </a:endParaRPr>
          </a:p>
          <a:p>
            <a:pPr lvl="0"/>
            <a:r>
              <a:rPr lang="uk-UA" sz="1600" b="1" dirty="0">
                <a:solidFill>
                  <a:schemeClr val="accent2"/>
                </a:solidFill>
                <a:latin typeface="Georgia" pitchFamily="18" charset="0"/>
              </a:rPr>
              <a:t>виявляє фонетичні, лексичні, фразеологічні, словотвірні, морфологічні, синтаксичні засоби стилістики;</a:t>
            </a:r>
            <a:endParaRPr lang="ru-RU" sz="1600" b="1" dirty="0">
              <a:solidFill>
                <a:schemeClr val="accent2"/>
              </a:solidFill>
              <a:latin typeface="Georgia" pitchFamily="18" charset="0"/>
            </a:endParaRPr>
          </a:p>
          <a:p>
            <a:pPr lvl="0"/>
            <a:r>
              <a:rPr lang="uk-UA" sz="1600" b="1" dirty="0">
                <a:solidFill>
                  <a:schemeClr val="accent2"/>
                </a:solidFill>
                <a:latin typeface="Georgia" pitchFamily="18" charset="0"/>
              </a:rPr>
              <a:t>визначає стиль, сферу використання та призначення текстів; </a:t>
            </a:r>
            <a:endParaRPr lang="ru-RU" sz="1600" b="1" dirty="0">
              <a:solidFill>
                <a:schemeClr val="accent2"/>
              </a:solidFill>
              <a:latin typeface="Georgia" pitchFamily="18" charset="0"/>
            </a:endParaRPr>
          </a:p>
          <a:p>
            <a:pPr lvl="0"/>
            <a:r>
              <a:rPr lang="uk-UA" sz="1600" b="1" dirty="0">
                <a:solidFill>
                  <a:schemeClr val="accent2"/>
                </a:solidFill>
                <a:latin typeface="Georgia" pitchFamily="18" charset="0"/>
              </a:rPr>
              <a:t>аналізує виражально-зображальні особливості текстів (фонетичні, лексико-фразеологічні, граматичні); </a:t>
            </a:r>
            <a:endParaRPr lang="ru-RU" sz="1600" b="1" dirty="0">
              <a:solidFill>
                <a:schemeClr val="accent2"/>
              </a:solidFill>
              <a:latin typeface="Georgia" pitchFamily="18" charset="0"/>
            </a:endParaRPr>
          </a:p>
          <a:p>
            <a:pPr lvl="0"/>
            <a:r>
              <a:rPr lang="uk-UA" sz="1600" b="1" dirty="0">
                <a:solidFill>
                  <a:schemeClr val="accent2"/>
                </a:solidFill>
                <a:latin typeface="Georgia" pitchFamily="18" charset="0"/>
              </a:rPr>
              <a:t>знаючи стилістичну диференціацію різнорівневих мовних засобів, уміло використовує їх залежно від змісту тексту, його стилю, жанру, емоційно-експресивного колориту; </a:t>
            </a:r>
            <a:endParaRPr lang="ru-RU" sz="1600" b="1" dirty="0">
              <a:solidFill>
                <a:schemeClr val="accent2"/>
              </a:solidFill>
              <a:latin typeface="Georgia" pitchFamily="18" charset="0"/>
            </a:endParaRPr>
          </a:p>
          <a:p>
            <a:pPr lvl="0"/>
            <a:r>
              <a:rPr lang="uk-UA" sz="1600" b="1" dirty="0">
                <a:solidFill>
                  <a:schemeClr val="accent2"/>
                </a:solidFill>
                <a:latin typeface="Georgia" pitchFamily="18" charset="0"/>
              </a:rPr>
              <a:t>правильно і творчо користується на практиці лексичними, орфоепічними, граматичними нормами літературної мови залежно від мети спілкування</a:t>
            </a:r>
            <a:r>
              <a:rPr lang="uk-UA" sz="1600" dirty="0">
                <a:latin typeface="Georgia" pitchFamily="18" charset="0"/>
              </a:rPr>
              <a:t>.</a:t>
            </a:r>
            <a:endParaRPr lang="ru-RU" sz="1600" dirty="0">
              <a:latin typeface="Georgia" pitchFamily="18" charset="0"/>
            </a:endParaRPr>
          </a:p>
          <a:p>
            <a:pPr marL="0" indent="0">
              <a:buNone/>
            </a:pPr>
            <a:endParaRPr lang="ru-RU" sz="1600" dirty="0">
              <a:latin typeface="Georgia" pitchFamily="18" charset="0"/>
            </a:endParaRPr>
          </a:p>
          <a:p>
            <a:endParaRPr lang="ru-RU" sz="1600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7822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sz="3600" b="1" i="1" dirty="0" smtClean="0">
                <a:latin typeface="Georgia" pitchFamily="18" charset="0"/>
              </a:rPr>
              <a:t>Стиль – обличчя душі</a:t>
            </a:r>
            <a:br>
              <a:rPr lang="uk-UA" sz="3600" b="1" i="1" dirty="0" smtClean="0">
                <a:latin typeface="Georgia" pitchFamily="18" charset="0"/>
              </a:rPr>
            </a:br>
            <a:r>
              <a:rPr lang="uk-UA" sz="3600" b="1" i="1" dirty="0">
                <a:latin typeface="Georgia" pitchFamily="18" charset="0"/>
              </a:rPr>
              <a:t> </a:t>
            </a:r>
            <a:r>
              <a:rPr lang="uk-UA" sz="3600" b="1" i="1" dirty="0" smtClean="0">
                <a:latin typeface="Georgia" pitchFamily="18" charset="0"/>
              </a:rPr>
              <a:t>                                                   </a:t>
            </a:r>
            <a:r>
              <a:rPr lang="uk-UA" sz="2700" b="1" i="1" dirty="0" smtClean="0">
                <a:latin typeface="Georgia" pitchFamily="18" charset="0"/>
              </a:rPr>
              <a:t>Сенека</a:t>
            </a:r>
            <a:endParaRPr lang="ru-RU" sz="2700" b="1" i="1" dirty="0">
              <a:latin typeface="Georgia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uk-UA" sz="2400" i="1" dirty="0" smtClean="0"/>
          </a:p>
          <a:p>
            <a:pPr marL="0" indent="0" algn="ctr">
              <a:buNone/>
            </a:pPr>
            <a:endParaRPr lang="uk-UA" sz="2400" i="1" dirty="0"/>
          </a:p>
          <a:p>
            <a:pPr marL="0" indent="0" algn="ctr">
              <a:buNone/>
            </a:pPr>
            <a:r>
              <a:rPr lang="uk-UA" i="1" dirty="0" smtClean="0">
                <a:latin typeface="Georgia" pitchFamily="18" charset="0"/>
              </a:rPr>
              <a:t>Долучайтесь до вивчення Стилістики !!!</a:t>
            </a:r>
            <a:endParaRPr lang="ru-RU" i="1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0859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c5645c69b36321cbba4b4b22262b274975c573e"/>
</p:tagLst>
</file>

<file path=ppt/theme/theme1.xml><?xml version="1.0" encoding="utf-8"?>
<a:theme xmlns:a="http://schemas.openxmlformats.org/drawingml/2006/main" name="Тема Office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1181</TotalTime>
  <Words>237</Words>
  <Application>Microsoft Office PowerPoint</Application>
  <PresentationFormat>Экран (4:3)</PresentationFormat>
  <Paragraphs>30</Paragraphs>
  <Slides>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Стилістика російської мови</vt:lpstr>
      <vt:lpstr>Під час вивчення курсу Ви:</vt:lpstr>
      <vt:lpstr>Результати навчання</vt:lpstr>
      <vt:lpstr>Стиль – обличчя душі                                                     Сенека</vt:lpstr>
    </vt:vector>
  </TitlesOfParts>
  <Company>presentation-creation.ru</Company>
  <LinksUpToDate>false</LinksUpToDate>
  <SharedDoc>false</SharedDoc>
  <HyperlinkBase>https://presentation-creation.ru/powerpoint-templates.html</HyperlinkBase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Перьевая ручка</dc:title>
  <dc:creator>obstinate</dc:creator>
  <dc:description>Шаблон презентации с сайта https://presentation-creation.ru/</dc:description>
  <cp:lastModifiedBy>Asus</cp:lastModifiedBy>
  <cp:revision>519</cp:revision>
  <dcterms:created xsi:type="dcterms:W3CDTF">2018-02-25T09:09:03Z</dcterms:created>
  <dcterms:modified xsi:type="dcterms:W3CDTF">2020-06-17T12:00:01Z</dcterms:modified>
</cp:coreProperties>
</file>