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6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69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2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53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06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821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5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9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41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7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33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90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05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7200" dirty="0" err="1" smtClean="0"/>
              <a:t>Техноекологія</a:t>
            </a:r>
            <a:endParaRPr lang="uk-UA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uk-UA" b="1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спеціальність 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>
                <a:solidFill>
                  <a:schemeClr val="tx1"/>
                </a:solidFill>
              </a:rPr>
              <a:t>	</a:t>
            </a:r>
            <a:r>
              <a:rPr lang="uk-UA" b="1" dirty="0">
                <a:solidFill>
                  <a:schemeClr val="tx1"/>
                </a:solidFill>
              </a:rPr>
              <a:t>014 Середня освіта (хімія)</a:t>
            </a:r>
            <a:endParaRPr lang="uk-UA" dirty="0">
              <a:solidFill>
                <a:schemeClr val="tx1"/>
              </a:solidFill>
            </a:endParaRPr>
          </a:p>
          <a:p>
            <a:r>
              <a:rPr lang="uk-UA" dirty="0">
                <a:solidFill>
                  <a:schemeClr val="tx1"/>
                </a:solidFill>
              </a:rPr>
              <a:t> </a:t>
            </a:r>
          </a:p>
          <a:p>
            <a:r>
              <a:rPr lang="uk-UA" b="1" dirty="0">
                <a:solidFill>
                  <a:schemeClr val="tx1"/>
                </a:solidFill>
              </a:rPr>
              <a:t>спеціалізація:		</a:t>
            </a:r>
            <a:r>
              <a:rPr lang="uk-UA" dirty="0">
                <a:solidFill>
                  <a:schemeClr val="tx1"/>
                </a:solidFill>
              </a:rPr>
              <a:t> Екологія та безпека життєдіяльност</a:t>
            </a:r>
            <a:r>
              <a:rPr lang="uk-UA" dirty="0"/>
              <a:t>і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55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2800" y="400735"/>
            <a:ext cx="10668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u="sng" dirty="0"/>
              <a:t>Мета навчальної дисципліни:</a:t>
            </a:r>
            <a:endParaRPr lang="uk-UA" sz="2400" dirty="0"/>
          </a:p>
          <a:p>
            <a:r>
              <a:rPr lang="uk-UA" sz="2400" dirty="0"/>
              <a:t>полягає у формуванні у студентів системи знань та навичок про характеристики об’єктів природного середовища та внесення в навколишнє середовище нових (як правило, не характерних для нього) фізичних, хімічних, біологічних та інформаційних агентів (</a:t>
            </a:r>
            <a:r>
              <a:rPr lang="uk-UA" sz="2400" dirty="0" err="1"/>
              <a:t>ксенобіотиків</a:t>
            </a:r>
            <a:r>
              <a:rPr lang="uk-UA" sz="2400" dirty="0"/>
              <a:t>), а також навчанні методів запобігання техногенного забруднення довкілля на стадіях розробки, виготовлення та експлуатації технічних систем.</a:t>
            </a:r>
          </a:p>
          <a:p>
            <a:r>
              <a:rPr lang="uk-UA" sz="2400" b="1" dirty="0" err="1"/>
              <a:t>Техноекологія</a:t>
            </a:r>
            <a:r>
              <a:rPr lang="uk-UA" sz="2400" b="1" dirty="0"/>
              <a:t> </a:t>
            </a:r>
            <a:r>
              <a:rPr lang="uk-UA" sz="2400" dirty="0"/>
              <a:t>дає уявлення про основні технологічні процеси, що викликають зміни екологічної обстановки і створюють загрози екологічної безпеки. З ростом населення, розвитком техніки, освоєнням нових територій ймовірність процесів, що порушують нормальну життєдіяльність, зростає. </a:t>
            </a:r>
            <a:endParaRPr lang="uk-UA" sz="2400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05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100" y="117693"/>
            <a:ext cx="118999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Arial" panose="020B0604020202020204" pitchFamily="34" charset="0"/>
              </a:rPr>
              <a:t>Компетентності, якими повинен оволодіти </a:t>
            </a:r>
            <a:r>
              <a:rPr lang="uk-UA" sz="2400" b="1" dirty="0" smtClean="0">
                <a:latin typeface="Arial" panose="020B0604020202020204" pitchFamily="34" charset="0"/>
              </a:rPr>
              <a:t>здобувач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Знання </a:t>
            </a:r>
            <a:r>
              <a:rPr lang="uk-UA" sz="2400" dirty="0">
                <a:latin typeface="Arial" panose="020B0604020202020204" pitchFamily="34" charset="0"/>
              </a:rPr>
              <a:t>та розуміння предметної області та професійної </a:t>
            </a:r>
            <a:r>
              <a:rPr lang="uk-UA" sz="2400" dirty="0" smtClean="0">
                <a:latin typeface="Arial" panose="020B0604020202020204" pitchFamily="34" charset="0"/>
              </a:rPr>
              <a:t>діяльності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Навички </a:t>
            </a:r>
            <a:r>
              <a:rPr lang="uk-UA" sz="2400" dirty="0">
                <a:latin typeface="Arial" panose="020B0604020202020204" pitchFamily="34" charset="0"/>
              </a:rPr>
              <a:t>використання інформаційних і комунікаційних </a:t>
            </a:r>
            <a:r>
              <a:rPr lang="uk-UA" sz="2400" dirty="0" smtClean="0">
                <a:latin typeface="Arial" panose="020B0604020202020204" pitchFamily="34" charset="0"/>
              </a:rPr>
              <a:t>технологій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Здатність </a:t>
            </a:r>
            <a:r>
              <a:rPr lang="uk-UA" sz="2400" dirty="0">
                <a:latin typeface="Arial" panose="020B0604020202020204" pitchFamily="34" charset="0"/>
              </a:rPr>
              <a:t>спілкуватися з представниками інших професійних груп різного рівня (з експертами з інших галузей знань/видів економічної діяльності</a:t>
            </a:r>
            <a:r>
              <a:rPr lang="uk-UA" sz="2400" dirty="0" smtClean="0">
                <a:latin typeface="Arial" panose="020B0604020202020204" pitchFamily="34" charset="0"/>
              </a:rPr>
              <a:t>).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Здатність </a:t>
            </a:r>
            <a:r>
              <a:rPr lang="uk-UA" sz="2400" dirty="0">
                <a:latin typeface="Arial" panose="020B0604020202020204" pitchFamily="34" charset="0"/>
              </a:rPr>
              <a:t>проведення досліджень на відповідному рівні</a:t>
            </a:r>
            <a:r>
              <a:rPr lang="uk-UA" sz="2400" dirty="0" smtClean="0">
                <a:latin typeface="Arial" panose="020B0604020202020204" pitchFamily="34" charset="0"/>
              </a:rPr>
              <a:t>.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Здатність </a:t>
            </a:r>
            <a:r>
              <a:rPr lang="uk-UA" sz="2400" dirty="0">
                <a:latin typeface="Arial" panose="020B0604020202020204" pitchFamily="34" charset="0"/>
              </a:rPr>
              <a:t>оцінювати та забезпечувати якість виконуваних робіт</a:t>
            </a:r>
            <a:r>
              <a:rPr lang="uk-UA" sz="2400" dirty="0" smtClean="0">
                <a:latin typeface="Arial" panose="020B0604020202020204" pitchFamily="34" charset="0"/>
              </a:rPr>
              <a:t>.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Знання </a:t>
            </a:r>
            <a:r>
              <a:rPr lang="uk-UA" sz="2400" dirty="0">
                <a:latin typeface="Arial" panose="020B0604020202020204" pitchFamily="34" charset="0"/>
              </a:rPr>
              <a:t>та розуміння теоретичних основ екології, охорони довкілля та збалансованого природокористування</a:t>
            </a:r>
            <a:r>
              <a:rPr lang="uk-UA" sz="2400" dirty="0" smtClean="0">
                <a:latin typeface="Arial" panose="020B0604020202020204" pitchFamily="34" charset="0"/>
              </a:rPr>
              <a:t>.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Здатність </a:t>
            </a:r>
            <a:r>
              <a:rPr lang="uk-UA" sz="2400" dirty="0">
                <a:latin typeface="Arial" panose="020B0604020202020204" pitchFamily="34" charset="0"/>
              </a:rPr>
              <a:t>до критичного осмислення основних теорій, методів та принципів природничих наук</a:t>
            </a:r>
            <a:r>
              <a:rPr lang="uk-UA" sz="2400" dirty="0" smtClean="0">
                <a:latin typeface="Arial" panose="020B0604020202020204" pitchFamily="34" charset="0"/>
              </a:rPr>
              <a:t>.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Здатність </a:t>
            </a:r>
            <a:r>
              <a:rPr lang="uk-UA" sz="2400" dirty="0">
                <a:latin typeface="Arial" panose="020B0604020202020204" pitchFamily="34" charset="0"/>
              </a:rPr>
              <a:t>до оцінки впливу процесів техногенезу на стан навколишнього середовища та виявлення екологічних ризиків, пов’язаних з виробничою діяльністю</a:t>
            </a:r>
            <a:r>
              <a:rPr lang="uk-UA" sz="2400" dirty="0" smtClean="0">
                <a:latin typeface="Arial" panose="020B0604020202020204" pitchFamily="34" charset="0"/>
              </a:rPr>
              <a:t>.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Необхідність </a:t>
            </a:r>
            <a:r>
              <a:rPr lang="uk-UA" sz="2400" dirty="0">
                <a:latin typeface="Arial" panose="020B0604020202020204" pitchFamily="34" charset="0"/>
              </a:rPr>
              <a:t>та розробляти заходи, спрямовані на збереження </a:t>
            </a:r>
            <a:r>
              <a:rPr lang="uk-UA" sz="2400" dirty="0" err="1">
                <a:latin typeface="Arial" panose="020B0604020202020204" pitchFamily="34" charset="0"/>
              </a:rPr>
              <a:t>ландшафтно</a:t>
            </a:r>
            <a:r>
              <a:rPr lang="uk-UA" sz="2400" dirty="0">
                <a:latin typeface="Arial" panose="020B0604020202020204" pitchFamily="34" charset="0"/>
              </a:rPr>
              <a:t>-біологічного різноманіття та формування екологічної мережі</a:t>
            </a:r>
            <a:r>
              <a:rPr lang="uk-UA" sz="2400" dirty="0" smtClean="0">
                <a:latin typeface="Arial" panose="020B0604020202020204" pitchFamily="34" charset="0"/>
              </a:rPr>
              <a:t>.</a:t>
            </a:r>
          </a:p>
          <a:p>
            <a:r>
              <a:rPr lang="uk-UA" sz="2400" dirty="0" smtClean="0">
                <a:latin typeface="Arial" panose="020B0604020202020204" pitchFamily="34" charset="0"/>
              </a:rPr>
              <a:t>Здатність </a:t>
            </a:r>
            <a:r>
              <a:rPr lang="uk-UA" sz="2400" dirty="0">
                <a:latin typeface="Arial" panose="020B0604020202020204" pitchFamily="34" charset="0"/>
              </a:rPr>
              <a:t>до участі в управлінні природоохоронними діями та/або екологічними проектам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473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600" y="1028343"/>
            <a:ext cx="114427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 КУРСУ</a:t>
            </a:r>
          </a:p>
          <a:p>
            <a:pPr algn="just">
              <a:spcAft>
                <a:spcPts val="0"/>
              </a:spcAft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Екологія.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наука. Екологічні дослідження.</a:t>
            </a:r>
            <a:endParaRPr lang="uk-UA" sz="24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Види відходів</a:t>
            </a:r>
            <a:endParaRPr lang="uk-UA" sz="24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3.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гірничорудної промисловості 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4.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паливної промисловості 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5.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енергетики 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6.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транспорту 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7.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виробництва чорних і кольорових металів 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8. Машинобудівні матеріали та машинобудування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9.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хімічної промисловості 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10.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будівництва та будівельних матеріалів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11. Легка промисловість житлово-комунальне господарство</a:t>
            </a:r>
            <a:endParaRPr lang="uk-UA" sz="2000" dirty="0">
              <a:latin typeface="Arial Unicode MS"/>
            </a:endParaRPr>
          </a:p>
          <a:p>
            <a:pPr algn="just"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12. </a:t>
            </a:r>
            <a:r>
              <a:rPr lang="uk-UA" sz="2400" b="1" dirty="0" err="1">
                <a:latin typeface="Times New Roman" panose="02020603050405020304" pitchFamily="18" charset="0"/>
              </a:rPr>
              <a:t>Техноекологія</a:t>
            </a:r>
            <a:r>
              <a:rPr lang="uk-UA" sz="2400" b="1" dirty="0">
                <a:latin typeface="Times New Roman" panose="02020603050405020304" pitchFamily="18" charset="0"/>
              </a:rPr>
              <a:t> житлово-комунального господарства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13. Агропромисловий комплекс</a:t>
            </a:r>
            <a:endParaRPr lang="uk-UA" sz="2000" dirty="0">
              <a:latin typeface="Arial Unicode MS"/>
            </a:endParaRPr>
          </a:p>
          <a:p>
            <a:pPr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</a:rPr>
              <a:t>14. Військово-промисловий комплекс</a:t>
            </a:r>
            <a:endParaRPr lang="uk-UA" sz="2000" dirty="0">
              <a:effectLst/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842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0843"/>
            <a:ext cx="119126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800" b="1" dirty="0">
                <a:latin typeface="Arial Narrow" panose="020B0606020202030204" pitchFamily="34" charset="0"/>
              </a:rPr>
              <a:t>МОДУЛІ САМОСТІЙНОЇ РОБОТИ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Скорочення природних мінеральних і паливних ресурсів як екологічна проблема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Глобальне забруднення навколишнього природного середовища як екологічна проблема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Характеристика антропогенного впливу на довкілля та пов'язані з ним екологічні проблеми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Експлуатація природних ресурсів і екологічні проблеми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Екологічні аспекти гірничопромислового комплексу України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Екологічні аспекти енергетики України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Наслідки Чорнобилю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Екологічні проблеми Херсону та Херсонської області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Стан питної води у Херсоні та Херсонській області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Стан атмосфери у Херсоні та Херсонській області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Природні води Херсону та Херсонської області</a:t>
            </a:r>
            <a:endParaRPr lang="uk-UA" sz="2400" dirty="0">
              <a:latin typeface="Arial Unicode M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>
                <a:latin typeface="Arial Narrow" panose="020B0606020202030204" pitchFamily="34" charset="0"/>
              </a:rPr>
              <a:t>Стан літосфери у Херсоні та Херсонській області</a:t>
            </a:r>
            <a:endParaRPr lang="uk-UA" sz="2400" dirty="0">
              <a:effectLst/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2159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11200"/>
            <a:ext cx="116358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Якщо у більшості людей спитають: Що таке Екологія?</a:t>
            </a:r>
          </a:p>
          <a:p>
            <a:r>
              <a:rPr lang="uk-UA" sz="2000" b="1" dirty="0" smtClean="0"/>
              <a:t>Більшість відповість: це процес, коли люди забруднюють природу та як с цим жити</a:t>
            </a:r>
          </a:p>
          <a:p>
            <a:pPr algn="ctr"/>
            <a:r>
              <a:rPr lang="uk-UA" sz="2000" b="1" dirty="0" smtClean="0"/>
              <a:t>Але, це не Екологія, це – ТЕХНОЕКОЛОГІЯ</a:t>
            </a:r>
          </a:p>
          <a:p>
            <a:r>
              <a:rPr lang="uk-UA" sz="2000" b="1" dirty="0" smtClean="0"/>
              <a:t>Це дуже важлива наука для людства</a:t>
            </a:r>
            <a:endParaRPr lang="uk-UA" sz="2000" b="1" u="sng" dirty="0" smtClean="0"/>
          </a:p>
          <a:p>
            <a:pPr algn="ctr"/>
            <a:r>
              <a:rPr lang="uk-UA" b="1" i="1" u="sng" dirty="0" smtClean="0"/>
              <a:t>Вчителі природничих наук повинні знати її та вміти викладати її</a:t>
            </a:r>
            <a:endParaRPr lang="uk-UA" b="1" i="1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70030"/>
            <a:ext cx="4940300" cy="418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3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</a:t>
            </a:r>
            <a:r>
              <a:rPr lang="uk-UA" sz="4400" smtClean="0"/>
              <a:t>нашому </a:t>
            </a:r>
            <a:r>
              <a:rPr lang="uk-UA" sz="4400" smtClean="0"/>
              <a:t>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242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470</TotalTime>
  <Words>446</Words>
  <Application>Microsoft Office PowerPoint</Application>
  <PresentationFormat>Широкоэкранный</PresentationFormat>
  <Paragraphs>55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Arial Unicode MS</vt:lpstr>
      <vt:lpstr>Times New Roman</vt:lpstr>
      <vt:lpstr>Tw Cen MT</vt:lpstr>
      <vt:lpstr>Капля</vt:lpstr>
      <vt:lpstr>Техноекологія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2020-08-12T13:34:10Z</dcterms:created>
  <dcterms:modified xsi:type="dcterms:W3CDTF">2020-08-13T05:54:15Z</dcterms:modified>
</cp:coreProperties>
</file>