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4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11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8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8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74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9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7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1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4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441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63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5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57388" y="114301"/>
            <a:ext cx="48014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/>
              <a:t>ХЕРСОНСЬКИЙ ДЕРЖАВНИЙ УНІВЕРСИТЕТ</a:t>
            </a:r>
            <a:br>
              <a:rPr lang="uk-UA" sz="2000" b="1" dirty="0" smtClean="0"/>
            </a:br>
            <a:r>
              <a:rPr lang="uk-UA" sz="2000" b="1" i="1" dirty="0" smtClean="0"/>
              <a:t>Факультет біології, географії і екології</a:t>
            </a:r>
            <a:br>
              <a:rPr lang="uk-UA" sz="2000" b="1" i="1" dirty="0" smtClean="0"/>
            </a:br>
            <a:r>
              <a:rPr lang="uk-UA" sz="2000" b="1" i="1" dirty="0" smtClean="0"/>
              <a:t>Кафедра географії та екології</a:t>
            </a:r>
            <a:endParaRPr lang="ru-RU" sz="2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133" y="1"/>
            <a:ext cx="1583867" cy="15838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45168" y="1859340"/>
            <a:ext cx="56536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Дисципл</a:t>
            </a:r>
            <a:r>
              <a:rPr lang="uk-UA" sz="3200" dirty="0" smtClean="0"/>
              <a:t>іна вільного вибору</a:t>
            </a:r>
          </a:p>
          <a:p>
            <a:pPr algn="ctr"/>
            <a:r>
              <a:rPr lang="uk-UA" sz="3200" b="1" dirty="0" smtClean="0"/>
              <a:t>«ТУРИСТСЬКО-РЕКРЕАЦІЙНИЙ </a:t>
            </a:r>
          </a:p>
          <a:p>
            <a:pPr algn="ctr"/>
            <a:r>
              <a:rPr lang="uk-UA" sz="3200" b="1" dirty="0" smtClean="0"/>
              <a:t>КОМПЛЕКС УКРАЇНИ»</a:t>
            </a:r>
            <a:endParaRPr lang="ru-RU" sz="32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60195" cy="159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8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756" y="146154"/>
            <a:ext cx="84724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Метою курсу є: </a:t>
            </a:r>
            <a:r>
              <a:rPr lang="uk-UA" sz="2400" dirty="0"/>
              <a:t>вивчення </a:t>
            </a:r>
            <a:r>
              <a:rPr lang="uk-UA" sz="2400" dirty="0" smtClean="0"/>
              <a:t>особливостей формування </a:t>
            </a:r>
            <a:r>
              <a:rPr lang="uk-UA" sz="2400" dirty="0" err="1" smtClean="0"/>
              <a:t>туристсько</a:t>
            </a:r>
            <a:r>
              <a:rPr lang="uk-UA" sz="2400" dirty="0" smtClean="0"/>
              <a:t>-рекреаційних комплексів  </a:t>
            </a:r>
            <a:r>
              <a:rPr lang="uk-UA" sz="2400" dirty="0"/>
              <a:t>і набуття практичних навичок з територіальної організації </a:t>
            </a:r>
            <a:r>
              <a:rPr lang="uk-UA" sz="2400" dirty="0" err="1" smtClean="0"/>
              <a:t>туристсько</a:t>
            </a:r>
            <a:r>
              <a:rPr lang="uk-UA" sz="2400" dirty="0" smtClean="0"/>
              <a:t>-рекреаційної діяльності в Україні.</a:t>
            </a:r>
            <a:r>
              <a:rPr lang="ru-RU" sz="2400" dirty="0" smtClean="0"/>
              <a:t> </a:t>
            </a:r>
          </a:p>
          <a:p>
            <a:r>
              <a:rPr lang="uk-UA" sz="2400" b="1" dirty="0"/>
              <a:t>Завдання:</a:t>
            </a:r>
            <a:endParaRPr lang="ru-RU" sz="2400" dirty="0"/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uk-UA" sz="2400" dirty="0"/>
              <a:t>розкрити </a:t>
            </a:r>
            <a:r>
              <a:rPr lang="uk-UA" sz="2400" dirty="0" err="1"/>
              <a:t>понятійно</a:t>
            </a:r>
            <a:r>
              <a:rPr lang="uk-UA" sz="2400" dirty="0"/>
              <a:t>-термінологічний </a:t>
            </a:r>
            <a:r>
              <a:rPr lang="uk-UA" sz="2400" dirty="0" smtClean="0"/>
              <a:t>апарат;</a:t>
            </a:r>
            <a:endParaRPr lang="ru-RU" sz="2400" dirty="0"/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uk-UA" sz="2400" dirty="0" smtClean="0"/>
              <a:t>розкрити </a:t>
            </a:r>
            <a:r>
              <a:rPr lang="uk-UA" sz="2400" dirty="0"/>
              <a:t>зміст </a:t>
            </a:r>
            <a:r>
              <a:rPr lang="uk-UA" sz="2400" dirty="0" err="1" smtClean="0"/>
              <a:t>туристсько</a:t>
            </a:r>
            <a:r>
              <a:rPr lang="uk-UA" sz="2400" dirty="0" smtClean="0"/>
              <a:t>-рекреаційних </a:t>
            </a:r>
            <a:r>
              <a:rPr lang="uk-UA" sz="2400" dirty="0"/>
              <a:t>ресурсів, засобів їх використання і оцінки;</a:t>
            </a:r>
            <a:endParaRPr lang="ru-RU" sz="2400" dirty="0"/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uk-UA" sz="2400" dirty="0"/>
              <a:t>розкрити поняття територіальної рекреаційної системи (ТРС);</a:t>
            </a:r>
            <a:endParaRPr lang="ru-RU" sz="2400" dirty="0"/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uk-UA" sz="2400" dirty="0"/>
              <a:t>висвітлити механізм </a:t>
            </a:r>
            <a:r>
              <a:rPr lang="uk-UA" sz="2400" dirty="0" err="1" smtClean="0"/>
              <a:t>туристсько</a:t>
            </a:r>
            <a:r>
              <a:rPr lang="uk-UA" sz="2400" dirty="0" smtClean="0"/>
              <a:t>-рекреаційного </a:t>
            </a:r>
            <a:r>
              <a:rPr lang="uk-UA" sz="2400" dirty="0"/>
              <a:t>районування;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400" dirty="0"/>
              <a:t>охарактеризувати сучасний етап розвитку рекреаційної діяльності на всіх ієрархічних рівнях.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7200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396" y="142876"/>
            <a:ext cx="88292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</a:rPr>
              <a:t>Основні фахові компетентності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endParaRPr lang="ru-RU" dirty="0"/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uk-UA" sz="2400" dirty="0"/>
              <a:t>Здатність використовувати термінологію, методи, концепції і теорії географії для вивчення туристичних об’єктів, явищ і процесів на різних просторових рівнях.</a:t>
            </a:r>
            <a:endParaRPr lang="ru-RU" sz="2400" dirty="0"/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 err="1"/>
              <a:t>Здатність</a:t>
            </a:r>
            <a:r>
              <a:rPr lang="ru-RU" sz="2400" dirty="0"/>
              <a:t> </a:t>
            </a:r>
            <a:r>
              <a:rPr lang="ru-RU" sz="2400" dirty="0" err="1"/>
              <a:t>ефективно</a:t>
            </a:r>
            <a:r>
              <a:rPr lang="ru-RU" sz="2400" dirty="0"/>
              <a:t> і </a:t>
            </a:r>
            <a:r>
              <a:rPr lang="ru-RU" sz="2400" dirty="0" err="1"/>
              <a:t>вільно</a:t>
            </a:r>
            <a:r>
              <a:rPr lang="ru-RU" sz="2400" dirty="0"/>
              <a:t> </a:t>
            </a:r>
            <a:r>
              <a:rPr lang="ru-RU" sz="2400" dirty="0" err="1"/>
              <a:t>передавати</a:t>
            </a:r>
            <a:r>
              <a:rPr lang="ru-RU" sz="2400" dirty="0"/>
              <a:t> </a:t>
            </a:r>
            <a:r>
              <a:rPr lang="ru-RU" sz="2400" dirty="0" err="1"/>
              <a:t>туристські</a:t>
            </a:r>
            <a:r>
              <a:rPr lang="ru-RU" sz="2400" dirty="0"/>
              <a:t> </a:t>
            </a:r>
            <a:r>
              <a:rPr lang="ru-RU" sz="2400" dirty="0" err="1"/>
              <a:t>знання</a:t>
            </a:r>
            <a:r>
              <a:rPr lang="ru-RU" sz="2400" dirty="0"/>
              <a:t> </a:t>
            </a:r>
            <a:r>
              <a:rPr lang="ru-RU" sz="2400" dirty="0" err="1"/>
              <a:t>письмовими</a:t>
            </a:r>
            <a:r>
              <a:rPr lang="ru-RU" sz="2400" dirty="0"/>
              <a:t>, </a:t>
            </a:r>
            <a:r>
              <a:rPr lang="ru-RU" sz="2400" dirty="0" err="1"/>
              <a:t>усними</a:t>
            </a:r>
            <a:r>
              <a:rPr lang="ru-RU" sz="2400" dirty="0"/>
              <a:t> та </a:t>
            </a:r>
            <a:r>
              <a:rPr lang="ru-RU" sz="2400" dirty="0" err="1"/>
              <a:t>візуальними</a:t>
            </a:r>
            <a:r>
              <a:rPr lang="ru-RU" sz="2400" dirty="0"/>
              <a:t> </a:t>
            </a:r>
            <a:r>
              <a:rPr lang="ru-RU" sz="2400" dirty="0" err="1"/>
              <a:t>засобами</a:t>
            </a:r>
            <a:r>
              <a:rPr lang="ru-RU" sz="2400" dirty="0"/>
              <a:t>.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 err="1"/>
              <a:t>Здатність</a:t>
            </a:r>
            <a:r>
              <a:rPr lang="ru-RU" sz="2400" dirty="0"/>
              <a:t> </a:t>
            </a:r>
            <a:r>
              <a:rPr lang="ru-RU" sz="2400" dirty="0" err="1"/>
              <a:t>розкривати</a:t>
            </a:r>
            <a:r>
              <a:rPr lang="ru-RU" sz="2400" dirty="0"/>
              <a:t> </a:t>
            </a:r>
            <a:r>
              <a:rPr lang="ru-RU" sz="2400" dirty="0" err="1"/>
              <a:t>взаємозв’язок</a:t>
            </a:r>
            <a:r>
              <a:rPr lang="ru-RU" sz="2400" dirty="0"/>
              <a:t> </a:t>
            </a:r>
            <a:r>
              <a:rPr lang="ru-RU" sz="2400" dirty="0" err="1"/>
              <a:t>основних</a:t>
            </a:r>
            <a:r>
              <a:rPr lang="ru-RU" sz="2400" dirty="0"/>
              <a:t> </a:t>
            </a:r>
            <a:r>
              <a:rPr lang="ru-RU" sz="2400" dirty="0" err="1"/>
              <a:t>природничо</a:t>
            </a:r>
            <a:r>
              <a:rPr lang="ru-RU" sz="2400" dirty="0"/>
              <a:t>- та </a:t>
            </a:r>
            <a:r>
              <a:rPr lang="ru-RU" sz="2400" dirty="0" err="1"/>
              <a:t>суспільно-географічних</a:t>
            </a:r>
            <a:r>
              <a:rPr lang="ru-RU" sz="2400" dirty="0"/>
              <a:t> </a:t>
            </a:r>
            <a:r>
              <a:rPr lang="ru-RU" sz="2400" dirty="0" err="1"/>
              <a:t>вчень</a:t>
            </a:r>
            <a:r>
              <a:rPr lang="ru-RU" sz="2400" dirty="0"/>
              <a:t> у </a:t>
            </a:r>
            <a:r>
              <a:rPr lang="ru-RU" sz="2400" dirty="0" err="1"/>
              <a:t>контексті</a:t>
            </a:r>
            <a:r>
              <a:rPr lang="ru-RU" sz="2400" dirty="0"/>
              <a:t> </a:t>
            </a:r>
            <a:r>
              <a:rPr lang="ru-RU" sz="2400" dirty="0" err="1"/>
              <a:t>туристичного</a:t>
            </a:r>
            <a:r>
              <a:rPr lang="ru-RU" sz="2400" dirty="0"/>
              <a:t> </a:t>
            </a:r>
            <a:r>
              <a:rPr lang="ru-RU" sz="2400" dirty="0" err="1"/>
              <a:t>аналізу</a:t>
            </a:r>
            <a:r>
              <a:rPr lang="ru-RU" sz="2400" dirty="0"/>
              <a:t> </a:t>
            </a:r>
            <a:r>
              <a:rPr lang="ru-RU" sz="2400" dirty="0" err="1"/>
              <a:t>України</a:t>
            </a:r>
            <a:r>
              <a:rPr lang="ru-RU" sz="2400" dirty="0"/>
              <a:t>.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 err="1"/>
              <a:t>Здатність</a:t>
            </a:r>
            <a:r>
              <a:rPr lang="ru-RU" sz="2400" dirty="0"/>
              <a:t> </a:t>
            </a:r>
            <a:r>
              <a:rPr lang="ru-RU" sz="2400" dirty="0" err="1"/>
              <a:t>виконувати</a:t>
            </a:r>
            <a:r>
              <a:rPr lang="ru-RU" sz="2400" dirty="0"/>
              <a:t> </a:t>
            </a:r>
            <a:r>
              <a:rPr lang="ru-RU" sz="2400" dirty="0" err="1"/>
              <a:t>теоретичні</a:t>
            </a:r>
            <a:r>
              <a:rPr lang="ru-RU" sz="2400" dirty="0"/>
              <a:t> й </a:t>
            </a:r>
            <a:r>
              <a:rPr lang="ru-RU" sz="2400" dirty="0" err="1"/>
              <a:t>прикладні</a:t>
            </a:r>
            <a:r>
              <a:rPr lang="ru-RU" sz="2400" dirty="0"/>
              <a:t> </a:t>
            </a:r>
            <a:r>
              <a:rPr lang="ru-RU" sz="2400" dirty="0" err="1"/>
              <a:t>географічні</a:t>
            </a:r>
            <a:r>
              <a:rPr lang="ru-RU" sz="2400" dirty="0"/>
              <a:t> </a:t>
            </a:r>
            <a:r>
              <a:rPr lang="ru-RU" sz="2400" dirty="0" err="1"/>
              <a:t>дослідження</a:t>
            </a:r>
            <a:r>
              <a:rPr lang="ru-RU" sz="2400" dirty="0"/>
              <a:t> </a:t>
            </a:r>
            <a:r>
              <a:rPr lang="ru-RU" sz="2400" dirty="0" err="1"/>
              <a:t>туристичних</a:t>
            </a:r>
            <a:r>
              <a:rPr lang="ru-RU" sz="2400" dirty="0"/>
              <a:t> </a:t>
            </a:r>
            <a:r>
              <a:rPr lang="ru-RU" sz="2400" dirty="0" err="1"/>
              <a:t>явищ</a:t>
            </a:r>
            <a:r>
              <a:rPr lang="ru-RU" sz="2400" dirty="0"/>
              <a:t> і </a:t>
            </a:r>
            <a:r>
              <a:rPr lang="ru-RU" sz="2400" dirty="0" err="1"/>
              <a:t>процесів</a:t>
            </a:r>
            <a:r>
              <a:rPr lang="ru-RU" sz="24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err="1"/>
              <a:t>Здатність</a:t>
            </a:r>
            <a:r>
              <a:rPr lang="ru-RU" sz="2400" dirty="0"/>
              <a:t> </a:t>
            </a:r>
            <a:r>
              <a:rPr lang="ru-RU" sz="2400" dirty="0" err="1"/>
              <a:t>визначати</a:t>
            </a:r>
            <a:r>
              <a:rPr lang="ru-RU" sz="2400" dirty="0"/>
              <a:t> і </a:t>
            </a:r>
            <a:r>
              <a:rPr lang="ru-RU" sz="2400" dirty="0" err="1"/>
              <a:t>характеризувати</a:t>
            </a:r>
            <a:r>
              <a:rPr lang="ru-RU" sz="2400" dirty="0"/>
              <a:t> </a:t>
            </a:r>
            <a:r>
              <a:rPr lang="ru-RU" sz="2400" dirty="0" err="1"/>
              <a:t>особливості</a:t>
            </a:r>
            <a:r>
              <a:rPr lang="ru-RU" sz="2400" dirty="0"/>
              <a:t> </a:t>
            </a:r>
            <a:r>
              <a:rPr lang="ru-RU" sz="2400" dirty="0" err="1"/>
              <a:t>просторової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туристичн</a:t>
            </a:r>
            <a:r>
              <a:rPr lang="uk-UA" sz="2400" dirty="0"/>
              <a:t>ого комплексу</a:t>
            </a:r>
            <a:r>
              <a:rPr lang="ru-RU" sz="2400" dirty="0"/>
              <a:t> </a:t>
            </a:r>
            <a:r>
              <a:rPr lang="ru-RU" sz="2400" dirty="0" err="1"/>
              <a:t>України</a:t>
            </a:r>
            <a:r>
              <a:rPr lang="ru-RU" sz="24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01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4" y="0"/>
            <a:ext cx="871537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Програма курсу: </a:t>
            </a:r>
          </a:p>
          <a:p>
            <a:pPr algn="just"/>
            <a:endParaRPr lang="uk-UA" sz="2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uk-UA" sz="2400" b="1" dirty="0"/>
              <a:t>Теоретичні </a:t>
            </a:r>
            <a:r>
              <a:rPr lang="uk-UA" sz="2400" b="1" dirty="0" smtClean="0"/>
              <a:t>засади. </a:t>
            </a:r>
            <a:r>
              <a:rPr lang="uk-UA" sz="2400" b="1" dirty="0"/>
              <a:t>Рекреаційно-туристичне районування України.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	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uk-UA" sz="2400" dirty="0"/>
              <a:t>Вступ. Теоретичні засади</a:t>
            </a:r>
            <a:r>
              <a:rPr lang="uk-UA" sz="2400" dirty="0" smtClean="0"/>
              <a:t>. Поняття </a:t>
            </a:r>
            <a:r>
              <a:rPr lang="uk-UA" sz="2400" dirty="0" err="1" smtClean="0"/>
              <a:t>туристсько</a:t>
            </a:r>
            <a:r>
              <a:rPr lang="uk-UA" sz="2400" dirty="0" smtClean="0"/>
              <a:t>-рекреаційного комплексу.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/>
              <a:t>Класифікація </a:t>
            </a:r>
            <a:r>
              <a:rPr lang="uk-UA" sz="2400" dirty="0" err="1" smtClean="0"/>
              <a:t>туристсько</a:t>
            </a:r>
            <a:r>
              <a:rPr lang="uk-UA" sz="2400" dirty="0" smtClean="0"/>
              <a:t>-рекреаційних ресурсів. Природно-рекреаційні </a:t>
            </a:r>
            <a:r>
              <a:rPr lang="uk-UA" sz="2400" dirty="0"/>
              <a:t>і природно-антропогенні туристичні ресурси України. </a:t>
            </a:r>
            <a:endParaRPr lang="uk-UA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/>
              <a:t>Науково-практичні </a:t>
            </a:r>
            <a:r>
              <a:rPr lang="uk-UA" sz="2400" dirty="0"/>
              <a:t>школи України з </a:t>
            </a:r>
            <a:r>
              <a:rPr lang="uk-UA" sz="2400" dirty="0" err="1"/>
              <a:t>ресурсно</a:t>
            </a:r>
            <a:r>
              <a:rPr lang="uk-UA" sz="2400" dirty="0"/>
              <a:t>-туристської проблематики</a:t>
            </a:r>
            <a:r>
              <a:rPr lang="ru-RU" sz="2400" dirty="0"/>
              <a:t>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/>
              <a:t>Суспільно-історичні </a:t>
            </a:r>
            <a:r>
              <a:rPr lang="uk-UA" sz="2400" dirty="0" err="1" smtClean="0"/>
              <a:t>туристсько</a:t>
            </a:r>
            <a:r>
              <a:rPr lang="uk-UA" sz="2400" dirty="0" smtClean="0"/>
              <a:t>-рекреаційні </a:t>
            </a:r>
            <a:r>
              <a:rPr lang="uk-UA" sz="2400" dirty="0"/>
              <a:t>ресурси України</a:t>
            </a:r>
            <a:r>
              <a:rPr lang="ru-RU" sz="2400" dirty="0"/>
              <a:t>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/>
              <a:t>Рекреаційно-туристичне районування України. </a:t>
            </a:r>
            <a:r>
              <a:rPr lang="ru-RU" sz="2400" dirty="0"/>
              <a:t>	</a:t>
            </a:r>
          </a:p>
          <a:p>
            <a:r>
              <a:rPr lang="ru-RU" sz="2400" dirty="0"/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85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4325" y="225028"/>
            <a:ext cx="882967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/>
              <a:t>Рекреаційно-туристичне районування України</a:t>
            </a:r>
            <a:r>
              <a:rPr lang="ru-RU" sz="2400" dirty="0"/>
              <a:t>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uk-UA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/>
              <a:t>Загальна характеристика Західного рекреаційно-туристського макрорайону України</a:t>
            </a:r>
            <a:r>
              <a:rPr lang="ru-RU" sz="2400" dirty="0"/>
              <a:t>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/>
              <a:t>Загальна характеристика Поліського рекреаційно-туристського макрорайону </a:t>
            </a:r>
            <a:r>
              <a:rPr lang="uk-UA" sz="2400" dirty="0" smtClean="0"/>
              <a:t>України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/>
              <a:t>Суспільно-історичні </a:t>
            </a:r>
            <a:r>
              <a:rPr lang="uk-UA" sz="2400" dirty="0"/>
              <a:t>рекреаційно-туристичні ресурси м. Київ</a:t>
            </a:r>
            <a:r>
              <a:rPr lang="ru-RU" sz="2400" dirty="0"/>
              <a:t>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/>
              <a:t>Загальна характеристика Приморського рекреаційно-туристського макрорайону України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/>
              <a:t>Загальна характеристика </a:t>
            </a:r>
            <a:r>
              <a:rPr lang="uk-UA" sz="2400" i="1" dirty="0"/>
              <a:t>Центрально-</a:t>
            </a:r>
            <a:r>
              <a:rPr lang="uk-UA" sz="2400" b="1" i="1" dirty="0"/>
              <a:t>Східного</a:t>
            </a:r>
            <a:r>
              <a:rPr lang="uk-UA" sz="2400" dirty="0"/>
              <a:t> рекреаційно-туристського макрорайону України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/>
              <a:t>Загальна характеристика Кримського рекреаційно-туристського макрорайону України</a:t>
            </a:r>
          </a:p>
        </p:txBody>
      </p:sp>
    </p:spTree>
    <p:extLst>
      <p:ext uri="{BB962C8B-B14F-4D97-AF65-F5344CB8AC3E}">
        <p14:creationId xmlns:p14="http://schemas.microsoft.com/office/powerpoint/2010/main" val="186320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2114550"/>
            <a:ext cx="5240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Дякуємо за увагу!!!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1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170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Нападовская</dc:creator>
  <cp:lastModifiedBy>Анна Нападовская</cp:lastModifiedBy>
  <cp:revision>18</cp:revision>
  <dcterms:created xsi:type="dcterms:W3CDTF">2020-07-29T12:38:22Z</dcterms:created>
  <dcterms:modified xsi:type="dcterms:W3CDTF">2020-07-29T16:20:45Z</dcterms:modified>
</cp:coreProperties>
</file>