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1" r:id="rId4"/>
    <p:sldId id="258" r:id="rId5"/>
    <p:sldId id="259" r:id="rId6"/>
    <p:sldId id="262" r:id="rId7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3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D9BD0-48F4-4243-9A6C-7E6AAE2A19FD}" type="datetimeFigureOut">
              <a:rPr lang="uk-UA" smtClean="0"/>
              <a:t>17.06.2020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22596-B949-4A68-92EC-35F942A4FBDD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22596-B949-4A68-92EC-35F942A4FBDD}" type="slidenum">
              <a:rPr lang="uk-UA" smtClean="0"/>
              <a:t>6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0"/>
            <a:ext cx="7772400" cy="1470025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155679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9495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9780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1134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0901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1507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886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6531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6048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588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029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1467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56084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447D1-813D-4C7E-9B21-60DCC9857091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116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5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714356"/>
            <a:ext cx="7772400" cy="1470025"/>
          </a:xfrm>
        </p:spPr>
        <p:txBody>
          <a:bodyPr/>
          <a:lstStyle/>
          <a:p>
            <a:r>
              <a:rPr lang="ru-RU" sz="5400" cap="all" smtClean="0">
                <a:solidFill>
                  <a:schemeClr val="bg1"/>
                </a:solidFill>
              </a:rPr>
              <a:t>соціолінгвістика</a:t>
            </a:r>
            <a:endParaRPr lang="ru-RU" sz="5400" cap="all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2500306"/>
            <a:ext cx="6400800" cy="1000132"/>
          </a:xfrm>
        </p:spPr>
        <p:txBody>
          <a:bodyPr/>
          <a:lstStyle/>
          <a:p>
            <a:r>
              <a:rPr lang="ru-RU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д. філол. н., проф. Тропіна Н. П.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8995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311186" cy="1143000"/>
          </a:xfrm>
        </p:spPr>
        <p:txBody>
          <a:bodyPr/>
          <a:lstStyle/>
          <a:p>
            <a:pPr algn="r"/>
            <a:r>
              <a:rPr lang="ru-RU" cap="all" smtClean="0"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2700000" scaled="0"/>
                </a:gradFill>
              </a:rPr>
              <a:t>соціолінгвістика</a:t>
            </a:r>
            <a:endParaRPr lang="uk-UA">
              <a:gradFill>
                <a:gsLst>
                  <a:gs pos="0">
                    <a:srgbClr val="CCCCFF"/>
                  </a:gs>
                  <a:gs pos="17999">
                    <a:srgbClr val="99CCFF"/>
                  </a:gs>
                  <a:gs pos="36000">
                    <a:srgbClr val="9966FF"/>
                  </a:gs>
                  <a:gs pos="61000">
                    <a:srgbClr val="CC99FF"/>
                  </a:gs>
                  <a:gs pos="82001">
                    <a:srgbClr val="99CCFF"/>
                  </a:gs>
                  <a:gs pos="100000">
                    <a:srgbClr val="CCCCFF"/>
                  </a:gs>
                </a:gsLst>
                <a:lin ang="2700000" scaled="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88840"/>
            <a:ext cx="8472518" cy="465487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uk-UA" smtClean="0">
                <a:solidFill>
                  <a:srgbClr val="002060"/>
                </a:solidFill>
              </a:rPr>
              <a:t>		</a:t>
            </a:r>
            <a:r>
              <a:rPr lang="uk-UA" sz="3800" smtClean="0">
                <a:solidFill>
                  <a:srgbClr val="002060"/>
                </a:solidFill>
              </a:rPr>
              <a:t>Соціальна лінгвістика </a:t>
            </a:r>
            <a:r>
              <a:rPr lang="uk-UA" sz="3800" smtClean="0">
                <a:solidFill>
                  <a:srgbClr val="002060"/>
                </a:solidFill>
              </a:rPr>
              <a:t>є «молодим» </a:t>
            </a:r>
            <a:r>
              <a:rPr lang="uk-UA" sz="3800" smtClean="0">
                <a:solidFill>
                  <a:srgbClr val="002060"/>
                </a:solidFill>
              </a:rPr>
              <a:t>відгалуженням </a:t>
            </a:r>
            <a:r>
              <a:rPr lang="uk-UA" sz="3800" smtClean="0">
                <a:solidFill>
                  <a:srgbClr val="002060"/>
                </a:solidFill>
              </a:rPr>
              <a:t>науки про мову, </a:t>
            </a:r>
            <a:r>
              <a:rPr lang="uk-UA" sz="3800" smtClean="0">
                <a:solidFill>
                  <a:srgbClr val="002060"/>
                </a:solidFill>
              </a:rPr>
              <a:t>що виникло на стику соціології та </a:t>
            </a:r>
            <a:r>
              <a:rPr lang="uk-UA" sz="3800" smtClean="0">
                <a:solidFill>
                  <a:srgbClr val="002060"/>
                </a:solidFill>
              </a:rPr>
              <a:t>лінгвістики</a:t>
            </a:r>
            <a:r>
              <a:rPr lang="uk-UA" sz="3800" smtClean="0">
                <a:solidFill>
                  <a:srgbClr val="002060"/>
                </a:solidFill>
              </a:rPr>
              <a:t>. </a:t>
            </a:r>
            <a:r>
              <a:rPr lang="uk-UA" sz="3800" smtClean="0">
                <a:solidFill>
                  <a:srgbClr val="002060"/>
                </a:solidFill>
              </a:rPr>
              <a:t>Нині </a:t>
            </a:r>
            <a:r>
              <a:rPr lang="uk-UA" sz="3800" smtClean="0">
                <a:solidFill>
                  <a:srgbClr val="002060"/>
                </a:solidFill>
              </a:rPr>
              <a:t>соціолінгвістика </a:t>
            </a:r>
            <a:r>
              <a:rPr lang="uk-UA" sz="3800" smtClean="0">
                <a:solidFill>
                  <a:srgbClr val="002060"/>
                </a:solidFill>
              </a:rPr>
              <a:t>активно </a:t>
            </a:r>
            <a:r>
              <a:rPr lang="uk-UA" sz="3800" smtClean="0">
                <a:solidFill>
                  <a:srgbClr val="002060"/>
                </a:solidFill>
              </a:rPr>
              <a:t>розвивається в усьому світі – у США, Франції, Росії та, звісно, в Україні</a:t>
            </a:r>
            <a:r>
              <a:rPr lang="uk-UA" sz="3800" smtClean="0">
                <a:solidFill>
                  <a:srgbClr val="002060"/>
                </a:solidFill>
              </a:rPr>
              <a:t>. </a:t>
            </a:r>
            <a:endParaRPr lang="uk-UA" sz="380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uk-UA" sz="3800" smtClean="0">
                <a:solidFill>
                  <a:srgbClr val="002060"/>
                </a:solidFill>
              </a:rPr>
              <a:t>	</a:t>
            </a:r>
            <a:r>
              <a:rPr lang="uk-UA" sz="3800" smtClean="0">
                <a:solidFill>
                  <a:srgbClr val="002060"/>
                </a:solidFill>
              </a:rPr>
              <a:t>	Оскільки </a:t>
            </a:r>
            <a:r>
              <a:rPr lang="uk-UA" sz="3800" smtClean="0">
                <a:solidFill>
                  <a:srgbClr val="002060"/>
                </a:solidFill>
              </a:rPr>
              <a:t>в сучасному динамічному світі соціолінгвістичні проблеми – державної мови, мов національних меншин, малих і зникаючих мов, мов народів, що звільнилися від колоніального гноблення, ставлення до сленгу, жаргонів, просторіч </a:t>
            </a:r>
            <a:r>
              <a:rPr lang="uk-UA" sz="3800" smtClean="0">
                <a:solidFill>
                  <a:srgbClr val="002060"/>
                </a:solidFill>
              </a:rPr>
              <a:t>– </a:t>
            </a:r>
            <a:r>
              <a:rPr lang="uk-UA" sz="3800" smtClean="0">
                <a:solidFill>
                  <a:srgbClr val="002060"/>
                </a:solidFill>
              </a:rPr>
              <a:t> </a:t>
            </a:r>
            <a:r>
              <a:rPr lang="uk-UA" sz="3800" smtClean="0">
                <a:solidFill>
                  <a:srgbClr val="002060"/>
                </a:solidFill>
              </a:rPr>
              <a:t>надзвичайно </a:t>
            </a:r>
            <a:r>
              <a:rPr lang="uk-UA" sz="3800" smtClean="0">
                <a:solidFill>
                  <a:srgbClr val="002060"/>
                </a:solidFill>
              </a:rPr>
              <a:t>актуальні </a:t>
            </a:r>
            <a:r>
              <a:rPr lang="uk-UA" sz="3800" smtClean="0">
                <a:solidFill>
                  <a:srgbClr val="002060"/>
                </a:solidFill>
              </a:rPr>
              <a:t>й стосуються не лише лінгвістів, соціологів, державних і громадських діячів, але, так чи так, кожної людини, то знання основ соціальної лінгвістики є необхідною передумовою збалансованого й мудрого підходу до соціальних проблем, які виникають «на кожному кроці».</a:t>
            </a:r>
            <a:endParaRPr lang="uk-UA" sz="380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311186" cy="1143000"/>
          </a:xfrm>
        </p:spPr>
        <p:txBody>
          <a:bodyPr/>
          <a:lstStyle/>
          <a:p>
            <a:pPr algn="r"/>
            <a:r>
              <a:rPr lang="ru-RU" cap="all" smtClean="0"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2700000" scaled="0"/>
                </a:gradFill>
              </a:rPr>
              <a:t>соціолінгвістика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88840"/>
            <a:ext cx="8401080" cy="4525963"/>
          </a:xfrm>
        </p:spPr>
        <p:txBody>
          <a:bodyPr/>
          <a:lstStyle/>
          <a:p>
            <a:pPr algn="ctr">
              <a:buNone/>
            </a:pPr>
            <a:r>
              <a:rPr lang="uk-UA" b="1" smtClean="0">
                <a:solidFill>
                  <a:srgbClr val="002060"/>
                </a:solidFill>
              </a:rPr>
              <a:t>		</a:t>
            </a:r>
            <a:r>
              <a:rPr lang="uk-UA" b="1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  <a:tileRect/>
                </a:gradFill>
              </a:rPr>
              <a:t>Мета </a:t>
            </a:r>
            <a:r>
              <a:rPr lang="uk-UA" b="1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  <a:tileRect/>
                </a:gradFill>
              </a:rPr>
              <a:t>вивчення </a:t>
            </a:r>
            <a:r>
              <a:rPr lang="uk-UA" b="1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  <a:tileRect/>
                </a:gradFill>
              </a:rPr>
              <a:t>навчальної дисципліни </a:t>
            </a:r>
            <a:r>
              <a:rPr lang="uk-UA" smtClean="0">
                <a:solidFill>
                  <a:srgbClr val="002060"/>
                </a:solidFill>
              </a:rPr>
              <a:t>–</a:t>
            </a:r>
            <a:r>
              <a:rPr lang="uk-UA" smtClean="0"/>
              <a:t> </a:t>
            </a:r>
            <a:r>
              <a:rPr lang="uk-UA" smtClean="0">
                <a:solidFill>
                  <a:srgbClr val="002060"/>
                </a:solidFill>
              </a:rPr>
              <a:t>ознайомитися </a:t>
            </a:r>
            <a:r>
              <a:rPr lang="uk-UA" smtClean="0">
                <a:solidFill>
                  <a:srgbClr val="002060"/>
                </a:solidFill>
              </a:rPr>
              <a:t>з </a:t>
            </a:r>
            <a:r>
              <a:rPr lang="uk-UA" smtClean="0">
                <a:solidFill>
                  <a:srgbClr val="002060"/>
                </a:solidFill>
              </a:rPr>
              <a:t>основами </a:t>
            </a:r>
            <a:r>
              <a:rPr lang="uk-UA" smtClean="0">
                <a:solidFill>
                  <a:srgbClr val="002060"/>
                </a:solidFill>
              </a:rPr>
              <a:t>соціолінгвістики </a:t>
            </a:r>
            <a:r>
              <a:rPr lang="uk-UA" smtClean="0">
                <a:solidFill>
                  <a:srgbClr val="002060"/>
                </a:solidFill>
              </a:rPr>
              <a:t>як </a:t>
            </a:r>
            <a:r>
              <a:rPr lang="uk-UA" smtClean="0">
                <a:solidFill>
                  <a:srgbClr val="002060"/>
                </a:solidFill>
              </a:rPr>
              <a:t>науки, </a:t>
            </a:r>
            <a:r>
              <a:rPr lang="uk-UA" smtClean="0">
                <a:solidFill>
                  <a:srgbClr val="002060"/>
                </a:solidFill>
              </a:rPr>
              <a:t>що </a:t>
            </a:r>
            <a:r>
              <a:rPr lang="uk-UA" smtClean="0">
                <a:solidFill>
                  <a:srgbClr val="002060"/>
                </a:solidFill>
              </a:rPr>
              <a:t>вивчає </a:t>
            </a:r>
            <a:r>
              <a:rPr lang="uk-UA" smtClean="0">
                <a:solidFill>
                  <a:srgbClr val="002060"/>
                </a:solidFill>
              </a:rPr>
              <a:t>                      функціювання </a:t>
            </a:r>
            <a:r>
              <a:rPr lang="uk-UA" smtClean="0">
                <a:solidFill>
                  <a:srgbClr val="002060"/>
                </a:solidFill>
              </a:rPr>
              <a:t>мови в суспільстві, взаємозв'язок і </a:t>
            </a:r>
            <a:r>
              <a:rPr lang="uk-UA" smtClean="0">
                <a:solidFill>
                  <a:srgbClr val="002060"/>
                </a:solidFill>
              </a:rPr>
              <a:t>взаємовплив </a:t>
            </a:r>
            <a:r>
              <a:rPr lang="uk-UA" smtClean="0">
                <a:solidFill>
                  <a:srgbClr val="002060"/>
                </a:solidFill>
              </a:rPr>
              <a:t>                              мови й </a:t>
            </a:r>
            <a:r>
              <a:rPr lang="uk-UA" smtClean="0">
                <a:solidFill>
                  <a:srgbClr val="002060"/>
                </a:solidFill>
              </a:rPr>
              <a:t>соціальних </a:t>
            </a:r>
            <a:r>
              <a:rPr lang="uk-UA" smtClean="0">
                <a:solidFill>
                  <a:srgbClr val="002060"/>
                </a:solidFill>
              </a:rPr>
              <a:t>факторів </a:t>
            </a:r>
            <a:r>
              <a:rPr lang="uk-UA" smtClean="0">
                <a:solidFill>
                  <a:srgbClr val="002060"/>
                </a:solidFill>
              </a:rPr>
              <a:t>                          (</a:t>
            </a:r>
            <a:r>
              <a:rPr lang="uk-UA" smtClean="0">
                <a:solidFill>
                  <a:srgbClr val="002060"/>
                </a:solidFill>
              </a:rPr>
              <a:t>особливостей </a:t>
            </a:r>
            <a:r>
              <a:rPr lang="uk-UA" smtClean="0">
                <a:solidFill>
                  <a:srgbClr val="002060"/>
                </a:solidFill>
              </a:rPr>
              <a:t>суспільного та культурного </a:t>
            </a:r>
            <a:r>
              <a:rPr lang="uk-UA" smtClean="0">
                <a:solidFill>
                  <a:srgbClr val="002060"/>
                </a:solidFill>
              </a:rPr>
              <a:t>життя людей, конкретних умов </a:t>
            </a:r>
            <a:r>
              <a:rPr lang="uk-UA" smtClean="0">
                <a:solidFill>
                  <a:srgbClr val="002060"/>
                </a:solidFill>
              </a:rPr>
              <a:t>комунікації </a:t>
            </a:r>
            <a:r>
              <a:rPr lang="uk-UA" smtClean="0">
                <a:solidFill>
                  <a:srgbClr val="002060"/>
                </a:solidFill>
              </a:rPr>
              <a:t>тощо)</a:t>
            </a:r>
            <a:endParaRPr lang="uk-UA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239748" cy="1143000"/>
          </a:xfrm>
        </p:spPr>
        <p:txBody>
          <a:bodyPr/>
          <a:lstStyle/>
          <a:p>
            <a:pPr algn="r"/>
            <a:r>
              <a:rPr lang="ru-RU" cap="all" smtClean="0"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2700000" scaled="0"/>
                </a:gradFill>
              </a:rPr>
              <a:t>соціолінгвістика</a:t>
            </a:r>
            <a:endParaRPr lang="ru-RU" dirty="0"/>
          </a:p>
        </p:txBody>
      </p:sp>
      <p:sp>
        <p:nvSpPr>
          <p:cNvPr id="5" name="Line 253"/>
          <p:cNvSpPr>
            <a:spLocks noChangeShapeType="1"/>
          </p:cNvSpPr>
          <p:nvPr/>
        </p:nvSpPr>
        <p:spPr bwMode="gray">
          <a:xfrm>
            <a:off x="2362200" y="5133921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254"/>
          <p:cNvSpPr>
            <a:spLocks noChangeArrowheads="1"/>
          </p:cNvSpPr>
          <p:nvPr/>
        </p:nvSpPr>
        <p:spPr bwMode="gray">
          <a:xfrm rot="3419336">
            <a:off x="2078037" y="4557659"/>
            <a:ext cx="479425" cy="520700"/>
          </a:xfrm>
          <a:prstGeom prst="rect">
            <a:avLst/>
          </a:prstGeom>
          <a:solidFill>
            <a:srgbClr val="0070C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" name="Text Box 255"/>
          <p:cNvSpPr txBox="1">
            <a:spLocks noChangeArrowheads="1"/>
          </p:cNvSpPr>
          <p:nvPr/>
        </p:nvSpPr>
        <p:spPr bwMode="gray">
          <a:xfrm>
            <a:off x="2133600" y="46005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8" name="Line 256"/>
          <p:cNvSpPr>
            <a:spLocks noChangeShapeType="1"/>
          </p:cNvSpPr>
          <p:nvPr/>
        </p:nvSpPr>
        <p:spPr bwMode="gray">
          <a:xfrm>
            <a:off x="2362200" y="2619321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257"/>
          <p:cNvSpPr>
            <a:spLocks noChangeArrowheads="1"/>
          </p:cNvSpPr>
          <p:nvPr/>
        </p:nvSpPr>
        <p:spPr bwMode="gray">
          <a:xfrm rot="3419336">
            <a:off x="2078037" y="2043059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" name="Text Box 258"/>
          <p:cNvSpPr txBox="1">
            <a:spLocks noChangeArrowheads="1"/>
          </p:cNvSpPr>
          <p:nvPr/>
        </p:nvSpPr>
        <p:spPr bwMode="gray">
          <a:xfrm>
            <a:off x="2857488" y="2000240"/>
            <a:ext cx="628651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1600" b="1" smtClean="0">
                <a:solidFill>
                  <a:srgbClr val="002060"/>
                </a:solidFill>
              </a:rPr>
              <a:t>отримаєте </a:t>
            </a:r>
            <a:r>
              <a:rPr lang="uk-UA" sz="1600" b="1" smtClean="0">
                <a:solidFill>
                  <a:srgbClr val="002060"/>
                </a:solidFill>
              </a:rPr>
              <a:t>знання про базові </a:t>
            </a:r>
            <a:r>
              <a:rPr lang="uk-UA" sz="1600" b="1" smtClean="0">
                <a:solidFill>
                  <a:srgbClr val="002060"/>
                </a:solidFill>
              </a:rPr>
              <a:t>поняття </a:t>
            </a:r>
            <a:r>
              <a:rPr lang="uk-UA" sz="1600" b="1" smtClean="0">
                <a:solidFill>
                  <a:srgbClr val="002060"/>
                </a:solidFill>
              </a:rPr>
              <a:t>й </a:t>
            </a:r>
            <a:r>
              <a:rPr lang="uk-UA" sz="1600" b="1" smtClean="0">
                <a:solidFill>
                  <a:srgbClr val="002060"/>
                </a:solidFill>
              </a:rPr>
              <a:t>терміни соціолінгвістики</a:t>
            </a:r>
            <a:r>
              <a:rPr lang="uk-UA" sz="1600" b="1" smtClean="0">
                <a:solidFill>
                  <a:srgbClr val="002060"/>
                </a:solidFill>
              </a:rPr>
              <a:t>, </a:t>
            </a:r>
            <a:r>
              <a:rPr lang="uk-UA" sz="1600" b="1" smtClean="0">
                <a:solidFill>
                  <a:srgbClr val="002060"/>
                </a:solidFill>
              </a:rPr>
              <a:t>зокрема про поняття мовного будівництва та мовної політики</a:t>
            </a:r>
            <a:endParaRPr lang="en-US" sz="1600" b="1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11" name="Text Box 259"/>
          <p:cNvSpPr txBox="1">
            <a:spLocks noChangeArrowheads="1"/>
          </p:cNvSpPr>
          <p:nvPr/>
        </p:nvSpPr>
        <p:spPr bwMode="gray">
          <a:xfrm>
            <a:off x="2133600" y="20859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12" name="Line 260"/>
          <p:cNvSpPr>
            <a:spLocks noChangeShapeType="1"/>
          </p:cNvSpPr>
          <p:nvPr/>
        </p:nvSpPr>
        <p:spPr bwMode="gray">
          <a:xfrm>
            <a:off x="2362200" y="3457521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261"/>
          <p:cNvSpPr>
            <a:spLocks noChangeArrowheads="1"/>
          </p:cNvSpPr>
          <p:nvPr/>
        </p:nvSpPr>
        <p:spPr bwMode="gray">
          <a:xfrm rot="3419336">
            <a:off x="2078037" y="2881259"/>
            <a:ext cx="479425" cy="520700"/>
          </a:xfrm>
          <a:prstGeom prst="rect">
            <a:avLst/>
          </a:prstGeom>
          <a:solidFill>
            <a:srgbClr val="00B0F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4" name="Text Box 262"/>
          <p:cNvSpPr txBox="1">
            <a:spLocks noChangeArrowheads="1"/>
          </p:cNvSpPr>
          <p:nvPr/>
        </p:nvSpPr>
        <p:spPr bwMode="gray">
          <a:xfrm>
            <a:off x="2133600" y="29241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15" name="Line 263"/>
          <p:cNvSpPr>
            <a:spLocks noChangeShapeType="1"/>
          </p:cNvSpPr>
          <p:nvPr/>
        </p:nvSpPr>
        <p:spPr bwMode="gray">
          <a:xfrm>
            <a:off x="2363788" y="4294134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264"/>
          <p:cNvSpPr>
            <a:spLocks noChangeArrowheads="1"/>
          </p:cNvSpPr>
          <p:nvPr/>
        </p:nvSpPr>
        <p:spPr bwMode="gray">
          <a:xfrm rot="3419336">
            <a:off x="2078037" y="3719459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7" name="Text Box 265"/>
          <p:cNvSpPr txBox="1">
            <a:spLocks noChangeArrowheads="1"/>
          </p:cNvSpPr>
          <p:nvPr/>
        </p:nvSpPr>
        <p:spPr bwMode="gray">
          <a:xfrm>
            <a:off x="2133600" y="37623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18" name="Line 266"/>
          <p:cNvSpPr>
            <a:spLocks noChangeShapeType="1"/>
          </p:cNvSpPr>
          <p:nvPr/>
        </p:nvSpPr>
        <p:spPr bwMode="gray">
          <a:xfrm>
            <a:off x="2362200" y="5994346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267"/>
          <p:cNvSpPr>
            <a:spLocks noChangeArrowheads="1"/>
          </p:cNvSpPr>
          <p:nvPr/>
        </p:nvSpPr>
        <p:spPr bwMode="ltGray">
          <a:xfrm rot="3419336">
            <a:off x="2078037" y="5418084"/>
            <a:ext cx="479425" cy="520700"/>
          </a:xfrm>
          <a:prstGeom prst="rect">
            <a:avLst/>
          </a:prstGeom>
          <a:solidFill>
            <a:srgbClr val="7030A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" name="Text Box 268"/>
          <p:cNvSpPr txBox="1">
            <a:spLocks noChangeArrowheads="1"/>
          </p:cNvSpPr>
          <p:nvPr/>
        </p:nvSpPr>
        <p:spPr bwMode="gray">
          <a:xfrm>
            <a:off x="2133600" y="546094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571604" y="1428736"/>
            <a:ext cx="714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smtClean="0">
                <a:solidFill>
                  <a:schemeClr val="bg1"/>
                </a:solidFill>
              </a:rPr>
              <a:t>Під час вивчення курсу ви:</a:t>
            </a:r>
            <a:endParaRPr lang="uk-UA" sz="2000" b="1">
              <a:solidFill>
                <a:schemeClr val="bg1"/>
              </a:solidFill>
            </a:endParaRPr>
          </a:p>
        </p:txBody>
      </p:sp>
      <p:sp>
        <p:nvSpPr>
          <p:cNvPr id="26" name="Text Box 258"/>
          <p:cNvSpPr txBox="1">
            <a:spLocks noChangeArrowheads="1"/>
          </p:cNvSpPr>
          <p:nvPr/>
        </p:nvSpPr>
        <p:spPr bwMode="gray">
          <a:xfrm>
            <a:off x="2857488" y="2857496"/>
            <a:ext cx="628651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1600" b="1" smtClean="0">
                <a:solidFill>
                  <a:srgbClr val="002060"/>
                </a:solidFill>
              </a:rPr>
              <a:t>ознайомитеся </a:t>
            </a:r>
            <a:r>
              <a:rPr lang="uk-UA" sz="1600" b="1" smtClean="0">
                <a:solidFill>
                  <a:srgbClr val="002060"/>
                </a:solidFill>
              </a:rPr>
              <a:t>з типологією мовних ситуацій</a:t>
            </a:r>
            <a:r>
              <a:rPr lang="uk-UA" sz="1600" b="1" smtClean="0">
                <a:solidFill>
                  <a:srgbClr val="002060"/>
                </a:solidFill>
              </a:rPr>
              <a:t>, </a:t>
            </a:r>
            <a:r>
              <a:rPr lang="uk-UA" sz="1600" b="1" smtClean="0">
                <a:solidFill>
                  <a:srgbClr val="002060"/>
                </a:solidFill>
              </a:rPr>
              <a:t>із </a:t>
            </a:r>
            <a:r>
              <a:rPr lang="uk-UA" sz="1600" b="1" smtClean="0">
                <a:solidFill>
                  <a:srgbClr val="002060"/>
                </a:solidFill>
              </a:rPr>
              <a:t>європейськими світовими </a:t>
            </a:r>
            <a:r>
              <a:rPr lang="uk-UA" sz="1600" b="1" smtClean="0">
                <a:solidFill>
                  <a:srgbClr val="002060"/>
                </a:solidFill>
              </a:rPr>
              <a:t>стандартами </a:t>
            </a:r>
            <a:r>
              <a:rPr lang="uk-UA" sz="1600" b="1" smtClean="0">
                <a:solidFill>
                  <a:srgbClr val="002060"/>
                </a:solidFill>
              </a:rPr>
              <a:t>й </a:t>
            </a:r>
            <a:r>
              <a:rPr lang="uk-UA" sz="1600" b="1" smtClean="0">
                <a:solidFill>
                  <a:srgbClr val="002060"/>
                </a:solidFill>
              </a:rPr>
              <a:t>практикою мовного регулювання</a:t>
            </a:r>
            <a:endParaRPr lang="en-US" sz="1600" b="1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27" name="Text Box 258"/>
          <p:cNvSpPr txBox="1">
            <a:spLocks noChangeArrowheads="1"/>
          </p:cNvSpPr>
          <p:nvPr/>
        </p:nvSpPr>
        <p:spPr bwMode="gray">
          <a:xfrm>
            <a:off x="2857488" y="5357826"/>
            <a:ext cx="628651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1600" b="1" smtClean="0">
                <a:solidFill>
                  <a:srgbClr val="002060"/>
                </a:solidFill>
              </a:rPr>
              <a:t>навчитеся методам </a:t>
            </a:r>
            <a:r>
              <a:rPr lang="uk-UA" sz="1600" b="1" smtClean="0">
                <a:solidFill>
                  <a:srgbClr val="002060"/>
                </a:solidFill>
              </a:rPr>
              <a:t>польових соціолінгвістичних </a:t>
            </a:r>
            <a:r>
              <a:rPr lang="uk-UA" sz="1600" b="1" smtClean="0">
                <a:solidFill>
                  <a:srgbClr val="002060"/>
                </a:solidFill>
              </a:rPr>
              <a:t>досліджень </a:t>
            </a:r>
            <a:r>
              <a:rPr lang="uk-UA" sz="1600" b="1" smtClean="0">
                <a:solidFill>
                  <a:srgbClr val="002060"/>
                </a:solidFill>
              </a:rPr>
              <a:t>                       і їхнього подальшого інтерпретування</a:t>
            </a:r>
            <a:endParaRPr lang="en-US" sz="1600" b="1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28" name="Text Box 258"/>
          <p:cNvSpPr txBox="1">
            <a:spLocks noChangeArrowheads="1"/>
          </p:cNvSpPr>
          <p:nvPr/>
        </p:nvSpPr>
        <p:spPr bwMode="gray">
          <a:xfrm>
            <a:off x="2857488" y="4500570"/>
            <a:ext cx="628651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1600" b="1" smtClean="0">
                <a:solidFill>
                  <a:srgbClr val="002060"/>
                </a:solidFill>
              </a:rPr>
              <a:t>виробите вміння </a:t>
            </a:r>
            <a:r>
              <a:rPr lang="uk-UA" sz="1600" b="1" smtClean="0">
                <a:solidFill>
                  <a:srgbClr val="002060"/>
                </a:solidFill>
              </a:rPr>
              <a:t>використовувати методи соціолінгвістичних </a:t>
            </a:r>
            <a:r>
              <a:rPr lang="uk-UA" sz="1600" b="1" smtClean="0">
                <a:solidFill>
                  <a:srgbClr val="002060"/>
                </a:solidFill>
              </a:rPr>
              <a:t>досліджень </a:t>
            </a:r>
            <a:r>
              <a:rPr lang="uk-UA" sz="1600" b="1" smtClean="0">
                <a:solidFill>
                  <a:srgbClr val="002060"/>
                </a:solidFill>
              </a:rPr>
              <a:t>під час вирішення </a:t>
            </a:r>
            <a:r>
              <a:rPr lang="uk-UA" sz="1600" b="1" smtClean="0">
                <a:solidFill>
                  <a:srgbClr val="002060"/>
                </a:solidFill>
              </a:rPr>
              <a:t>конкретних </a:t>
            </a:r>
            <a:r>
              <a:rPr lang="uk-UA" sz="1600" b="1" smtClean="0">
                <a:solidFill>
                  <a:srgbClr val="002060"/>
                </a:solidFill>
              </a:rPr>
              <a:t>практичних завдань</a:t>
            </a:r>
            <a:endParaRPr lang="en-US" sz="1600" b="1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2857488" y="3714752"/>
            <a:ext cx="628651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1600" b="1" smtClean="0">
                <a:solidFill>
                  <a:srgbClr val="002060"/>
                </a:solidFill>
              </a:rPr>
              <a:t>виробите </a:t>
            </a:r>
            <a:r>
              <a:rPr lang="uk-UA" sz="1600" b="1" smtClean="0">
                <a:solidFill>
                  <a:srgbClr val="002060"/>
                </a:solidFill>
              </a:rPr>
              <a:t>навички </a:t>
            </a:r>
            <a:r>
              <a:rPr lang="uk-UA" sz="1600" b="1" smtClean="0">
                <a:solidFill>
                  <a:srgbClr val="002060"/>
                </a:solidFill>
              </a:rPr>
              <a:t>правильного оцінювання </a:t>
            </a:r>
            <a:r>
              <a:rPr lang="uk-UA" sz="1600" b="1" smtClean="0">
                <a:solidFill>
                  <a:srgbClr val="002060"/>
                </a:solidFill>
              </a:rPr>
              <a:t>соціально-мовних </a:t>
            </a:r>
            <a:r>
              <a:rPr lang="uk-UA" sz="1600" b="1" smtClean="0">
                <a:solidFill>
                  <a:srgbClr val="002060"/>
                </a:solidFill>
              </a:rPr>
              <a:t>ситуацій </a:t>
            </a:r>
            <a:r>
              <a:rPr lang="uk-UA" sz="1600" b="1" smtClean="0">
                <a:solidFill>
                  <a:srgbClr val="002060"/>
                </a:solidFill>
              </a:rPr>
              <a:t>у ракурсі міжнародних </a:t>
            </a:r>
            <a:r>
              <a:rPr lang="uk-UA" sz="1600" b="1" smtClean="0">
                <a:solidFill>
                  <a:srgbClr val="002060"/>
                </a:solidFill>
              </a:rPr>
              <a:t>норм і законів України</a:t>
            </a:r>
            <a:endParaRPr lang="en-US" sz="1600" b="1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9571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50"/>
          <p:cNvGrpSpPr>
            <a:grpSpLocks/>
          </p:cNvGrpSpPr>
          <p:nvPr/>
        </p:nvGrpSpPr>
        <p:grpSpPr bwMode="auto">
          <a:xfrm>
            <a:off x="7512050" y="5245100"/>
            <a:ext cx="1631950" cy="1612900"/>
            <a:chOff x="437" y="1700"/>
            <a:chExt cx="1110" cy="1096"/>
          </a:xfrm>
        </p:grpSpPr>
        <p:grpSp>
          <p:nvGrpSpPr>
            <p:cNvPr id="120" name="Group 51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124" name="Oval 52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hlink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5" name="Oval 53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21" name="Group 54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122" name="Oval 55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" name="Oval 56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12" name="Group 36"/>
          <p:cNvGrpSpPr>
            <a:grpSpLocks/>
          </p:cNvGrpSpPr>
          <p:nvPr/>
        </p:nvGrpSpPr>
        <p:grpSpPr bwMode="auto">
          <a:xfrm>
            <a:off x="7215206" y="3643314"/>
            <a:ext cx="1631950" cy="1612900"/>
            <a:chOff x="437" y="1700"/>
            <a:chExt cx="1110" cy="1096"/>
          </a:xfrm>
        </p:grpSpPr>
        <p:grpSp>
          <p:nvGrpSpPr>
            <p:cNvPr id="113" name="Group 37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117" name="Oval 3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8" name="Oval 3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4" name="Group 40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115" name="Oval 41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6" name="Oval 42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91" name="Group 43"/>
          <p:cNvGrpSpPr>
            <a:grpSpLocks/>
          </p:cNvGrpSpPr>
          <p:nvPr/>
        </p:nvGrpSpPr>
        <p:grpSpPr bwMode="auto">
          <a:xfrm>
            <a:off x="2786050" y="1428736"/>
            <a:ext cx="1631950" cy="1612900"/>
            <a:chOff x="437" y="1700"/>
            <a:chExt cx="1110" cy="1096"/>
          </a:xfrm>
        </p:grpSpPr>
        <p:grpSp>
          <p:nvGrpSpPr>
            <p:cNvPr id="92" name="Group 44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96" name="Oval 45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7" name="Oval 46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3" name="Group 47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94" name="Oval 4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5" name="Oval 4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98" name="Group 43"/>
          <p:cNvGrpSpPr>
            <a:grpSpLocks/>
          </p:cNvGrpSpPr>
          <p:nvPr/>
        </p:nvGrpSpPr>
        <p:grpSpPr bwMode="auto">
          <a:xfrm>
            <a:off x="6000760" y="5000636"/>
            <a:ext cx="1631950" cy="1612900"/>
            <a:chOff x="437" y="1700"/>
            <a:chExt cx="1110" cy="1096"/>
          </a:xfrm>
        </p:grpSpPr>
        <p:grpSp>
          <p:nvGrpSpPr>
            <p:cNvPr id="99" name="Group 44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103" name="Oval 45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" name="Oval 46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0" name="Group 47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101" name="Oval 4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" name="Oval 4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77" name="Group 50"/>
          <p:cNvGrpSpPr>
            <a:grpSpLocks/>
          </p:cNvGrpSpPr>
          <p:nvPr/>
        </p:nvGrpSpPr>
        <p:grpSpPr bwMode="auto">
          <a:xfrm>
            <a:off x="1000100" y="1500174"/>
            <a:ext cx="1631950" cy="1612900"/>
            <a:chOff x="437" y="1700"/>
            <a:chExt cx="1110" cy="1096"/>
          </a:xfrm>
        </p:grpSpPr>
        <p:grpSp>
          <p:nvGrpSpPr>
            <p:cNvPr id="78" name="Group 51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82" name="Oval 52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hlink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3" name="Oval 53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9" name="Group 54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80" name="Oval 55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1" name="Oval 56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25" name="Group 50"/>
          <p:cNvGrpSpPr>
            <a:grpSpLocks/>
          </p:cNvGrpSpPr>
          <p:nvPr/>
        </p:nvGrpSpPr>
        <p:grpSpPr bwMode="auto">
          <a:xfrm>
            <a:off x="1571604" y="4500570"/>
            <a:ext cx="1631950" cy="1612900"/>
            <a:chOff x="437" y="1700"/>
            <a:chExt cx="1110" cy="1096"/>
          </a:xfrm>
        </p:grpSpPr>
        <p:grpSp>
          <p:nvGrpSpPr>
            <p:cNvPr id="26" name="Group 51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30" name="Oval 52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hlink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" name="Oval 53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7" name="Group 54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28" name="Oval 55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" name="Oval 56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7311186" cy="1143000"/>
          </a:xfrm>
        </p:spPr>
        <p:txBody>
          <a:bodyPr/>
          <a:lstStyle/>
          <a:p>
            <a:pPr algn="r"/>
            <a:r>
              <a:rPr lang="ru-RU" cap="all" smtClean="0"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2700000" scaled="0"/>
                </a:gradFill>
              </a:rPr>
              <a:t>соціолінгвістика</a:t>
            </a:r>
            <a:endParaRPr lang="ru-RU" dirty="0"/>
          </a:p>
        </p:txBody>
      </p:sp>
      <p:sp>
        <p:nvSpPr>
          <p:cNvPr id="5" name="Oval 30"/>
          <p:cNvSpPr>
            <a:spLocks noChangeArrowheads="1"/>
          </p:cNvSpPr>
          <p:nvPr/>
        </p:nvSpPr>
        <p:spPr bwMode="gray">
          <a:xfrm>
            <a:off x="2760663" y="2500306"/>
            <a:ext cx="3954477" cy="3953031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Oval 31"/>
          <p:cNvSpPr>
            <a:spLocks noChangeArrowheads="1"/>
          </p:cNvSpPr>
          <p:nvPr/>
        </p:nvSpPr>
        <p:spPr bwMode="gray">
          <a:xfrm>
            <a:off x="3286116" y="2571744"/>
            <a:ext cx="2960699" cy="2935439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137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137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gray">
          <a:xfrm>
            <a:off x="3786182" y="3214686"/>
            <a:ext cx="1928826" cy="14773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Після засвоєння курсу </a:t>
            </a:r>
          </a:p>
          <a:p>
            <a:pPr algn="ctr">
              <a:spcBef>
                <a:spcPct val="50000"/>
              </a:spcBef>
            </a:pPr>
            <a:r>
              <a:rPr lang="ru-RU" sz="20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ви будете:</a:t>
            </a:r>
            <a:endParaRPr lang="en-US" sz="20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357158" y="2214554"/>
            <a:ext cx="1631950" cy="1612900"/>
            <a:chOff x="437" y="1700"/>
            <a:chExt cx="1110" cy="1096"/>
          </a:xfrm>
        </p:grpSpPr>
        <p:grpSp>
          <p:nvGrpSpPr>
            <p:cNvPr id="12" name="Group 37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16" name="Oval 3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Oval 3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3" name="Group 40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14" name="Oval 41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" name="Oval 42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8" name="Group 43"/>
          <p:cNvGrpSpPr>
            <a:grpSpLocks/>
          </p:cNvGrpSpPr>
          <p:nvPr/>
        </p:nvGrpSpPr>
        <p:grpSpPr bwMode="auto">
          <a:xfrm>
            <a:off x="7215206" y="4714884"/>
            <a:ext cx="1631950" cy="1612900"/>
            <a:chOff x="437" y="1700"/>
            <a:chExt cx="1110" cy="1096"/>
          </a:xfrm>
        </p:grpSpPr>
        <p:grpSp>
          <p:nvGrpSpPr>
            <p:cNvPr id="19" name="Group 44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23" name="Oval 45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Oval 46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" name="Group 47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21" name="Oval 4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Oval 4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32" name="Group 57"/>
          <p:cNvGrpSpPr>
            <a:grpSpLocks/>
          </p:cNvGrpSpPr>
          <p:nvPr/>
        </p:nvGrpSpPr>
        <p:grpSpPr bwMode="auto">
          <a:xfrm>
            <a:off x="3714744" y="1000108"/>
            <a:ext cx="1928826" cy="1857388"/>
            <a:chOff x="708" y="2203"/>
            <a:chExt cx="751" cy="741"/>
          </a:xfrm>
        </p:grpSpPr>
        <p:sp>
          <p:nvSpPr>
            <p:cNvPr id="33" name="Oval 58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" name="Picture 59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grpSp>
        <p:nvGrpSpPr>
          <p:cNvPr id="36" name="Group 61"/>
          <p:cNvGrpSpPr>
            <a:grpSpLocks/>
          </p:cNvGrpSpPr>
          <p:nvPr/>
        </p:nvGrpSpPr>
        <p:grpSpPr bwMode="auto">
          <a:xfrm>
            <a:off x="1785918" y="3429000"/>
            <a:ext cx="1857388" cy="1876428"/>
            <a:chOff x="708" y="2203"/>
            <a:chExt cx="751" cy="741"/>
          </a:xfrm>
        </p:grpSpPr>
        <p:sp>
          <p:nvSpPr>
            <p:cNvPr id="37" name="Oval 62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8" name="Picture 63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grpSp>
        <p:nvGrpSpPr>
          <p:cNvPr id="40" name="Group 65"/>
          <p:cNvGrpSpPr>
            <a:grpSpLocks/>
          </p:cNvGrpSpPr>
          <p:nvPr/>
        </p:nvGrpSpPr>
        <p:grpSpPr bwMode="auto">
          <a:xfrm>
            <a:off x="5357818" y="1785926"/>
            <a:ext cx="1785950" cy="1804990"/>
            <a:chOff x="708" y="2203"/>
            <a:chExt cx="751" cy="741"/>
          </a:xfrm>
        </p:grpSpPr>
        <p:sp>
          <p:nvSpPr>
            <p:cNvPr id="41" name="Oval 66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CC"/>
                </a:gs>
                <a:gs pos="100000">
                  <a:srgbClr val="0099CC">
                    <a:gamma/>
                    <a:shade val="31765"/>
                    <a:invGamma/>
                  </a:srgb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2" name="Picture 67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grpSp>
        <p:nvGrpSpPr>
          <p:cNvPr id="43" name="Group 68"/>
          <p:cNvGrpSpPr>
            <a:grpSpLocks/>
          </p:cNvGrpSpPr>
          <p:nvPr/>
        </p:nvGrpSpPr>
        <p:grpSpPr bwMode="auto">
          <a:xfrm>
            <a:off x="2143108" y="1785926"/>
            <a:ext cx="1857388" cy="1785950"/>
            <a:chOff x="708" y="2203"/>
            <a:chExt cx="751" cy="741"/>
          </a:xfrm>
        </p:grpSpPr>
        <p:sp>
          <p:nvSpPr>
            <p:cNvPr id="44" name="Oval 69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5" name="Picture 70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grpSp>
        <p:nvGrpSpPr>
          <p:cNvPr id="47" name="Group 61"/>
          <p:cNvGrpSpPr>
            <a:grpSpLocks/>
          </p:cNvGrpSpPr>
          <p:nvPr/>
        </p:nvGrpSpPr>
        <p:grpSpPr bwMode="auto">
          <a:xfrm>
            <a:off x="2857488" y="4786322"/>
            <a:ext cx="2000264" cy="1857364"/>
            <a:chOff x="708" y="2203"/>
            <a:chExt cx="751" cy="741"/>
          </a:xfrm>
        </p:grpSpPr>
        <p:sp>
          <p:nvSpPr>
            <p:cNvPr id="48" name="Oval 62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9" name="Picture 63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grpSp>
        <p:nvGrpSpPr>
          <p:cNvPr id="50" name="Group 61"/>
          <p:cNvGrpSpPr>
            <a:grpSpLocks/>
          </p:cNvGrpSpPr>
          <p:nvPr/>
        </p:nvGrpSpPr>
        <p:grpSpPr bwMode="auto">
          <a:xfrm>
            <a:off x="4786314" y="4786322"/>
            <a:ext cx="1928826" cy="1876428"/>
            <a:chOff x="708" y="2203"/>
            <a:chExt cx="751" cy="741"/>
          </a:xfrm>
        </p:grpSpPr>
        <p:sp>
          <p:nvSpPr>
            <p:cNvPr id="51" name="Oval 62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2" name="Picture 63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grpSp>
        <p:nvGrpSpPr>
          <p:cNvPr id="53" name="Group 65"/>
          <p:cNvGrpSpPr>
            <a:grpSpLocks/>
          </p:cNvGrpSpPr>
          <p:nvPr/>
        </p:nvGrpSpPr>
        <p:grpSpPr bwMode="auto">
          <a:xfrm>
            <a:off x="5857884" y="3429000"/>
            <a:ext cx="1928826" cy="1804990"/>
            <a:chOff x="708" y="2203"/>
            <a:chExt cx="751" cy="741"/>
          </a:xfrm>
        </p:grpSpPr>
        <p:sp>
          <p:nvSpPr>
            <p:cNvPr id="54" name="Oval 66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CC"/>
                </a:gs>
                <a:gs pos="100000">
                  <a:srgbClr val="0099CC">
                    <a:gamma/>
                    <a:shade val="31765"/>
                    <a:invGamma/>
                  </a:srgb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5" name="Picture 67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sp>
        <p:nvSpPr>
          <p:cNvPr id="35" name="Rectangle 60"/>
          <p:cNvSpPr>
            <a:spLocks noChangeArrowheads="1"/>
          </p:cNvSpPr>
          <p:nvPr/>
        </p:nvSpPr>
        <p:spPr bwMode="gray">
          <a:xfrm>
            <a:off x="2357422" y="2214554"/>
            <a:ext cx="1499543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uk-UA" sz="1400" b="1" smtClean="0">
                <a:solidFill>
                  <a:schemeClr val="bg1"/>
                </a:solidFill>
              </a:rPr>
              <a:t>знати основні </a:t>
            </a:r>
            <a:r>
              <a:rPr lang="uk-UA" sz="1400" b="1" smtClean="0">
                <a:solidFill>
                  <a:schemeClr val="bg1"/>
                </a:solidFill>
              </a:rPr>
              <a:t>поняття </a:t>
            </a:r>
            <a:r>
              <a:rPr lang="uk-UA" sz="1400" b="1" smtClean="0">
                <a:solidFill>
                  <a:schemeClr val="bg1"/>
                </a:solidFill>
              </a:rPr>
              <a:t>                            й </a:t>
            </a:r>
            <a:r>
              <a:rPr lang="uk-UA" sz="1400" b="1" smtClean="0">
                <a:solidFill>
                  <a:schemeClr val="bg1"/>
                </a:solidFill>
              </a:rPr>
              <a:t>терміни соціолінгвістики</a:t>
            </a:r>
            <a:endParaRPr lang="en-US" sz="1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6" name="Rectangle 60"/>
          <p:cNvSpPr>
            <a:spLocks noChangeArrowheads="1"/>
          </p:cNvSpPr>
          <p:nvPr/>
        </p:nvSpPr>
        <p:spPr bwMode="gray">
          <a:xfrm>
            <a:off x="1928794" y="3786190"/>
            <a:ext cx="1571636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uk-UA" sz="1400" b="1" smtClean="0">
                <a:solidFill>
                  <a:schemeClr val="bg1"/>
                </a:solidFill>
              </a:rPr>
              <a:t>уміти </a:t>
            </a:r>
            <a:r>
              <a:rPr lang="uk-UA" sz="1400" b="1" smtClean="0">
                <a:solidFill>
                  <a:schemeClr val="bg1"/>
                </a:solidFill>
              </a:rPr>
              <a:t>користуватися основними методами соціолінгвістики</a:t>
            </a:r>
            <a:endParaRPr lang="en-US" sz="1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7" name="Rectangle 60"/>
          <p:cNvSpPr>
            <a:spLocks noChangeArrowheads="1"/>
          </p:cNvSpPr>
          <p:nvPr/>
        </p:nvSpPr>
        <p:spPr bwMode="gray">
          <a:xfrm>
            <a:off x="3000364" y="5143512"/>
            <a:ext cx="1714512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uk-UA" sz="1400" b="1" smtClean="0">
                <a:solidFill>
                  <a:schemeClr val="bg1"/>
                </a:solidFill>
              </a:rPr>
              <a:t>уміти </a:t>
            </a:r>
            <a:r>
              <a:rPr lang="uk-UA" sz="1400" b="1" smtClean="0">
                <a:solidFill>
                  <a:schemeClr val="bg1"/>
                </a:solidFill>
              </a:rPr>
              <a:t>характеризувати </a:t>
            </a:r>
            <a:r>
              <a:rPr lang="uk-UA" sz="1400" b="1" smtClean="0">
                <a:solidFill>
                  <a:schemeClr val="bg1"/>
                </a:solidFill>
              </a:rPr>
              <a:t>макро- </a:t>
            </a:r>
            <a:r>
              <a:rPr lang="uk-UA" sz="1400" b="1" smtClean="0">
                <a:solidFill>
                  <a:schemeClr val="bg1"/>
                </a:solidFill>
              </a:rPr>
              <a:t>й мікросоціолінгві-стичні </a:t>
            </a:r>
            <a:r>
              <a:rPr lang="uk-UA" sz="1400" b="1" smtClean="0">
                <a:solidFill>
                  <a:schemeClr val="bg1"/>
                </a:solidFill>
              </a:rPr>
              <a:t>ситуації</a:t>
            </a:r>
            <a:endParaRPr lang="en-US" sz="1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8" name="Rectangle 60"/>
          <p:cNvSpPr>
            <a:spLocks noChangeArrowheads="1"/>
          </p:cNvSpPr>
          <p:nvPr/>
        </p:nvSpPr>
        <p:spPr bwMode="gray">
          <a:xfrm>
            <a:off x="4857752" y="5072074"/>
            <a:ext cx="1785950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uk-UA" sz="1400" b="1" smtClean="0">
                <a:solidFill>
                  <a:schemeClr val="bg1"/>
                </a:solidFill>
              </a:rPr>
              <a:t>уміти </a:t>
            </a:r>
          </a:p>
          <a:p>
            <a:pPr algn="ctr"/>
            <a:r>
              <a:rPr lang="uk-UA" sz="1400" b="1" smtClean="0">
                <a:solidFill>
                  <a:schemeClr val="bg1"/>
                </a:solidFill>
              </a:rPr>
              <a:t>застосовувати </a:t>
            </a:r>
          </a:p>
          <a:p>
            <a:pPr algn="ctr"/>
            <a:r>
              <a:rPr lang="uk-UA" sz="1400" b="1" smtClean="0">
                <a:solidFill>
                  <a:schemeClr val="bg1"/>
                </a:solidFill>
              </a:rPr>
              <a:t>на </a:t>
            </a:r>
            <a:r>
              <a:rPr lang="uk-UA" sz="1400" b="1" smtClean="0">
                <a:solidFill>
                  <a:schemeClr val="bg1"/>
                </a:solidFill>
              </a:rPr>
              <a:t>практиці основні методи польових соціолінгвістичних досліджень</a:t>
            </a:r>
            <a:endParaRPr lang="en-US" sz="1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9" name="Rectangle 60"/>
          <p:cNvSpPr>
            <a:spLocks noChangeArrowheads="1"/>
          </p:cNvSpPr>
          <p:nvPr/>
        </p:nvSpPr>
        <p:spPr bwMode="gray">
          <a:xfrm>
            <a:off x="6072198" y="3929066"/>
            <a:ext cx="1499543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uk-UA" sz="1400" b="1" smtClean="0">
                <a:solidFill>
                  <a:schemeClr val="bg1"/>
                </a:solidFill>
              </a:rPr>
              <a:t>знати </a:t>
            </a:r>
            <a:r>
              <a:rPr lang="uk-UA" sz="1400" b="1" smtClean="0">
                <a:solidFill>
                  <a:schemeClr val="bg1"/>
                </a:solidFill>
              </a:rPr>
              <a:t>основні </a:t>
            </a:r>
            <a:r>
              <a:rPr lang="uk-UA" sz="1400" b="1" smtClean="0">
                <a:solidFill>
                  <a:schemeClr val="bg1"/>
                </a:solidFill>
              </a:rPr>
              <a:t>соціальні субкоди мов</a:t>
            </a:r>
            <a:endParaRPr lang="en-US" sz="1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0" name="Rectangle 60"/>
          <p:cNvSpPr>
            <a:spLocks noChangeArrowheads="1"/>
          </p:cNvSpPr>
          <p:nvPr/>
        </p:nvSpPr>
        <p:spPr bwMode="gray">
          <a:xfrm>
            <a:off x="5500694" y="2428868"/>
            <a:ext cx="1499543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uk-UA" sz="1400" b="1" smtClean="0">
                <a:solidFill>
                  <a:schemeClr val="bg1"/>
                </a:solidFill>
              </a:rPr>
              <a:t>знати </a:t>
            </a:r>
            <a:r>
              <a:rPr lang="uk-UA" sz="1400" b="1" smtClean="0">
                <a:solidFill>
                  <a:schemeClr val="bg1"/>
                </a:solidFill>
              </a:rPr>
              <a:t>основні </a:t>
            </a:r>
            <a:r>
              <a:rPr lang="uk-UA" sz="1400" b="1" smtClean="0">
                <a:solidFill>
                  <a:schemeClr val="bg1"/>
                </a:solidFill>
              </a:rPr>
              <a:t>соціальні типи мов</a:t>
            </a:r>
            <a:endParaRPr lang="en-US" sz="1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gray">
          <a:xfrm>
            <a:off x="3929058" y="1357298"/>
            <a:ext cx="1570981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uk-UA" sz="1400" b="1" smtClean="0">
                <a:solidFill>
                  <a:schemeClr val="bg1"/>
                </a:solidFill>
              </a:rPr>
              <a:t>знати </a:t>
            </a:r>
            <a:endParaRPr lang="uk-UA" sz="1400" b="1" smtClean="0">
              <a:solidFill>
                <a:schemeClr val="bg1"/>
              </a:solidFill>
            </a:endParaRPr>
          </a:p>
          <a:p>
            <a:pPr algn="ctr"/>
            <a:r>
              <a:rPr lang="uk-UA" sz="1400" b="1" smtClean="0">
                <a:solidFill>
                  <a:schemeClr val="bg1"/>
                </a:solidFill>
              </a:rPr>
              <a:t>основні </a:t>
            </a:r>
            <a:r>
              <a:rPr lang="uk-UA" sz="1400" b="1" smtClean="0">
                <a:solidFill>
                  <a:schemeClr val="bg1"/>
                </a:solidFill>
              </a:rPr>
              <a:t>правові документи </a:t>
            </a:r>
            <a:r>
              <a:rPr lang="uk-UA" sz="1400" b="1" smtClean="0">
                <a:solidFill>
                  <a:schemeClr val="bg1"/>
                </a:solidFill>
              </a:rPr>
              <a:t>України </a:t>
            </a:r>
            <a:r>
              <a:rPr lang="uk-UA" sz="1400" b="1" smtClean="0">
                <a:solidFill>
                  <a:schemeClr val="bg1"/>
                </a:solidFill>
              </a:rPr>
              <a:t>та </a:t>
            </a:r>
            <a:r>
              <a:rPr lang="uk-UA" sz="1400" b="1" smtClean="0">
                <a:solidFill>
                  <a:schemeClr val="bg1"/>
                </a:solidFill>
              </a:rPr>
              <a:t>Ради Європи щодо мов</a:t>
            </a:r>
            <a:endParaRPr lang="en-US" sz="1400" b="1" dirty="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63" name="Group 43"/>
          <p:cNvGrpSpPr>
            <a:grpSpLocks/>
          </p:cNvGrpSpPr>
          <p:nvPr/>
        </p:nvGrpSpPr>
        <p:grpSpPr bwMode="auto">
          <a:xfrm>
            <a:off x="0" y="3500438"/>
            <a:ext cx="1631950" cy="1612900"/>
            <a:chOff x="437" y="1700"/>
            <a:chExt cx="1110" cy="1096"/>
          </a:xfrm>
        </p:grpSpPr>
        <p:grpSp>
          <p:nvGrpSpPr>
            <p:cNvPr id="64" name="Group 44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68" name="Oval 45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" name="Oval 46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5" name="Group 47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66" name="Oval 4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7" name="Oval 4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70" name="Group 43"/>
          <p:cNvGrpSpPr>
            <a:grpSpLocks/>
          </p:cNvGrpSpPr>
          <p:nvPr/>
        </p:nvGrpSpPr>
        <p:grpSpPr bwMode="auto">
          <a:xfrm>
            <a:off x="6929454" y="1214422"/>
            <a:ext cx="1631950" cy="1612900"/>
            <a:chOff x="437" y="1700"/>
            <a:chExt cx="1110" cy="1096"/>
          </a:xfrm>
        </p:grpSpPr>
        <p:grpSp>
          <p:nvGrpSpPr>
            <p:cNvPr id="71" name="Group 44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75" name="Oval 45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6" name="Oval 46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2" name="Group 47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73" name="Oval 4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4" name="Oval 4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84" name="Group 36"/>
          <p:cNvGrpSpPr>
            <a:grpSpLocks/>
          </p:cNvGrpSpPr>
          <p:nvPr/>
        </p:nvGrpSpPr>
        <p:grpSpPr bwMode="auto">
          <a:xfrm>
            <a:off x="7512050" y="2428868"/>
            <a:ext cx="1631950" cy="1612900"/>
            <a:chOff x="437" y="1700"/>
            <a:chExt cx="1110" cy="1096"/>
          </a:xfrm>
        </p:grpSpPr>
        <p:grpSp>
          <p:nvGrpSpPr>
            <p:cNvPr id="85" name="Group 37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89" name="Oval 3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0" name="Oval 3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86" name="Group 40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87" name="Oval 41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8" name="Oval 42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05" name="Group 36"/>
          <p:cNvGrpSpPr>
            <a:grpSpLocks/>
          </p:cNvGrpSpPr>
          <p:nvPr/>
        </p:nvGrpSpPr>
        <p:grpSpPr bwMode="auto">
          <a:xfrm>
            <a:off x="0" y="5245100"/>
            <a:ext cx="1631950" cy="1612900"/>
            <a:chOff x="437" y="1700"/>
            <a:chExt cx="1110" cy="1096"/>
          </a:xfrm>
        </p:grpSpPr>
        <p:grpSp>
          <p:nvGrpSpPr>
            <p:cNvPr id="106" name="Group 37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110" name="Oval 3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1" name="Oval 3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7" name="Group 40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108" name="Oval 41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9" name="Oval 42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68608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ціолінгвістичний словник-Тропі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928670"/>
            <a:ext cx="4018370" cy="5643578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239748" cy="1143000"/>
          </a:xfrm>
        </p:spPr>
        <p:txBody>
          <a:bodyPr/>
          <a:lstStyle/>
          <a:p>
            <a:pPr algn="r"/>
            <a:r>
              <a:rPr lang="ru-RU" cap="all" smtClean="0"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2700000" scaled="0"/>
                </a:gradFill>
              </a:rPr>
              <a:t>соціолінгвістика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1988840"/>
            <a:ext cx="5357850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uk-UA" smtClean="0">
                <a:solidFill>
                  <a:srgbClr val="002060"/>
                </a:solidFill>
              </a:rPr>
              <a:t>Сучасна </a:t>
            </a:r>
            <a:r>
              <a:rPr lang="uk-UA" smtClean="0">
                <a:solidFill>
                  <a:srgbClr val="002060"/>
                </a:solidFill>
              </a:rPr>
              <a:t>освічена людина</a:t>
            </a:r>
            <a:r>
              <a:rPr lang="uk-UA" smtClean="0">
                <a:solidFill>
                  <a:srgbClr val="002060"/>
                </a:solidFill>
              </a:rPr>
              <a:t>, </a:t>
            </a:r>
            <a:endParaRPr lang="uk-UA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uk-UA" smtClean="0">
                <a:solidFill>
                  <a:srgbClr val="002060"/>
                </a:solidFill>
              </a:rPr>
              <a:t>а </a:t>
            </a:r>
            <a:r>
              <a:rPr lang="uk-UA" smtClean="0">
                <a:solidFill>
                  <a:srgbClr val="002060"/>
                </a:solidFill>
              </a:rPr>
              <a:t>особливо вчитель-словесник</a:t>
            </a:r>
            <a:r>
              <a:rPr lang="uk-UA" smtClean="0">
                <a:solidFill>
                  <a:srgbClr val="002060"/>
                </a:solidFill>
              </a:rPr>
              <a:t>, </a:t>
            </a:r>
            <a:endParaRPr lang="uk-UA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uk-UA" smtClean="0">
                <a:solidFill>
                  <a:srgbClr val="002060"/>
                </a:solidFill>
              </a:rPr>
              <a:t>має </a:t>
            </a:r>
            <a:r>
              <a:rPr lang="uk-UA" smtClean="0">
                <a:solidFill>
                  <a:srgbClr val="002060"/>
                </a:solidFill>
              </a:rPr>
              <a:t>розбиратися в </a:t>
            </a:r>
            <a:r>
              <a:rPr lang="uk-UA" smtClean="0">
                <a:solidFill>
                  <a:srgbClr val="002060"/>
                </a:solidFill>
              </a:rPr>
              <a:t>проблемах </a:t>
            </a:r>
            <a:endParaRPr lang="uk-UA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uk-UA" smtClean="0">
                <a:solidFill>
                  <a:srgbClr val="002060"/>
                </a:solidFill>
              </a:rPr>
              <a:t>соціальної лінгвістики.</a:t>
            </a:r>
          </a:p>
          <a:p>
            <a:pPr algn="ctr">
              <a:buNone/>
            </a:pPr>
            <a:endParaRPr lang="uk-UA" sz="4000" b="1" cap="all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uk-UA" sz="4000" b="1" cap="all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2700000" scaled="1"/>
                  <a:tileRect/>
                </a:gradFill>
              </a:rPr>
              <a:t>    Запрошую прослухати Курс соціолінгвістики!</a:t>
            </a:r>
            <a:endParaRPr lang="uk-UA" sz="4000" b="1" cap="all" smtClean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2700000" scaled="1"/>
                <a:tileRect/>
              </a:gradFill>
            </a:endParaRPr>
          </a:p>
          <a:p>
            <a:pPr>
              <a:buNone/>
            </a:pPr>
            <a:endParaRPr lang="uk-U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320d16cf891ee97414a85bd4f2dc26787675ad5"/>
</p:tagLst>
</file>

<file path=ppt/theme/theme1.xml><?xml version="1.0" encoding="utf-8"?>
<a:theme xmlns:a="http://schemas.openxmlformats.org/drawingml/2006/main" name="Тема Office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169</Words>
  <Application>Microsoft Office PowerPoint</Application>
  <PresentationFormat>Экран (4:3)</PresentationFormat>
  <Paragraphs>40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соціолінгвістика</vt:lpstr>
      <vt:lpstr>соціолінгвістика</vt:lpstr>
      <vt:lpstr>соціолінгвістика</vt:lpstr>
      <vt:lpstr>соціолінгвістика</vt:lpstr>
      <vt:lpstr>соціолінгвістика</vt:lpstr>
      <vt:lpstr>соціолінгвістика</vt:lpstr>
    </vt:vector>
  </TitlesOfParts>
  <Company>presentation-creation.ru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Бабочка в изумрудном</dc:title>
  <dc:creator>Левакіна</dc:creator>
  <dc:description>Шаблон презентации с сайта http://presentation-creation.ru/</dc:description>
  <cp:lastModifiedBy>levakina</cp:lastModifiedBy>
  <cp:revision>14</cp:revision>
  <dcterms:created xsi:type="dcterms:W3CDTF">2018-03-27T16:20:49Z</dcterms:created>
  <dcterms:modified xsi:type="dcterms:W3CDTF">2020-06-16T22:39:35Z</dcterms:modified>
</cp:coreProperties>
</file>