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2" r:id="rId21"/>
    <p:sldId id="280" r:id="rId22"/>
    <p:sldId id="283" r:id="rId23"/>
    <p:sldId id="281" r:id="rId24"/>
    <p:sldId id="284" r:id="rId25"/>
    <p:sldId id="285" r:id="rId26"/>
    <p:sldId id="288" r:id="rId27"/>
    <p:sldId id="286" r:id="rId28"/>
    <p:sldId id="287" r:id="rId29"/>
    <p:sldId id="301" r:id="rId30"/>
    <p:sldId id="300" r:id="rId31"/>
    <p:sldId id="289" r:id="rId32"/>
    <p:sldId id="302" r:id="rId33"/>
    <p:sldId id="291" r:id="rId34"/>
    <p:sldId id="290" r:id="rId35"/>
    <p:sldId id="292" r:id="rId36"/>
    <p:sldId id="293" r:id="rId37"/>
    <p:sldId id="303" r:id="rId38"/>
    <p:sldId id="304" r:id="rId39"/>
    <p:sldId id="295" r:id="rId40"/>
    <p:sldId id="296" r:id="rId41"/>
    <p:sldId id="297" r:id="rId42"/>
    <p:sldId id="299" r:id="rId43"/>
    <p:sldId id="298" r:id="rId44"/>
    <p:sldId id="306" r:id="rId45"/>
    <p:sldId id="310" r:id="rId46"/>
    <p:sldId id="311" r:id="rId47"/>
    <p:sldId id="294" r:id="rId48"/>
    <p:sldId id="313" r:id="rId49"/>
    <p:sldId id="307" r:id="rId50"/>
    <p:sldId id="314" r:id="rId51"/>
    <p:sldId id="308" r:id="rId52"/>
    <p:sldId id="315" r:id="rId53"/>
    <p:sldId id="305" r:id="rId54"/>
    <p:sldId id="316" r:id="rId55"/>
    <p:sldId id="309" r:id="rId56"/>
    <p:sldId id="312" r:id="rId57"/>
    <p:sldId id="317" r:id="rId58"/>
    <p:sldId id="259" r:id="rId59"/>
    <p:sldId id="260" r:id="rId60"/>
    <p:sldId id="261" r:id="rId61"/>
    <p:sldId id="262" r:id="rId62"/>
    <p:sldId id="258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Cognitive </a:t>
            </a:r>
            <a:r>
              <a:rPr lang="en-US" dirty="0" err="1" smtClean="0"/>
              <a:t>deixis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104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aspect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7910264" cy="42462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800" b="1" i="1" dirty="0" smtClean="0"/>
              <a:t>Relational aspect </a:t>
            </a:r>
            <a:r>
              <a:rPr lang="en-US" sz="2800" dirty="0" smtClean="0"/>
              <a:t>to the participants within the text, in terms how they </a:t>
            </a:r>
            <a:r>
              <a:rPr lang="en-US" sz="2800" u="sng" dirty="0" smtClean="0"/>
              <a:t>are socially related to each other</a:t>
            </a:r>
            <a:r>
              <a:rPr lang="en-US" sz="2800" dirty="0" smtClean="0"/>
              <a:t>, and how </a:t>
            </a:r>
            <a:r>
              <a:rPr lang="en-US" sz="2800" u="sng" dirty="0" smtClean="0"/>
              <a:t>each perceptual deictic </a:t>
            </a:r>
            <a:r>
              <a:rPr lang="en-US" sz="2800" u="sng" dirty="0" err="1" smtClean="0"/>
              <a:t>centre</a:t>
            </a:r>
            <a:r>
              <a:rPr lang="en-US" sz="2800" u="sng" dirty="0" smtClean="0"/>
              <a:t> seem to regard other participants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dirty="0" smtClean="0"/>
              <a:t>This is a matter of </a:t>
            </a:r>
            <a:r>
              <a:rPr lang="en-US" sz="2800" dirty="0" err="1" smtClean="0"/>
              <a:t>deixis</a:t>
            </a:r>
            <a:r>
              <a:rPr lang="en-US" sz="2800" dirty="0" smtClean="0"/>
              <a:t> in the sense that characters in a scenario are socially anchored not absolutely but </a:t>
            </a:r>
            <a:r>
              <a:rPr lang="en-US" sz="2800" b="1" i="1" dirty="0" smtClean="0"/>
              <a:t>in relation</a:t>
            </a:r>
            <a:r>
              <a:rPr lang="en-US" sz="2800" dirty="0" smtClean="0"/>
              <a:t> to each other (</a:t>
            </a:r>
            <a:r>
              <a:rPr lang="en-US" sz="2800" dirty="0" err="1" smtClean="0"/>
              <a:t>f.e</a:t>
            </a:r>
            <a:r>
              <a:rPr lang="en-US" sz="2800" dirty="0" smtClean="0"/>
              <a:t>. aspects of evaluation to encode the attitude).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87162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7842448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3600" dirty="0" smtClean="0"/>
              <a:t>A textual </a:t>
            </a:r>
            <a:r>
              <a:rPr lang="en-US" sz="3600" b="1" dirty="0" smtClean="0"/>
              <a:t>deictic dimension</a:t>
            </a:r>
            <a:r>
              <a:rPr lang="en-US" sz="3600" dirty="0" smtClean="0"/>
              <a:t>: the poem draws attention to itself as a textual language event in variety of ways.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5808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7986464" cy="48245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200" dirty="0" smtClean="0"/>
              <a:t>There is a deictic aspect in the </a:t>
            </a:r>
            <a:r>
              <a:rPr lang="en-US" sz="3200" b="1" i="1" dirty="0" smtClean="0"/>
              <a:t>compositional quality</a:t>
            </a:r>
            <a:r>
              <a:rPr lang="en-US" sz="3200" dirty="0" smtClean="0"/>
              <a:t> of the text.</a:t>
            </a:r>
          </a:p>
          <a:p>
            <a:pPr algn="just"/>
            <a:r>
              <a:rPr lang="en-US" sz="3200" dirty="0" smtClean="0"/>
              <a:t>Certain generic patterns in </a:t>
            </a:r>
            <a:r>
              <a:rPr lang="en-US" sz="3200" u="sng" dirty="0" smtClean="0"/>
              <a:t>word-choice, syntax and register</a:t>
            </a:r>
            <a:r>
              <a:rPr lang="en-US" sz="3200" dirty="0" smtClean="0"/>
              <a:t> in general have been selected in order to place the poem, to anchor it in a literary tradition, which inevitably is located in relation to other literary works     (</a:t>
            </a:r>
            <a:r>
              <a:rPr lang="en-US" sz="3200" dirty="0" err="1" smtClean="0"/>
              <a:t>f.e</a:t>
            </a:r>
            <a:r>
              <a:rPr lang="en-US" sz="3200" dirty="0" smtClean="0"/>
              <a:t>. using the archaic words in the poem)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3387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6984776" cy="446449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dirty="0" smtClean="0"/>
              <a:t>Categories</a:t>
            </a:r>
            <a:br>
              <a:rPr lang="en-US" sz="9600" b="1" dirty="0" smtClean="0"/>
            </a:br>
            <a:r>
              <a:rPr lang="en-US" sz="9600" b="1" dirty="0" smtClean="0"/>
              <a:t> </a:t>
            </a:r>
            <a:r>
              <a:rPr lang="en-US" sz="9600" b="1" dirty="0"/>
              <a:t>of </a:t>
            </a:r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9600" b="1" dirty="0" err="1" smtClean="0"/>
              <a:t>deixis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944184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568952" cy="51914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600" b="1" dirty="0" smtClean="0">
                <a:solidFill>
                  <a:srgbClr val="FF0000"/>
                </a:solidFill>
              </a:rPr>
              <a:t>Perceptual </a:t>
            </a:r>
            <a:r>
              <a:rPr lang="en-US" sz="3600" b="1" dirty="0" err="1" smtClean="0">
                <a:solidFill>
                  <a:srgbClr val="FF0000"/>
                </a:solidFill>
              </a:rPr>
              <a:t>deixis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– expressions concerning the perceptive participants in the text, including: </a:t>
            </a:r>
          </a:p>
          <a:p>
            <a:pPr algn="ctr"/>
            <a:r>
              <a:rPr lang="en-US" sz="2800" dirty="0" smtClean="0"/>
              <a:t>personal pronouns </a:t>
            </a:r>
            <a:r>
              <a:rPr lang="en-US" sz="2800" i="1" dirty="0" smtClean="0"/>
              <a:t>“I/me/you/they/it”; </a:t>
            </a:r>
          </a:p>
          <a:p>
            <a:pPr algn="ctr"/>
            <a:r>
              <a:rPr lang="en-US" sz="2800" dirty="0" smtClean="0"/>
              <a:t>demonstratives </a:t>
            </a:r>
            <a:r>
              <a:rPr lang="en-US" sz="2800" i="1" dirty="0" smtClean="0"/>
              <a:t>“these/those”; </a:t>
            </a:r>
          </a:p>
          <a:p>
            <a:pPr algn="ctr"/>
            <a:r>
              <a:rPr lang="en-US" sz="2800" dirty="0" smtClean="0"/>
              <a:t>definite articles </a:t>
            </a:r>
            <a:r>
              <a:rPr lang="en-US" sz="2800" i="1" dirty="0" smtClean="0"/>
              <a:t>“</a:t>
            </a:r>
            <a:r>
              <a:rPr lang="en-US" sz="2800" i="1" dirty="0"/>
              <a:t>the man</a:t>
            </a:r>
            <a:r>
              <a:rPr lang="en-US" sz="2800" i="1" dirty="0" smtClean="0"/>
              <a:t>”, </a:t>
            </a:r>
          </a:p>
          <a:p>
            <a:pPr algn="ctr"/>
            <a:r>
              <a:rPr lang="en-US" sz="2800" dirty="0" smtClean="0"/>
              <a:t>definite references </a:t>
            </a:r>
            <a:r>
              <a:rPr lang="en-US" sz="2800" i="1" dirty="0" smtClean="0"/>
              <a:t>“Bilbo Baggins`”; </a:t>
            </a:r>
          </a:p>
          <a:p>
            <a:pPr algn="ctr"/>
            <a:r>
              <a:rPr lang="en-US" sz="2800" dirty="0" smtClean="0"/>
              <a:t>mental states </a:t>
            </a:r>
            <a:r>
              <a:rPr lang="en-US" sz="2800" i="1" dirty="0" smtClean="0"/>
              <a:t>“thinking/believing”.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426207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85800"/>
            <a:ext cx="7766248" cy="54074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600" b="1" dirty="0" smtClean="0">
                <a:solidFill>
                  <a:srgbClr val="FF0000"/>
                </a:solidFill>
              </a:rPr>
              <a:t>Spatial </a:t>
            </a:r>
            <a:r>
              <a:rPr lang="en-US" sz="3600" b="1" dirty="0" err="1" smtClean="0">
                <a:solidFill>
                  <a:srgbClr val="FF0000"/>
                </a:solidFill>
              </a:rPr>
              <a:t>deixis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– expressions locating the deictic </a:t>
            </a:r>
            <a:r>
              <a:rPr lang="en-US" sz="3600" dirty="0" err="1" smtClean="0"/>
              <a:t>centre</a:t>
            </a:r>
            <a:r>
              <a:rPr lang="en-US" sz="3600" dirty="0" smtClean="0"/>
              <a:t> in a place, including:</a:t>
            </a:r>
          </a:p>
          <a:p>
            <a:pPr algn="ctr"/>
            <a:r>
              <a:rPr lang="en-US" sz="2800" dirty="0" smtClean="0"/>
              <a:t> spatial adverbs </a:t>
            </a:r>
            <a:r>
              <a:rPr lang="en-US" sz="2800" i="1" dirty="0" smtClean="0"/>
              <a:t>“here/there”, “nearby/far away”,</a:t>
            </a:r>
          </a:p>
          <a:p>
            <a:pPr algn="ctr"/>
            <a:r>
              <a:rPr lang="en-US" sz="2800" dirty="0" smtClean="0"/>
              <a:t> locatives </a:t>
            </a:r>
            <a:r>
              <a:rPr lang="en-US" sz="2800" i="1" dirty="0" smtClean="0"/>
              <a:t>“in the valley”, “out of Africa”; </a:t>
            </a:r>
          </a:p>
          <a:p>
            <a:pPr algn="ctr"/>
            <a:r>
              <a:rPr lang="en-US" sz="2800" dirty="0" smtClean="0"/>
              <a:t>demonstratives </a:t>
            </a:r>
            <a:r>
              <a:rPr lang="en-US" sz="2800" i="1" dirty="0" smtClean="0"/>
              <a:t>“this/that”; </a:t>
            </a:r>
          </a:p>
          <a:p>
            <a:pPr algn="ctr"/>
            <a:r>
              <a:rPr lang="en-US" sz="2800" dirty="0" smtClean="0"/>
              <a:t>verbs of motion </a:t>
            </a:r>
            <a:r>
              <a:rPr lang="en-US" sz="2800" i="1" dirty="0" smtClean="0"/>
              <a:t>“come/go”, “bring/take”.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600799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7992888" cy="52565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600" b="1" dirty="0" smtClean="0">
                <a:solidFill>
                  <a:srgbClr val="FF0000"/>
                </a:solidFill>
              </a:rPr>
              <a:t>Temporal </a:t>
            </a:r>
            <a:r>
              <a:rPr lang="en-US" sz="3600" b="1" dirty="0" err="1" smtClean="0">
                <a:solidFill>
                  <a:srgbClr val="FF0000"/>
                </a:solidFill>
              </a:rPr>
              <a:t>deixis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– expressions locating the deictic </a:t>
            </a:r>
            <a:r>
              <a:rPr lang="en-US" sz="3600" dirty="0" err="1" smtClean="0"/>
              <a:t>centre</a:t>
            </a:r>
            <a:r>
              <a:rPr lang="en-US" sz="3600" dirty="0" smtClean="0"/>
              <a:t> in time, including: </a:t>
            </a:r>
          </a:p>
          <a:p>
            <a:pPr algn="ctr"/>
            <a:r>
              <a:rPr lang="en-US" sz="2800" dirty="0" smtClean="0"/>
              <a:t>temporal adverbs </a:t>
            </a:r>
            <a:r>
              <a:rPr lang="en-US" sz="2800" i="1" dirty="0" smtClean="0"/>
              <a:t>“today/tomorrow/soon/later”;</a:t>
            </a:r>
          </a:p>
          <a:p>
            <a:pPr algn="ctr"/>
            <a:r>
              <a:rPr lang="en-US" sz="2800" dirty="0" smtClean="0"/>
              <a:t> locatives </a:t>
            </a:r>
            <a:r>
              <a:rPr lang="en-US" sz="2800" i="1" dirty="0" smtClean="0"/>
              <a:t>“in my youth”, “after three weeks”; </a:t>
            </a:r>
          </a:p>
          <a:p>
            <a:pPr algn="ctr"/>
            <a:r>
              <a:rPr lang="en-US" sz="2800" dirty="0" smtClean="0"/>
              <a:t>especially tense and aspect in </a:t>
            </a:r>
            <a:r>
              <a:rPr lang="en-US" sz="2800" u="sng" dirty="0" smtClean="0"/>
              <a:t>verb forms </a:t>
            </a:r>
            <a:r>
              <a:rPr lang="en-US" sz="2800" dirty="0" smtClean="0"/>
              <a:t>that differentiate </a:t>
            </a:r>
            <a:r>
              <a:rPr lang="en-US" sz="2800" i="1" dirty="0" smtClean="0"/>
              <a:t>“speaker-now”, “story-now”, </a:t>
            </a:r>
            <a:r>
              <a:rPr lang="en-US" sz="2800" dirty="0" smtClean="0"/>
              <a:t>and </a:t>
            </a:r>
            <a:r>
              <a:rPr lang="en-US" sz="2800" i="1" dirty="0" smtClean="0"/>
              <a:t>“receiver-now”.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648487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7838256" cy="54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200" b="1" dirty="0" smtClean="0">
                <a:solidFill>
                  <a:srgbClr val="FF0000"/>
                </a:solidFill>
              </a:rPr>
              <a:t>Relational </a:t>
            </a:r>
            <a:r>
              <a:rPr lang="en-US" sz="3200" b="1" dirty="0" err="1" smtClean="0">
                <a:solidFill>
                  <a:srgbClr val="FF0000"/>
                </a:solidFill>
              </a:rPr>
              <a:t>deixis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– expressions that encode the social viewpoint and relative situations of authors, narrators, characters, and readers, including </a:t>
            </a:r>
          </a:p>
          <a:p>
            <a:pPr algn="ctr"/>
            <a:r>
              <a:rPr lang="en-US" sz="2800" dirty="0" smtClean="0"/>
              <a:t>modality and expressions of point of view and focalization; </a:t>
            </a:r>
          </a:p>
          <a:p>
            <a:pPr algn="ctr"/>
            <a:r>
              <a:rPr lang="en-US" sz="2800" dirty="0" smtClean="0"/>
              <a:t>naming and address conventions; </a:t>
            </a:r>
          </a:p>
          <a:p>
            <a:pPr algn="ctr"/>
            <a:r>
              <a:rPr lang="en-US" sz="2800" dirty="0" smtClean="0"/>
              <a:t>evaluative word-choices (</a:t>
            </a:r>
            <a:r>
              <a:rPr lang="en-US" sz="2800" dirty="0" err="1" smtClean="0"/>
              <a:t>f.e</a:t>
            </a:r>
            <a:r>
              <a:rPr lang="en-US" sz="2800" dirty="0" smtClean="0"/>
              <a:t>. different styles of narration in attitude to different characters of the novel).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236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054280" cy="51194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600" b="1" dirty="0" smtClean="0">
                <a:solidFill>
                  <a:srgbClr val="FF0000"/>
                </a:solidFill>
              </a:rPr>
              <a:t>Textual </a:t>
            </a:r>
            <a:r>
              <a:rPr lang="en-US" sz="3600" b="1" dirty="0" err="1" smtClean="0">
                <a:solidFill>
                  <a:srgbClr val="FF0000"/>
                </a:solidFill>
              </a:rPr>
              <a:t>deixis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– expressions that foreground the textuality of the text, including: </a:t>
            </a:r>
          </a:p>
          <a:p>
            <a:pPr algn="ctr"/>
            <a:r>
              <a:rPr lang="en-US" sz="2800" dirty="0" smtClean="0"/>
              <a:t>explicit ‘signposting’ such as chapter titles and paragraphing;</a:t>
            </a:r>
          </a:p>
          <a:p>
            <a:pPr algn="ctr"/>
            <a:r>
              <a:rPr lang="en-US" sz="2800" dirty="0" smtClean="0"/>
              <a:t>co-reference to other stretches of text; </a:t>
            </a:r>
          </a:p>
          <a:p>
            <a:pPr algn="ctr"/>
            <a:r>
              <a:rPr lang="en-US" sz="2800" dirty="0" smtClean="0"/>
              <a:t>reference to the text itself or the act of production; </a:t>
            </a:r>
          </a:p>
          <a:p>
            <a:pPr algn="ctr"/>
            <a:r>
              <a:rPr lang="en-US" sz="2800" dirty="0" smtClean="0"/>
              <a:t>evidently poetic features that draw attention to themselves; </a:t>
            </a:r>
          </a:p>
          <a:p>
            <a:pPr algn="ctr"/>
            <a:r>
              <a:rPr lang="en-US" sz="2800" dirty="0" smtClean="0"/>
              <a:t>claims to plausibility, verisimilitude or authenticity.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8409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92696"/>
            <a:ext cx="7766248" cy="49754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600" b="1" dirty="0" smtClean="0">
                <a:solidFill>
                  <a:srgbClr val="FF0000"/>
                </a:solidFill>
              </a:rPr>
              <a:t>Compositional </a:t>
            </a:r>
            <a:r>
              <a:rPr lang="en-US" sz="3600" b="1" dirty="0" err="1" smtClean="0">
                <a:solidFill>
                  <a:srgbClr val="FF0000"/>
                </a:solidFill>
              </a:rPr>
              <a:t>deixis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– aspects of the text that manifest the generic type or literary conventions available to readers with the appropriate literary competence. </a:t>
            </a:r>
          </a:p>
          <a:p>
            <a:pPr algn="just"/>
            <a:r>
              <a:rPr lang="en-US" sz="3600" b="1" i="1" dirty="0" err="1" smtClean="0"/>
              <a:t>Stylitic</a:t>
            </a:r>
            <a:r>
              <a:rPr lang="en-US" sz="3600" b="1" i="1" dirty="0" smtClean="0"/>
              <a:t> choices </a:t>
            </a:r>
            <a:r>
              <a:rPr lang="en-US" sz="3600" dirty="0" smtClean="0"/>
              <a:t>encode </a:t>
            </a:r>
            <a:r>
              <a:rPr lang="en-US" sz="3600" u="sng" dirty="0" smtClean="0"/>
              <a:t>a deictic relationship between author and literary reader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96988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80920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000" b="1" dirty="0" err="1" smtClean="0">
                <a:solidFill>
                  <a:schemeClr val="accent6">
                    <a:lumMod val="75000"/>
                  </a:schemeClr>
                </a:solidFill>
              </a:rPr>
              <a:t>Deixis</a:t>
            </a:r>
            <a:r>
              <a:rPr lang="en-US" sz="4000" b="1" dirty="0" smtClean="0"/>
              <a:t> </a:t>
            </a:r>
            <a:r>
              <a:rPr lang="en-US" sz="4000" i="1" dirty="0" smtClean="0"/>
              <a:t>(meaning “pointing”)</a:t>
            </a:r>
            <a:r>
              <a:rPr lang="en-US" sz="4000" dirty="0" smtClean="0"/>
              <a:t> is </a:t>
            </a:r>
          </a:p>
          <a:p>
            <a:pPr algn="just"/>
            <a:r>
              <a:rPr lang="en-US" sz="4000" dirty="0" smtClean="0"/>
              <a:t>the capacity that language has for anchoring meaning to a context.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35454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 AS A CONCLUSION…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930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848872" cy="52565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3200" dirty="0" smtClean="0"/>
              <a:t>It is important to state that even </a:t>
            </a:r>
            <a:r>
              <a:rPr lang="en-US" sz="3200" u="sng" dirty="0" smtClean="0"/>
              <a:t>single words, expressions and sentences</a:t>
            </a:r>
            <a:r>
              <a:rPr lang="en-US" sz="3200" dirty="0" smtClean="0"/>
              <a:t> can display all of these facets of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deixis</a:t>
            </a:r>
            <a:r>
              <a:rPr lang="en-US" sz="3200" dirty="0" smtClean="0"/>
              <a:t>. </a:t>
            </a:r>
          </a:p>
          <a:p>
            <a:pPr algn="just"/>
            <a:endParaRPr lang="en-US" sz="3200" dirty="0" smtClean="0"/>
          </a:p>
          <a:p>
            <a:pPr algn="just"/>
            <a:r>
              <a:rPr lang="en-US" sz="3200" dirty="0" smtClean="0"/>
              <a:t>They are only determinable as </a:t>
            </a:r>
            <a:r>
              <a:rPr lang="en-US" sz="3200" dirty="0" err="1" smtClean="0"/>
              <a:t>deixis</a:t>
            </a:r>
            <a:r>
              <a:rPr lang="en-US" sz="3200" dirty="0" smtClean="0"/>
              <a:t>, 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US" sz="3000" u="sng" dirty="0" smtClean="0">
                <a:solidFill>
                  <a:srgbClr val="FF0000"/>
                </a:solidFill>
              </a:rPr>
              <a:t>if </a:t>
            </a:r>
            <a:r>
              <a:rPr lang="en-US" sz="3000" dirty="0" smtClean="0"/>
              <a:t>they are perceived as such by the reader, 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en-US" sz="3000" u="sng" dirty="0" smtClean="0">
                <a:solidFill>
                  <a:srgbClr val="FF0000"/>
                </a:solidFill>
              </a:rPr>
              <a:t>if</a:t>
            </a:r>
            <a:r>
              <a:rPr lang="en-US" sz="3000" dirty="0" smtClean="0"/>
              <a:t> they are seen as anchoring the various entity-roles in participatory relationship.</a:t>
            </a:r>
          </a:p>
        </p:txBody>
      </p:sp>
    </p:spTree>
    <p:extLst>
      <p:ext uri="{BB962C8B-B14F-4D97-AF65-F5344CB8AC3E}">
        <p14:creationId xmlns:p14="http://schemas.microsoft.com/office/powerpoint/2010/main" val="1604400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08912" cy="50474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buClr>
                <a:srgbClr val="AD0101"/>
              </a:buClr>
            </a:pPr>
            <a:r>
              <a:rPr lang="en-US" sz="3200" u="sng" dirty="0">
                <a:solidFill>
                  <a:srgbClr val="303030"/>
                </a:solidFill>
              </a:rPr>
              <a:t>Because occurrences of deictic expressions are dependent on </a:t>
            </a:r>
            <a:r>
              <a:rPr lang="en-US" sz="3200" b="1" u="sng" dirty="0">
                <a:solidFill>
                  <a:srgbClr val="FF0000"/>
                </a:solidFill>
              </a:rPr>
              <a:t>context</a:t>
            </a:r>
            <a:r>
              <a:rPr lang="en-US" sz="3200" dirty="0">
                <a:solidFill>
                  <a:srgbClr val="303030"/>
                </a:solidFill>
              </a:rPr>
              <a:t>, reading a literary text involves a process of </a:t>
            </a:r>
            <a:r>
              <a:rPr lang="en-US" sz="3200" b="1" i="1" dirty="0">
                <a:solidFill>
                  <a:srgbClr val="303030"/>
                </a:solidFill>
              </a:rPr>
              <a:t>context-creation</a:t>
            </a:r>
            <a:r>
              <a:rPr lang="en-US" sz="3200" dirty="0">
                <a:solidFill>
                  <a:srgbClr val="303030"/>
                </a:solidFill>
              </a:rPr>
              <a:t> in order to follow the </a:t>
            </a:r>
            <a:r>
              <a:rPr lang="en-US" sz="3200" b="1" i="1" dirty="0">
                <a:solidFill>
                  <a:srgbClr val="303030"/>
                </a:solidFill>
              </a:rPr>
              <a:t>anchor-points</a:t>
            </a:r>
            <a:r>
              <a:rPr lang="en-US" sz="3200" dirty="0">
                <a:solidFill>
                  <a:srgbClr val="303030"/>
                </a:solidFill>
              </a:rPr>
              <a:t> of all these deictic expressions. </a:t>
            </a:r>
            <a:endParaRPr lang="en-US" sz="3200" dirty="0" smtClean="0">
              <a:solidFill>
                <a:srgbClr val="303030"/>
              </a:solidFill>
            </a:endParaRPr>
          </a:p>
          <a:p>
            <a:pPr lvl="0" algn="just">
              <a:buClr>
                <a:srgbClr val="AD0101"/>
              </a:buClr>
            </a:pPr>
            <a:r>
              <a:rPr lang="en-US" sz="3200" u="sng" dirty="0" smtClean="0">
                <a:solidFill>
                  <a:srgbClr val="303030"/>
                </a:solidFill>
              </a:rPr>
              <a:t>Reading </a:t>
            </a:r>
            <a:r>
              <a:rPr lang="en-US" sz="3200" u="sng" dirty="0">
                <a:solidFill>
                  <a:srgbClr val="303030"/>
                </a:solidFill>
              </a:rPr>
              <a:t>is creative</a:t>
            </a:r>
            <a:r>
              <a:rPr lang="en-US" sz="3200" dirty="0">
                <a:solidFill>
                  <a:srgbClr val="303030"/>
                </a:solidFill>
              </a:rPr>
              <a:t> in this sense of using the text to construct a cognitively negotiable world, and </a:t>
            </a:r>
            <a:r>
              <a:rPr lang="en-US" sz="3200" u="sng" dirty="0">
                <a:solidFill>
                  <a:srgbClr val="303030"/>
                </a:solidFill>
              </a:rPr>
              <a:t>the process is dynamic and constantly shifting</a:t>
            </a:r>
            <a:r>
              <a:rPr lang="en-US" sz="3200" dirty="0">
                <a:solidFill>
                  <a:srgbClr val="303030"/>
                </a:solidFill>
              </a:rPr>
              <a:t>.</a:t>
            </a:r>
            <a:endParaRPr lang="ru-RU" sz="3200" dirty="0">
              <a:solidFill>
                <a:srgbClr val="30303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2553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141840" cy="48245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</a:rPr>
              <a:t>Deictic </a:t>
            </a:r>
            <a:br>
              <a:rPr lang="en-US" sz="9600" b="1" dirty="0" smtClean="0">
                <a:solidFill>
                  <a:srgbClr val="FF0000"/>
                </a:solidFill>
              </a:rPr>
            </a:br>
            <a:r>
              <a:rPr lang="en-US" sz="9600" b="1" dirty="0" smtClean="0">
                <a:solidFill>
                  <a:srgbClr val="FF0000"/>
                </a:solidFill>
              </a:rPr>
              <a:t>shift theory </a:t>
            </a:r>
            <a:r>
              <a:rPr lang="en-US" sz="4800" b="1" dirty="0" smtClean="0"/>
              <a:t>(DST)</a:t>
            </a:r>
            <a:br>
              <a:rPr lang="en-US" sz="4800" b="1" dirty="0" smtClean="0"/>
            </a:b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088947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424936" cy="5695528"/>
          </a:xfrm>
        </p:spPr>
        <p:txBody>
          <a:bodyPr>
            <a:noAutofit/>
          </a:bodyPr>
          <a:lstStyle/>
          <a:p>
            <a:pPr algn="just"/>
            <a:r>
              <a:rPr lang="en-US" sz="4400" b="1" dirty="0" smtClean="0">
                <a:solidFill>
                  <a:srgbClr val="FF0000"/>
                </a:solidFill>
              </a:rPr>
              <a:t>DST</a:t>
            </a:r>
            <a:r>
              <a:rPr lang="en-US" sz="3600" dirty="0" smtClean="0"/>
              <a:t> mainly restricts itself to the prototypical deictic situation of egocentric </a:t>
            </a:r>
            <a:r>
              <a:rPr lang="en-US" sz="3600" u="sng" dirty="0" smtClean="0"/>
              <a:t>person, place and time.</a:t>
            </a:r>
          </a:p>
          <a:p>
            <a:pPr algn="just"/>
            <a:endParaRPr lang="en-US" sz="3600" dirty="0" smtClean="0"/>
          </a:p>
          <a:p>
            <a:pPr algn="just"/>
            <a:r>
              <a:rPr lang="en-US" sz="3600" dirty="0" smtClean="0"/>
              <a:t>Its </a:t>
            </a:r>
            <a:r>
              <a:rPr lang="en-US" sz="3600" b="1" i="1" dirty="0" smtClean="0">
                <a:solidFill>
                  <a:srgbClr val="FF0000"/>
                </a:solidFill>
              </a:rPr>
              <a:t>fundamental advance</a:t>
            </a:r>
            <a:r>
              <a:rPr lang="en-US" sz="3600" dirty="0" smtClean="0"/>
              <a:t> in deictic theory is to place the notion of deictic projection as a cognitive process at the </a:t>
            </a:r>
            <a:r>
              <a:rPr lang="en-US" sz="3600" dirty="0" err="1" smtClean="0"/>
              <a:t>centre</a:t>
            </a:r>
            <a:r>
              <a:rPr lang="en-US" sz="3600" dirty="0" smtClean="0"/>
              <a:t> of the framework.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165929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064896" cy="48314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200" dirty="0" smtClean="0"/>
              <a:t>DST models the common perception of         </a:t>
            </a:r>
          </a:p>
          <a:p>
            <a:pPr marL="0" indent="0" algn="ctr">
              <a:buNone/>
            </a:pPr>
            <a:r>
              <a:rPr lang="en-US" sz="3200" b="1" u="sng" dirty="0" smtClean="0">
                <a:solidFill>
                  <a:srgbClr val="00B050"/>
                </a:solidFill>
              </a:rPr>
              <a:t>a reader ‘getting inside’ a literary text</a:t>
            </a:r>
            <a:r>
              <a:rPr lang="en-US" sz="3200" u="sng" dirty="0" smtClean="0">
                <a:solidFill>
                  <a:srgbClr val="00B05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en-US" sz="3200" dirty="0" smtClean="0"/>
              <a:t>as the reader taking </a:t>
            </a:r>
            <a:r>
              <a:rPr lang="en-US" sz="3200" b="1" i="1" dirty="0" smtClean="0"/>
              <a:t>a cognitive stance </a:t>
            </a:r>
            <a:r>
              <a:rPr lang="en-US" sz="3200" dirty="0" smtClean="0"/>
              <a:t>within the </a:t>
            </a:r>
            <a:r>
              <a:rPr lang="en-US" sz="3200" b="1" i="1" dirty="0" smtClean="0"/>
              <a:t>mentally constructed world </a:t>
            </a:r>
            <a:r>
              <a:rPr lang="en-US" sz="3200" dirty="0" smtClean="0"/>
              <a:t>of the text.</a:t>
            </a:r>
          </a:p>
          <a:p>
            <a:pPr algn="just"/>
            <a:r>
              <a:rPr lang="en-US" sz="3200" dirty="0" smtClean="0"/>
              <a:t>This imaginative capacity is </a:t>
            </a:r>
            <a:r>
              <a:rPr lang="en-US" sz="3200" b="1" u="sng" dirty="0" smtClean="0">
                <a:solidFill>
                  <a:srgbClr val="FF0000"/>
                </a:solidFill>
              </a:rPr>
              <a:t>a deictic shift </a:t>
            </a:r>
            <a:r>
              <a:rPr lang="en-US" sz="3200" dirty="0" smtClean="0"/>
              <a:t>which allows the reader to understand projected deictic expressions relative to the shifted deictic </a:t>
            </a:r>
            <a:r>
              <a:rPr lang="en-US" sz="3200" dirty="0" err="1" smtClean="0"/>
              <a:t>centre</a:t>
            </a:r>
            <a:r>
              <a:rPr lang="en-US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64629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85800"/>
            <a:ext cx="8136904" cy="52634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Clr>
                <a:srgbClr val="AD0101"/>
              </a:buClr>
            </a:pPr>
            <a:r>
              <a:rPr lang="en-US" sz="3200" i="1" dirty="0">
                <a:solidFill>
                  <a:srgbClr val="303030"/>
                </a:solidFill>
              </a:rPr>
              <a:t>In other words</a:t>
            </a:r>
            <a:r>
              <a:rPr lang="en-US" sz="3200" dirty="0">
                <a:solidFill>
                  <a:srgbClr val="303030"/>
                </a:solidFill>
              </a:rPr>
              <a:t>, </a:t>
            </a:r>
            <a:endParaRPr lang="en-US" sz="3200" dirty="0" smtClean="0">
              <a:solidFill>
                <a:srgbClr val="303030"/>
              </a:solidFill>
            </a:endParaRPr>
          </a:p>
          <a:p>
            <a:pPr marL="0" lvl="0" indent="0" algn="just">
              <a:buClr>
                <a:srgbClr val="AD0101"/>
              </a:buClr>
              <a:buNone/>
            </a:pPr>
            <a:r>
              <a:rPr lang="en-US" sz="3200" dirty="0" smtClean="0">
                <a:solidFill>
                  <a:srgbClr val="303030"/>
                </a:solidFill>
              </a:rPr>
              <a:t>readers </a:t>
            </a:r>
            <a:r>
              <a:rPr lang="en-US" sz="3200" dirty="0">
                <a:solidFill>
                  <a:srgbClr val="303030"/>
                </a:solidFill>
              </a:rPr>
              <a:t>can see things virtually from the perspective of the character or narrator inside the text-world, and construct a rich context by resolving deictic expressions from that viewpoint. </a:t>
            </a:r>
            <a:endParaRPr lang="en-US" sz="3200" dirty="0" smtClean="0">
              <a:solidFill>
                <a:srgbClr val="303030"/>
              </a:solidFill>
            </a:endParaRPr>
          </a:p>
          <a:p>
            <a:pPr marL="0" lvl="0" indent="0" algn="just">
              <a:buClr>
                <a:srgbClr val="AD0101"/>
              </a:buClr>
              <a:buNone/>
            </a:pPr>
            <a:r>
              <a:rPr lang="en-US" sz="3200" dirty="0" smtClean="0">
                <a:solidFill>
                  <a:srgbClr val="303030"/>
                </a:solidFill>
              </a:rPr>
              <a:t>The </a:t>
            </a:r>
            <a:r>
              <a:rPr lang="en-US" sz="3200" dirty="0">
                <a:solidFill>
                  <a:srgbClr val="303030"/>
                </a:solidFill>
              </a:rPr>
              <a:t>notion of the shifted deictic </a:t>
            </a:r>
            <a:r>
              <a:rPr lang="en-US" sz="3200" dirty="0" err="1">
                <a:solidFill>
                  <a:srgbClr val="303030"/>
                </a:solidFill>
              </a:rPr>
              <a:t>centre</a:t>
            </a:r>
            <a:r>
              <a:rPr lang="en-US" sz="3200" dirty="0">
                <a:solidFill>
                  <a:srgbClr val="303030"/>
                </a:solidFill>
              </a:rPr>
              <a:t> is a major explanatory concept to account for the perception and creation of coherence across a literary text.</a:t>
            </a:r>
            <a:endParaRPr lang="ru-RU" sz="3200" dirty="0">
              <a:solidFill>
                <a:srgbClr val="30303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0145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85800"/>
            <a:ext cx="8352928" cy="50474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key areas of investigation of DST</a:t>
            </a:r>
            <a:r>
              <a:rPr lang="en-US" sz="3600" dirty="0" smtClean="0"/>
              <a:t> are:</a:t>
            </a:r>
          </a:p>
          <a:p>
            <a:pPr lvl="2" algn="just"/>
            <a:r>
              <a:rPr lang="en-US" sz="3200" dirty="0" smtClean="0"/>
              <a:t>how the deictic </a:t>
            </a:r>
            <a:r>
              <a:rPr lang="en-US" sz="3200" dirty="0" err="1" smtClean="0"/>
              <a:t>centre</a:t>
            </a:r>
            <a:r>
              <a:rPr lang="en-US" sz="3200" dirty="0" smtClean="0"/>
              <a:t> is created by authors in the text;</a:t>
            </a:r>
          </a:p>
          <a:p>
            <a:pPr lvl="2" algn="just"/>
            <a:r>
              <a:rPr lang="en-US" sz="3200" dirty="0" smtClean="0"/>
              <a:t>how it is shifted;</a:t>
            </a:r>
          </a:p>
          <a:p>
            <a:pPr lvl="2" algn="just"/>
            <a:r>
              <a:rPr lang="en-US" sz="3200" dirty="0"/>
              <a:t>h</a:t>
            </a:r>
            <a:r>
              <a:rPr lang="en-US" sz="3200" dirty="0" smtClean="0"/>
              <a:t>ow it is used dynamically as part of the reading process.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978107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80920" cy="59046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200" dirty="0" smtClean="0"/>
              <a:t>The world of a literary text consists of one or more </a:t>
            </a:r>
            <a:r>
              <a:rPr lang="en-US" sz="3200" b="1" u="sng" dirty="0" smtClean="0">
                <a:solidFill>
                  <a:srgbClr val="FF0000"/>
                </a:solidFill>
              </a:rPr>
              <a:t>deictic fields</a:t>
            </a:r>
            <a:r>
              <a:rPr lang="en-US" sz="3200" dirty="0" smtClean="0"/>
              <a:t>, which are composed of a whole range of expressions each of which can be categorized as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perceptual,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spatial,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temporal,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relational,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textual,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compositional in nature.</a:t>
            </a:r>
          </a:p>
        </p:txBody>
      </p:sp>
    </p:spTree>
    <p:extLst>
      <p:ext uri="{BB962C8B-B14F-4D97-AF65-F5344CB8AC3E}">
        <p14:creationId xmlns:p14="http://schemas.microsoft.com/office/powerpoint/2010/main" val="1884061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543800" cy="3886200"/>
          </a:xfrm>
        </p:spPr>
        <p:txBody>
          <a:bodyPr/>
          <a:lstStyle/>
          <a:p>
            <a:pPr algn="just"/>
            <a:r>
              <a:rPr lang="en-US" sz="4000" dirty="0"/>
              <a:t>A set of expressions which point to the same deictic </a:t>
            </a:r>
            <a:r>
              <a:rPr lang="en-US" sz="4000" dirty="0" err="1"/>
              <a:t>centre</a:t>
            </a:r>
            <a:r>
              <a:rPr lang="en-US" sz="4000" dirty="0"/>
              <a:t> can be said </a:t>
            </a:r>
            <a:r>
              <a:rPr lang="en-US" sz="4000" u="sng" dirty="0"/>
              <a:t>to compose </a:t>
            </a:r>
            <a:r>
              <a:rPr lang="en-US" sz="4000" b="1" u="sng" dirty="0"/>
              <a:t>a deictic field</a:t>
            </a:r>
            <a:r>
              <a:rPr lang="en-US" sz="4000" u="sng" dirty="0"/>
              <a:t>.</a:t>
            </a:r>
          </a:p>
          <a:p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85872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7920880" cy="4824536"/>
          </a:xfrm>
        </p:spPr>
        <p:txBody>
          <a:bodyPr>
            <a:noAutofit/>
          </a:bodyPr>
          <a:lstStyle/>
          <a:p>
            <a:pPr algn="just"/>
            <a:r>
              <a:rPr lang="en-US" sz="3600" dirty="0" err="1" smtClean="0"/>
              <a:t>Deixis</a:t>
            </a:r>
            <a:r>
              <a:rPr lang="en-US" sz="3600" dirty="0" smtClean="0"/>
              <a:t> has been discussed in </a:t>
            </a:r>
            <a:r>
              <a:rPr lang="en-US" sz="3600" b="1" i="1" dirty="0" smtClean="0"/>
              <a:t>philosophy and linguistics</a:t>
            </a:r>
            <a:r>
              <a:rPr lang="en-US" sz="3600" dirty="0" smtClean="0"/>
              <a:t> for many years.</a:t>
            </a:r>
          </a:p>
          <a:p>
            <a:pPr algn="just"/>
            <a:r>
              <a:rPr lang="en-US" sz="3600" b="1" dirty="0" err="1" smtClean="0">
                <a:solidFill>
                  <a:schemeClr val="accent6">
                    <a:lumMod val="75000"/>
                  </a:schemeClr>
                </a:solidFill>
              </a:rPr>
              <a:t>Deixis</a:t>
            </a:r>
            <a:r>
              <a:rPr lang="en-US" sz="3600" dirty="0" smtClean="0"/>
              <a:t> is central to the idea of the embodiment of perception, and a cognitive approach offers the possibility of a new and unified answer to these question.</a:t>
            </a:r>
          </a:p>
        </p:txBody>
      </p:sp>
    </p:spTree>
    <p:extLst>
      <p:ext uri="{BB962C8B-B14F-4D97-AF65-F5344CB8AC3E}">
        <p14:creationId xmlns:p14="http://schemas.microsoft.com/office/powerpoint/2010/main" val="16858105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7992888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US" sz="3200" dirty="0"/>
              <a:t>They are usually arranged around a character, narrator or </a:t>
            </a:r>
            <a:r>
              <a:rPr lang="en-US" sz="3200" dirty="0" err="1"/>
              <a:t>narratee</a:t>
            </a:r>
            <a:r>
              <a:rPr lang="en-US" sz="3200" dirty="0"/>
              <a:t>, </a:t>
            </a:r>
            <a:r>
              <a:rPr lang="en-US" sz="3200" dirty="0" smtClean="0"/>
              <a:t>the </a:t>
            </a:r>
            <a:r>
              <a:rPr lang="en-US" sz="3200" dirty="0"/>
              <a:t>relatively central entity-roles in the text, through of course animals, plants, landscape elements and other objects can also form deictic </a:t>
            </a:r>
            <a:r>
              <a:rPr lang="en-US" sz="3200" dirty="0" err="1"/>
              <a:t>centres</a:t>
            </a:r>
            <a:r>
              <a:rPr lang="en-US" sz="3200" dirty="0"/>
              <a:t> in imaginative </a:t>
            </a:r>
            <a:r>
              <a:rPr lang="en-US" sz="3200" dirty="0" smtClean="0"/>
              <a:t>literature.</a:t>
            </a:r>
            <a:endParaRPr lang="en-US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7936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880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4400" dirty="0" smtClean="0"/>
              <a:t>When a deictic shift occurs,        it can be either </a:t>
            </a:r>
            <a:r>
              <a:rPr lang="en-US" sz="4400" b="1" dirty="0" smtClean="0">
                <a:solidFill>
                  <a:srgbClr val="00B0F0"/>
                </a:solidFill>
              </a:rPr>
              <a:t>‘up’ </a:t>
            </a:r>
            <a:r>
              <a:rPr lang="en-US" sz="4400" dirty="0" smtClean="0"/>
              <a:t>or </a:t>
            </a:r>
            <a:r>
              <a:rPr lang="en-US" sz="4400" b="1" dirty="0" smtClean="0">
                <a:solidFill>
                  <a:srgbClr val="00B050"/>
                </a:solidFill>
              </a:rPr>
              <a:t>‘down’ </a:t>
            </a:r>
            <a:r>
              <a:rPr lang="en-US" sz="4400" dirty="0" smtClean="0"/>
              <a:t>the virtual planes of deictic fields.</a:t>
            </a:r>
          </a:p>
        </p:txBody>
      </p:sp>
    </p:spTree>
    <p:extLst>
      <p:ext uri="{BB962C8B-B14F-4D97-AF65-F5344CB8AC3E}">
        <p14:creationId xmlns:p14="http://schemas.microsoft.com/office/powerpoint/2010/main" val="40705792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80920" cy="55446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u="sng" dirty="0"/>
              <a:t>In other words</a:t>
            </a:r>
            <a:r>
              <a:rPr lang="en-US" dirty="0"/>
              <a:t>, </a:t>
            </a:r>
            <a:endParaRPr lang="en-US" dirty="0" smtClean="0"/>
          </a:p>
          <a:p>
            <a:pPr marL="0" indent="0" algn="just">
              <a:buNone/>
            </a:pPr>
            <a:r>
              <a:rPr lang="en-US" sz="3200" dirty="0" smtClean="0"/>
              <a:t>a </a:t>
            </a:r>
            <a:r>
              <a:rPr lang="en-US" sz="3200" dirty="0"/>
              <a:t>novel which begins </a:t>
            </a:r>
            <a:r>
              <a:rPr lang="en-US" sz="3200" dirty="0" smtClean="0"/>
              <a:t>with </a:t>
            </a:r>
            <a:r>
              <a:rPr lang="en-US" sz="3200" dirty="0"/>
              <a:t>the deictic field </a:t>
            </a:r>
            <a:r>
              <a:rPr lang="en-US" sz="3200" dirty="0" err="1"/>
              <a:t>centred</a:t>
            </a:r>
            <a:r>
              <a:rPr lang="en-US" sz="3200" dirty="0"/>
              <a:t> on a narrator might shift its deictic </a:t>
            </a:r>
            <a:r>
              <a:rPr lang="en-US" sz="3200" dirty="0" err="1"/>
              <a:t>centre</a:t>
            </a:r>
            <a:r>
              <a:rPr lang="en-US" sz="3200" dirty="0"/>
              <a:t> ‘down’ </a:t>
            </a:r>
            <a:endParaRPr lang="en-US" sz="3200" dirty="0" smtClean="0"/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 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 point earlier in the narrator`s life (shifting deictic </a:t>
            </a: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centre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on the basis largely of the temporal dimension), </a:t>
            </a:r>
            <a:endParaRPr lang="en-US" sz="28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or 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 a different spatial location, </a:t>
            </a:r>
            <a:endParaRPr lang="en-US" sz="28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or 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even to the deictic </a:t>
            </a: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centre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a character in the novel (with perceptual </a:t>
            </a: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deixis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prominent).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7210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7543800" cy="38862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n-US" sz="4000" dirty="0" smtClean="0"/>
              <a:t>A </a:t>
            </a:r>
            <a:r>
              <a:rPr lang="en-US" sz="4000" b="1" u="sng" dirty="0" smtClean="0">
                <a:solidFill>
                  <a:srgbClr val="FFFF00"/>
                </a:solidFill>
              </a:rPr>
              <a:t>push</a:t>
            </a:r>
            <a:r>
              <a:rPr lang="en-US" sz="4000" dirty="0" smtClean="0"/>
              <a:t> is a type of deictic shift, formed by a term-borrowing from computer science </a:t>
            </a:r>
            <a:r>
              <a:rPr lang="en-US" sz="4000" i="1" dirty="0" smtClean="0">
                <a:solidFill>
                  <a:srgbClr val="FFFF00"/>
                </a:solidFill>
              </a:rPr>
              <a:t>(down-level).</a:t>
            </a:r>
            <a:endParaRPr lang="ru-RU" sz="4000" i="1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03339" y="764704"/>
            <a:ext cx="792088" cy="446449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557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600" dirty="0" smtClean="0"/>
              <a:t>Moving from being a real reader to perceiving yourself in a textual role as implied reader or </a:t>
            </a:r>
            <a:r>
              <a:rPr lang="en-US" sz="3600" dirty="0" err="1" smtClean="0"/>
              <a:t>narratee</a:t>
            </a:r>
            <a:r>
              <a:rPr lang="en-US" sz="3600" dirty="0" smtClean="0"/>
              <a:t>, or tracking the perception of a narrator or character, all involve a deictic shift that is a push into a </a:t>
            </a:r>
            <a:r>
              <a:rPr lang="en-US" sz="3600" b="1" i="1" dirty="0" smtClean="0"/>
              <a:t>‘lower’ deictic field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1090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6166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Entering flashbacks, dreams,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plays within plays, stories told by characters, reproduced letters or diary entries inside a novel,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or considering </a:t>
            </a:r>
            <a:r>
              <a:rPr lang="en-US" sz="3200" b="1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unrealised</a:t>
            </a:r>
            <a:r>
              <a:rPr lang="en-US" sz="3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possibilities inside the minds of characters </a:t>
            </a:r>
          </a:p>
          <a:p>
            <a:pPr algn="just"/>
            <a:endParaRPr lang="en-US" sz="3200" dirty="0"/>
          </a:p>
          <a:p>
            <a:pPr algn="just"/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are </a:t>
            </a:r>
          </a:p>
          <a:p>
            <a:pPr marL="0" indent="0" algn="ctr">
              <a:buNone/>
            </a:pPr>
            <a:r>
              <a:rPr lang="en-US" sz="3200" dirty="0" smtClean="0"/>
              <a:t>all examples of 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00B0F0"/>
                </a:solidFill>
              </a:rPr>
              <a:t>pushing</a:t>
            </a:r>
            <a:r>
              <a:rPr lang="en-US" sz="3200" dirty="0" smtClean="0"/>
              <a:t> </a:t>
            </a:r>
          </a:p>
          <a:p>
            <a:pPr marL="0" indent="0" algn="ctr">
              <a:buNone/>
            </a:pPr>
            <a:r>
              <a:rPr lang="en-US" sz="3200" dirty="0" smtClean="0"/>
              <a:t>into a deictic field.</a:t>
            </a:r>
            <a:endParaRPr lang="ru-RU" sz="3200" dirty="0"/>
          </a:p>
        </p:txBody>
      </p:sp>
      <p:sp>
        <p:nvSpPr>
          <p:cNvPr id="4" name="Правая фигурная скобка 3"/>
          <p:cNvSpPr/>
          <p:nvPr/>
        </p:nvSpPr>
        <p:spPr>
          <a:xfrm rot="5400000">
            <a:off x="4103948" y="-207404"/>
            <a:ext cx="936104" cy="7488832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436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543800" cy="38862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A </a:t>
            </a:r>
            <a:r>
              <a:rPr lang="en-US" sz="5400" b="1" u="sng" dirty="0" smtClean="0">
                <a:solidFill>
                  <a:srgbClr val="FFFF00"/>
                </a:solidFill>
              </a:rPr>
              <a:t>pop</a:t>
            </a:r>
            <a:r>
              <a:rPr lang="en-US" sz="4000" dirty="0" smtClean="0"/>
              <a:t> is a moving </a:t>
            </a:r>
            <a:r>
              <a:rPr lang="en-US" sz="4000" b="1" i="1" dirty="0" smtClean="0">
                <a:solidFill>
                  <a:srgbClr val="FFC000"/>
                </a:solidFill>
              </a:rPr>
              <a:t>up </a:t>
            </a:r>
            <a:r>
              <a:rPr lang="en-US" sz="4000" dirty="0" smtClean="0"/>
              <a:t>a level.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755576" y="764704"/>
            <a:ext cx="864096" cy="432048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714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08912" cy="50474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3200" dirty="0"/>
              <a:t>You can </a:t>
            </a:r>
            <a:r>
              <a:rPr lang="en-US" sz="3200" b="1" i="1" dirty="0">
                <a:solidFill>
                  <a:srgbClr val="FF0000"/>
                </a:solidFill>
              </a:rPr>
              <a:t>pop out of a deictic field </a:t>
            </a:r>
            <a:r>
              <a:rPr lang="en-US" sz="3200" dirty="0"/>
              <a:t>by putting a book down and shifting your deictic </a:t>
            </a:r>
            <a:r>
              <a:rPr lang="en-US" sz="3200" dirty="0" err="1"/>
              <a:t>centre</a:t>
            </a:r>
            <a:r>
              <a:rPr lang="en-US" sz="3200" dirty="0"/>
              <a:t> back to your real life level as real reader.</a:t>
            </a:r>
          </a:p>
          <a:p>
            <a:pPr algn="just"/>
            <a:r>
              <a:rPr lang="en-US" sz="3200" dirty="0"/>
              <a:t>Within a text, you can </a:t>
            </a:r>
            <a:r>
              <a:rPr lang="en-US" sz="3200" b="1" i="1" dirty="0">
                <a:solidFill>
                  <a:srgbClr val="FF0000"/>
                </a:solidFill>
              </a:rPr>
              <a:t>pop up a level </a:t>
            </a:r>
            <a:r>
              <a:rPr lang="en-US" sz="3200" dirty="0"/>
              <a:t>if the narrator appears again at the end to wrap up the narrative, or if the narrator interjects opinion or external comment at any point within the narrative.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28529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36904" cy="38862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n-US" sz="3600" dirty="0"/>
              <a:t>These involve shifts from the character who is the current focus of attention up to ascribe features of the </a:t>
            </a:r>
            <a:r>
              <a:rPr lang="en-US" sz="3600" u="sng" dirty="0"/>
              <a:t>deictic </a:t>
            </a:r>
            <a:r>
              <a:rPr lang="en-US" sz="3600" u="sng" dirty="0" err="1"/>
              <a:t>centre</a:t>
            </a:r>
            <a:r>
              <a:rPr lang="en-US" sz="3600" u="sng" dirty="0"/>
              <a:t> to the </a:t>
            </a:r>
            <a:r>
              <a:rPr lang="en-US" sz="3600" u="sng" dirty="0" err="1"/>
              <a:t>extrafictional</a:t>
            </a:r>
            <a:r>
              <a:rPr lang="en-US" sz="3600" dirty="0"/>
              <a:t> voice is what enables readers to identify and locate </a:t>
            </a:r>
            <a:r>
              <a:rPr lang="en-US" sz="3600" b="1" dirty="0">
                <a:solidFill>
                  <a:srgbClr val="FFFF00"/>
                </a:solidFill>
              </a:rPr>
              <a:t>irony</a:t>
            </a:r>
            <a:r>
              <a:rPr lang="en-US" sz="36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2969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136904" cy="439248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n-US" sz="3200" b="1" i="1" dirty="0" smtClean="0">
                <a:solidFill>
                  <a:srgbClr val="CCECFF"/>
                </a:solidFill>
              </a:rPr>
              <a:t>The sense of </a:t>
            </a:r>
            <a:r>
              <a:rPr lang="en-US" sz="3200" b="1" i="1" dirty="0" smtClean="0">
                <a:solidFill>
                  <a:srgbClr val="FFFF00"/>
                </a:solidFill>
              </a:rPr>
              <a:t>ironic</a:t>
            </a:r>
            <a:r>
              <a:rPr lang="en-US" sz="3200" b="1" i="1" dirty="0" smtClean="0">
                <a:solidFill>
                  <a:srgbClr val="CCECFF"/>
                </a:solidFill>
              </a:rPr>
              <a:t> motivation</a:t>
            </a:r>
            <a:r>
              <a:rPr lang="en-US" sz="3200" i="1" dirty="0" smtClean="0"/>
              <a:t> </a:t>
            </a:r>
            <a:r>
              <a:rPr lang="en-US" sz="3200" dirty="0" smtClean="0"/>
              <a:t>is a product of the </a:t>
            </a:r>
            <a:r>
              <a:rPr lang="en-US" sz="3200" dirty="0" err="1" smtClean="0"/>
              <a:t>juxtapositioning</a:t>
            </a:r>
            <a:r>
              <a:rPr lang="en-US" sz="3200" dirty="0" smtClean="0"/>
              <a:t> of events, the arrangement of plot structure, and compositional mismatches between content and expressions in register.</a:t>
            </a:r>
          </a:p>
          <a:p>
            <a:pPr algn="just"/>
            <a:r>
              <a:rPr lang="en-US" sz="3200" dirty="0" smtClean="0"/>
              <a:t>All of these patterns represent choices by the </a:t>
            </a:r>
            <a:r>
              <a:rPr lang="en-US" sz="3200" dirty="0" err="1" smtClean="0"/>
              <a:t>extrafictional</a:t>
            </a:r>
            <a:r>
              <a:rPr lang="en-US" sz="3200" dirty="0" smtClean="0"/>
              <a:t> voice.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58076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85800"/>
            <a:ext cx="8496944" cy="52634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real author</a:t>
            </a:r>
            <a:endParaRPr lang="en-US" sz="5200" b="1" dirty="0" smtClean="0"/>
          </a:p>
          <a:p>
            <a:pPr lvl="5"/>
            <a:r>
              <a:rPr lang="en-US" sz="5200" b="1" dirty="0" smtClean="0"/>
              <a:t>T</a:t>
            </a:r>
          </a:p>
          <a:p>
            <a:pPr lvl="5"/>
            <a:r>
              <a:rPr lang="en-US" sz="5200" b="1" dirty="0" smtClean="0"/>
              <a:t>E</a:t>
            </a:r>
          </a:p>
          <a:p>
            <a:pPr lvl="5"/>
            <a:r>
              <a:rPr lang="en-US" sz="5200" b="1" dirty="0" smtClean="0"/>
              <a:t>X</a:t>
            </a:r>
          </a:p>
          <a:p>
            <a:pPr lvl="5"/>
            <a:r>
              <a:rPr lang="en-US" sz="5200" b="1" dirty="0" smtClean="0"/>
              <a:t>T</a:t>
            </a:r>
            <a:endParaRPr lang="en-US" sz="2800" dirty="0" smtClean="0"/>
          </a:p>
          <a:p>
            <a:r>
              <a:rPr lang="en-US" sz="2800" dirty="0" smtClean="0"/>
              <a:t>real reader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699792" y="1844824"/>
            <a:ext cx="0" cy="30963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99792" y="1844824"/>
            <a:ext cx="2520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99792" y="4941168"/>
            <a:ext cx="2520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951820" y="1544188"/>
            <a:ext cx="6462464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800" dirty="0" err="1"/>
              <a:t>Extrafictional</a:t>
            </a:r>
            <a:r>
              <a:rPr lang="en-US" sz="2800" dirty="0"/>
              <a:t> voice</a:t>
            </a:r>
          </a:p>
          <a:p>
            <a:pPr marL="1645920" lvl="3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800" dirty="0"/>
              <a:t>Implied author</a:t>
            </a:r>
          </a:p>
          <a:p>
            <a:pPr marL="2560320" lvl="5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800" dirty="0"/>
              <a:t>Narrator(s)</a:t>
            </a:r>
          </a:p>
          <a:p>
            <a:pPr marL="3931920" lvl="8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800" dirty="0"/>
              <a:t>Character(s)</a:t>
            </a:r>
          </a:p>
          <a:p>
            <a:pPr lvl="6">
              <a:spcBef>
                <a:spcPct val="20000"/>
              </a:spcBef>
              <a:buClr>
                <a:srgbClr val="AD0101"/>
              </a:buClr>
            </a:pPr>
            <a:r>
              <a:rPr lang="en-US" sz="2800" dirty="0" err="1"/>
              <a:t>Narratee</a:t>
            </a:r>
            <a:r>
              <a:rPr lang="en-US" sz="2800" dirty="0"/>
              <a:t>(s)</a:t>
            </a:r>
          </a:p>
          <a:p>
            <a:pPr marL="1645920" lvl="3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800" dirty="0"/>
              <a:t>Implied reader</a:t>
            </a:r>
          </a:p>
          <a:p>
            <a:pPr marL="274320" lvl="0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800" dirty="0"/>
              <a:t>Idealized reader 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1560" y="332656"/>
            <a:ext cx="79047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en-US" sz="3600" b="1" dirty="0">
                <a:solidFill>
                  <a:srgbClr val="303030"/>
                </a:solidFill>
              </a:rPr>
              <a:t>Process of reading </a:t>
            </a:r>
            <a:r>
              <a:rPr lang="en-US" sz="3600" b="1" dirty="0" smtClean="0">
                <a:solidFill>
                  <a:srgbClr val="303030"/>
                </a:solidFill>
              </a:rPr>
              <a:t>literature (in roles)</a:t>
            </a:r>
            <a:endParaRPr lang="ru-RU" sz="36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1491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85800"/>
            <a:ext cx="8280920" cy="5479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Usually, </a:t>
            </a:r>
          </a:p>
          <a:p>
            <a:pPr marL="0" indent="0">
              <a:buNone/>
            </a:pPr>
            <a:r>
              <a:rPr lang="en-US" sz="7200" b="1" dirty="0" smtClean="0"/>
              <a:t>pops</a:t>
            </a:r>
            <a:r>
              <a:rPr lang="en-US" sz="6600" b="1" dirty="0" smtClean="0"/>
              <a:t>      </a:t>
            </a:r>
            <a:r>
              <a:rPr lang="en-US" sz="4400" dirty="0" smtClean="0"/>
              <a:t>and</a:t>
            </a:r>
            <a:r>
              <a:rPr lang="en-US" sz="6600" b="1" dirty="0" smtClean="0"/>
              <a:t>    </a:t>
            </a:r>
            <a:r>
              <a:rPr lang="en-US" sz="7200" b="1" dirty="0" smtClean="0"/>
              <a:t>pushes</a:t>
            </a:r>
            <a:r>
              <a:rPr lang="en-US" sz="6600" b="1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0000"/>
                </a:solidFill>
              </a:rPr>
              <a:t>have to be balanced </a:t>
            </a:r>
          </a:p>
          <a:p>
            <a:pPr marL="0" indent="0" algn="ctr">
              <a:buNone/>
            </a:pPr>
            <a:r>
              <a:rPr lang="en-US" dirty="0" smtClean="0"/>
              <a:t>in the narration.</a:t>
            </a:r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2663788" y="2156908"/>
            <a:ext cx="360040" cy="9361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 rot="10800000">
            <a:off x="8172400" y="2156908"/>
            <a:ext cx="360040" cy="9361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4113878" y="718770"/>
            <a:ext cx="700220" cy="5688632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854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38862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n-US" sz="3600" dirty="0" smtClean="0"/>
              <a:t>Shifting deictic </a:t>
            </a:r>
            <a:r>
              <a:rPr lang="en-US" sz="3600" dirty="0" err="1" smtClean="0"/>
              <a:t>centres</a:t>
            </a:r>
            <a:r>
              <a:rPr lang="en-US" sz="3600" dirty="0" smtClean="0"/>
              <a:t> depends on </a:t>
            </a:r>
            <a:r>
              <a:rPr lang="en-US" sz="3600" u="sng" dirty="0" smtClean="0"/>
              <a:t>identifying the boundaries of deictic fields.</a:t>
            </a:r>
          </a:p>
          <a:p>
            <a:pPr algn="just"/>
            <a:r>
              <a:rPr lang="en-US" sz="3600" dirty="0" smtClean="0"/>
              <a:t>The process of identification is called 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FF00"/>
                </a:solidFill>
              </a:rPr>
              <a:t>edgework.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832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543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The book cover, 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chapter heading, 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blank lines or stars between sections, </a:t>
            </a: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paragraph breaks 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are </a:t>
            </a:r>
          </a:p>
          <a:p>
            <a:pPr marL="0" indent="0" algn="ctr">
              <a:buNone/>
            </a:pPr>
            <a:r>
              <a:rPr lang="en-US" sz="3600" b="1" i="1" dirty="0" smtClean="0"/>
              <a:t>the devices of deictic shift.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5691969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064896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4000" dirty="0" smtClean="0"/>
              <a:t>Very strong examples of deictic shift cues are </a:t>
            </a:r>
            <a:r>
              <a:rPr lang="en-US" sz="4000" b="1" i="1" dirty="0" smtClean="0">
                <a:solidFill>
                  <a:srgbClr val="0070C0"/>
                </a:solidFill>
              </a:rPr>
              <a:t>spatial and temporal locative expressions</a:t>
            </a:r>
            <a:r>
              <a:rPr lang="en-US" sz="4000" dirty="0" smtClean="0"/>
              <a:t> and </a:t>
            </a:r>
            <a:r>
              <a:rPr lang="en-US" sz="4000" b="1" i="1" dirty="0" smtClean="0">
                <a:solidFill>
                  <a:srgbClr val="0070C0"/>
                </a:solidFill>
              </a:rPr>
              <a:t>new names of pronouns.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1106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80920" cy="47594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800" b="1" dirty="0" smtClean="0">
                <a:solidFill>
                  <a:srgbClr val="FF0000"/>
                </a:solidFill>
              </a:rPr>
              <a:t>Perceptual shift </a:t>
            </a:r>
            <a:r>
              <a:rPr lang="en-US" sz="2800" dirty="0" smtClean="0"/>
              <a:t>– where poetic and literary ‘voices’ are introduced through </a:t>
            </a:r>
            <a:r>
              <a:rPr lang="en-US" sz="2800" b="1" i="1" dirty="0" smtClean="0"/>
              <a:t>presentative structure </a:t>
            </a:r>
            <a:r>
              <a:rPr lang="en-US" sz="2800" dirty="0" smtClean="0"/>
              <a:t>(‘Once there was a girl called Goldilocks’, ‘Into the valley of death rode the six hundred’) and </a:t>
            </a:r>
            <a:r>
              <a:rPr lang="en-US" sz="2800" b="1" i="1" dirty="0"/>
              <a:t>u</a:t>
            </a:r>
            <a:r>
              <a:rPr lang="en-US" sz="2800" b="1" i="1" dirty="0" smtClean="0"/>
              <a:t>sing noun phrases </a:t>
            </a:r>
            <a:r>
              <a:rPr lang="en-US" sz="2800" dirty="0" smtClean="0"/>
              <a:t>such as proper names.</a:t>
            </a:r>
          </a:p>
          <a:p>
            <a:pPr algn="just"/>
            <a:r>
              <a:rPr lang="en-US" sz="2800" dirty="0" smtClean="0"/>
              <a:t>Perceptual </a:t>
            </a:r>
            <a:r>
              <a:rPr lang="en-US" sz="2800" dirty="0" err="1" smtClean="0"/>
              <a:t>deixis</a:t>
            </a:r>
            <a:r>
              <a:rPr lang="en-US" sz="2800" dirty="0" smtClean="0"/>
              <a:t> is maintained when the noun phrase is definite and in subject position, and, of course, when the perceptual ‘voice’ is </a:t>
            </a:r>
            <a:r>
              <a:rPr lang="en-US" sz="2800" b="1" i="1" dirty="0" smtClean="0"/>
              <a:t>frequently mentioned</a:t>
            </a:r>
            <a:r>
              <a:rPr lang="en-US" sz="2800" b="1" dirty="0" smtClean="0"/>
              <a:t>.</a:t>
            </a:r>
          </a:p>
          <a:p>
            <a:pPr algn="just"/>
            <a:r>
              <a:rPr lang="en-US" sz="2800" dirty="0" smtClean="0"/>
              <a:t>So characters who are constantly named and </a:t>
            </a:r>
            <a:r>
              <a:rPr lang="en-US" sz="2800" dirty="0" err="1" smtClean="0"/>
              <a:t>pronominalised</a:t>
            </a:r>
            <a:r>
              <a:rPr lang="en-US" sz="2800" dirty="0" smtClean="0"/>
              <a:t> stay current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5362034"/>
            <a:ext cx="4320480" cy="1172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529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661248"/>
            <a:ext cx="4530080" cy="510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Perceptual shift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85800"/>
            <a:ext cx="8352928" cy="46874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buClr>
                <a:srgbClr val="AD0101"/>
              </a:buClr>
            </a:pPr>
            <a:r>
              <a:rPr lang="en-US" dirty="0">
                <a:solidFill>
                  <a:srgbClr val="303030"/>
                </a:solidFill>
              </a:rPr>
              <a:t>Any </a:t>
            </a:r>
            <a:r>
              <a:rPr lang="en-US" b="1" i="1" dirty="0">
                <a:solidFill>
                  <a:srgbClr val="303030"/>
                </a:solidFill>
              </a:rPr>
              <a:t>perception and mental predicates </a:t>
            </a:r>
            <a:r>
              <a:rPr lang="en-US" dirty="0">
                <a:solidFill>
                  <a:srgbClr val="303030"/>
                </a:solidFill>
              </a:rPr>
              <a:t>that are associated with the character also help to maintain that deictic </a:t>
            </a:r>
            <a:r>
              <a:rPr lang="en-US" dirty="0" err="1">
                <a:solidFill>
                  <a:srgbClr val="303030"/>
                </a:solidFill>
              </a:rPr>
              <a:t>centre</a:t>
            </a:r>
            <a:r>
              <a:rPr lang="en-US" dirty="0">
                <a:solidFill>
                  <a:srgbClr val="303030"/>
                </a:solidFill>
              </a:rPr>
              <a:t>.</a:t>
            </a:r>
          </a:p>
          <a:p>
            <a:pPr lvl="0" algn="just">
              <a:buClr>
                <a:srgbClr val="AD0101"/>
              </a:buClr>
            </a:pPr>
            <a:r>
              <a:rPr lang="en-US" dirty="0">
                <a:solidFill>
                  <a:srgbClr val="303030"/>
                </a:solidFill>
              </a:rPr>
              <a:t>Perceptual shifts are often preceded by </a:t>
            </a:r>
            <a:r>
              <a:rPr lang="en-US" b="1" i="1" dirty="0">
                <a:solidFill>
                  <a:srgbClr val="303030"/>
                </a:solidFill>
              </a:rPr>
              <a:t>spatial shifts </a:t>
            </a:r>
            <a:r>
              <a:rPr lang="en-US" dirty="0">
                <a:solidFill>
                  <a:srgbClr val="303030"/>
                </a:solidFill>
              </a:rPr>
              <a:t>(‘Meanwhile back at the farm, Peter was digging ditches’).</a:t>
            </a:r>
          </a:p>
          <a:p>
            <a:pPr lvl="0" algn="just">
              <a:buClr>
                <a:srgbClr val="AD0101"/>
              </a:buClr>
            </a:pPr>
            <a:r>
              <a:rPr lang="en-US" b="1" i="1" dirty="0">
                <a:solidFill>
                  <a:srgbClr val="303030"/>
                </a:solidFill>
              </a:rPr>
              <a:t>Anti-shifting devices </a:t>
            </a:r>
            <a:r>
              <a:rPr lang="en-US" dirty="0">
                <a:solidFill>
                  <a:srgbClr val="303030"/>
                </a:solidFill>
              </a:rPr>
              <a:t>(that is, features which make it unlikely that a perceptual shift will occur) include </a:t>
            </a:r>
            <a:r>
              <a:rPr lang="en-US" b="1" i="1" dirty="0">
                <a:solidFill>
                  <a:srgbClr val="303030"/>
                </a:solidFill>
              </a:rPr>
              <a:t>placing noun phrases in non-subject position</a:t>
            </a:r>
            <a:r>
              <a:rPr lang="en-US" dirty="0">
                <a:solidFill>
                  <a:srgbClr val="303030"/>
                </a:solidFill>
              </a:rPr>
              <a:t>, for example, as </a:t>
            </a:r>
            <a:r>
              <a:rPr lang="en-US" dirty="0" smtClean="0">
                <a:solidFill>
                  <a:srgbClr val="303030"/>
                </a:solidFill>
              </a:rPr>
              <a:t>direct/indirect objects </a:t>
            </a:r>
            <a:r>
              <a:rPr lang="en-US" dirty="0">
                <a:solidFill>
                  <a:srgbClr val="303030"/>
                </a:solidFill>
              </a:rPr>
              <a:t>or as complements.</a:t>
            </a:r>
          </a:p>
          <a:p>
            <a:pPr lvl="0" algn="just">
              <a:buClr>
                <a:srgbClr val="AD0101"/>
              </a:buClr>
            </a:pPr>
            <a:r>
              <a:rPr lang="en-US" dirty="0">
                <a:solidFill>
                  <a:srgbClr val="303030"/>
                </a:solidFill>
              </a:rPr>
              <a:t>This keeps the character being referred to current in spite of the new subject</a:t>
            </a:r>
            <a:r>
              <a:rPr lang="en-US" dirty="0" smtClean="0">
                <a:solidFill>
                  <a:srgbClr val="303030"/>
                </a:solidFill>
              </a:rPr>
              <a:t>.</a:t>
            </a:r>
            <a:endParaRPr lang="en-US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9313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7986464" cy="4543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buClr>
                <a:srgbClr val="AD0101"/>
              </a:buClr>
            </a:pPr>
            <a:r>
              <a:rPr lang="en-US" sz="2800" dirty="0">
                <a:solidFill>
                  <a:srgbClr val="303030"/>
                </a:solidFill>
              </a:rPr>
              <a:t>Characters can also be kept ‘live’ by subject-chaining (using pronouns to keep the current entity-role live, and by frequent mention).</a:t>
            </a:r>
          </a:p>
          <a:p>
            <a:pPr lvl="0" algn="just">
              <a:buClr>
                <a:srgbClr val="AD0101"/>
              </a:buClr>
            </a:pPr>
            <a:r>
              <a:rPr lang="en-US" sz="2800" dirty="0">
                <a:solidFill>
                  <a:srgbClr val="303030"/>
                </a:solidFill>
              </a:rPr>
              <a:t>If potentially new deictic </a:t>
            </a:r>
            <a:r>
              <a:rPr lang="en-US" sz="2800" dirty="0" err="1">
                <a:solidFill>
                  <a:srgbClr val="303030"/>
                </a:solidFill>
              </a:rPr>
              <a:t>centres</a:t>
            </a:r>
            <a:r>
              <a:rPr lang="en-US" sz="2800" dirty="0">
                <a:solidFill>
                  <a:srgbClr val="303030"/>
                </a:solidFill>
              </a:rPr>
              <a:t> are placed into relative clauses, then the subordination stops it becoming the focus of a shift.</a:t>
            </a:r>
          </a:p>
          <a:p>
            <a:pPr lvl="0" algn="just">
              <a:buClr>
                <a:srgbClr val="AD0101"/>
              </a:buClr>
            </a:pPr>
            <a:r>
              <a:rPr lang="en-US" sz="2800" dirty="0">
                <a:solidFill>
                  <a:srgbClr val="303030"/>
                </a:solidFill>
              </a:rPr>
              <a:t>Lastly, </a:t>
            </a:r>
            <a:r>
              <a:rPr lang="en-US" sz="2800" b="1" i="1" dirty="0">
                <a:solidFill>
                  <a:srgbClr val="303030"/>
                </a:solidFill>
              </a:rPr>
              <a:t>indefinite subjects </a:t>
            </a:r>
            <a:r>
              <a:rPr lang="en-US" sz="2800" dirty="0">
                <a:solidFill>
                  <a:srgbClr val="303030"/>
                </a:solidFill>
              </a:rPr>
              <a:t>are usually not the focus of shifts, as they are more presentative and introductory in nature.</a:t>
            </a:r>
            <a:endParaRPr lang="ru-RU" sz="2800" dirty="0">
              <a:solidFill>
                <a:srgbClr val="30303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5661248"/>
            <a:ext cx="4530080" cy="510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Perceptual shift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6397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273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800" b="1" dirty="0" smtClean="0">
                <a:solidFill>
                  <a:srgbClr val="FF0000"/>
                </a:solidFill>
              </a:rPr>
              <a:t>Spatial </a:t>
            </a:r>
            <a:r>
              <a:rPr lang="en-US" sz="2800" b="1" dirty="0" smtClean="0">
                <a:solidFill>
                  <a:srgbClr val="FF0000"/>
                </a:solidFill>
              </a:rPr>
              <a:t>shift </a:t>
            </a:r>
            <a:r>
              <a:rPr lang="en-US" sz="2800" dirty="0" smtClean="0"/>
              <a:t>– spatial shifts are typically enacted by </a:t>
            </a:r>
            <a:r>
              <a:rPr lang="en-US" sz="2800" b="1" i="1" dirty="0" smtClean="0"/>
              <a:t>movement predicates </a:t>
            </a:r>
            <a:r>
              <a:rPr lang="en-US" sz="2800" dirty="0" smtClean="0"/>
              <a:t>such as verbs of motion: ‘</a:t>
            </a:r>
            <a:r>
              <a:rPr lang="en-US" sz="2800" i="1" dirty="0" smtClean="0"/>
              <a:t>Hannibal crossed the Alps</a:t>
            </a:r>
            <a:r>
              <a:rPr lang="en-US" sz="2800" dirty="0" smtClean="0"/>
              <a:t>’. </a:t>
            </a:r>
          </a:p>
          <a:p>
            <a:pPr algn="just"/>
            <a:r>
              <a:rPr lang="en-US" sz="2800" b="1" i="1" dirty="0" err="1" smtClean="0"/>
              <a:t>Preposed</a:t>
            </a:r>
            <a:r>
              <a:rPr lang="en-US" sz="2800" b="1" i="1" dirty="0" smtClean="0"/>
              <a:t> locative adverbials </a:t>
            </a:r>
            <a:r>
              <a:rPr lang="en-US" sz="2800" dirty="0" smtClean="0"/>
              <a:t>also shift spatial </a:t>
            </a:r>
            <a:r>
              <a:rPr lang="en-US" sz="2800" dirty="0" err="1" smtClean="0"/>
              <a:t>deixis</a:t>
            </a:r>
            <a:r>
              <a:rPr lang="en-US" sz="2800" dirty="0" smtClean="0"/>
              <a:t>: ’</a:t>
            </a:r>
            <a:r>
              <a:rPr lang="en-US" sz="2800" i="1" dirty="0" smtClean="0"/>
              <a:t>Somewhere over the rainbow, skies are blue</a:t>
            </a:r>
            <a:r>
              <a:rPr lang="en-US" sz="2800" dirty="0" smtClean="0"/>
              <a:t>’. </a:t>
            </a:r>
          </a:p>
          <a:p>
            <a:pPr algn="just"/>
            <a:r>
              <a:rPr lang="en-US" sz="2800" b="1" i="1" dirty="0" smtClean="0"/>
              <a:t>Spatial adverbs </a:t>
            </a:r>
            <a:r>
              <a:rPr lang="en-US" sz="2800" dirty="0" smtClean="0"/>
              <a:t>(‘</a:t>
            </a:r>
            <a:r>
              <a:rPr lang="en-US" sz="2800" i="1" dirty="0" smtClean="0"/>
              <a:t>here’, ‘there</a:t>
            </a:r>
            <a:r>
              <a:rPr lang="en-US" sz="2800" dirty="0" smtClean="0"/>
              <a:t>’) introduce and maintain the spatial </a:t>
            </a:r>
            <a:r>
              <a:rPr lang="en-US" sz="2800" dirty="0" err="1" smtClean="0"/>
              <a:t>centre</a:t>
            </a:r>
            <a:r>
              <a:rPr lang="en-US" sz="2800" dirty="0" smtClean="0"/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5661248"/>
            <a:ext cx="3305944" cy="510952"/>
          </a:xfrm>
        </p:spPr>
        <p:txBody>
          <a:bodyPr>
            <a:normAutofit fontScale="90000"/>
          </a:bodyPr>
          <a:lstStyle/>
          <a:p>
            <a:r>
              <a:rPr lang="en-US" dirty="0"/>
              <a:t>Spatial shift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40067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Spatial shift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8064896" cy="4680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n-US" sz="2800" dirty="0"/>
              <a:t>Spatial </a:t>
            </a:r>
            <a:r>
              <a:rPr lang="en-US" sz="2800" dirty="0" err="1"/>
              <a:t>deixis</a:t>
            </a:r>
            <a:r>
              <a:rPr lang="en-US" sz="2800" dirty="0"/>
              <a:t> is maintained, again, by </a:t>
            </a:r>
            <a:r>
              <a:rPr lang="en-US" sz="2800" b="1" i="1" dirty="0"/>
              <a:t>conjoining co-ordinate clauses to maintain co-reference, </a:t>
            </a:r>
            <a:r>
              <a:rPr lang="en-US" sz="2800" dirty="0"/>
              <a:t>as in perceptual </a:t>
            </a:r>
            <a:r>
              <a:rPr lang="en-US" sz="2800" dirty="0" err="1"/>
              <a:t>deixis</a:t>
            </a:r>
            <a:r>
              <a:rPr lang="en-US" sz="2800" dirty="0"/>
              <a:t>. </a:t>
            </a:r>
            <a:endParaRPr lang="en-US" sz="2800" dirty="0" smtClean="0"/>
          </a:p>
          <a:p>
            <a:pPr algn="just"/>
            <a:r>
              <a:rPr lang="en-US" sz="2800" dirty="0" smtClean="0"/>
              <a:t>Spatial </a:t>
            </a:r>
            <a:r>
              <a:rPr lang="en-US" sz="2800" dirty="0"/>
              <a:t>elements embedded in relative clauses tend not to shift the </a:t>
            </a:r>
            <a:r>
              <a:rPr lang="en-US" sz="2800" dirty="0" err="1"/>
              <a:t>centre</a:t>
            </a:r>
            <a:r>
              <a:rPr lang="en-US" sz="2800" dirty="0"/>
              <a:t>: ‘</a:t>
            </a:r>
            <a:r>
              <a:rPr lang="en-US" sz="2800" i="1" dirty="0"/>
              <a:t>I looked at the ship which had travelled across the sea’. </a:t>
            </a:r>
            <a:endParaRPr lang="en-US" sz="2800" i="1" dirty="0" smtClean="0"/>
          </a:p>
          <a:p>
            <a:pPr algn="just"/>
            <a:r>
              <a:rPr lang="en-US" sz="2800" b="1" i="1" dirty="0" smtClean="0"/>
              <a:t>Co-ordinate </a:t>
            </a:r>
            <a:r>
              <a:rPr lang="en-US" sz="2800" b="1" i="1" dirty="0"/>
              <a:t>clauses </a:t>
            </a:r>
            <a:r>
              <a:rPr lang="en-US" sz="2800" dirty="0"/>
              <a:t>work for the same reason: ‘</a:t>
            </a:r>
            <a:r>
              <a:rPr lang="en-US" sz="2800" i="1" dirty="0"/>
              <a:t>I hear you knocking, but you can`t come in</a:t>
            </a:r>
            <a:r>
              <a:rPr lang="en-US" sz="2800" dirty="0"/>
              <a:t>’. </a:t>
            </a:r>
            <a:endParaRPr lang="en-US" sz="2800" dirty="0" smtClean="0"/>
          </a:p>
          <a:p>
            <a:pPr algn="just"/>
            <a:r>
              <a:rPr lang="en-US" sz="2800" dirty="0" smtClean="0"/>
              <a:t>Spatial </a:t>
            </a:r>
            <a:r>
              <a:rPr lang="en-US" sz="2800" dirty="0"/>
              <a:t>shift is resistant to the effect of </a:t>
            </a:r>
            <a:r>
              <a:rPr lang="en-US" sz="2800" b="1" i="1" dirty="0"/>
              <a:t>perception verbs </a:t>
            </a:r>
            <a:r>
              <a:rPr lang="en-US" sz="2800" dirty="0"/>
              <a:t>on their own: a character just thinking about a different place still allows the current location to be maintained.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2779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17232"/>
            <a:ext cx="4170040" cy="654968"/>
          </a:xfrm>
        </p:spPr>
        <p:txBody>
          <a:bodyPr>
            <a:normAutofit fontScale="90000"/>
          </a:bodyPr>
          <a:lstStyle/>
          <a:p>
            <a:r>
              <a:rPr lang="en-US" dirty="0"/>
              <a:t>Temporal shift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80920" cy="43273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3200" b="1" dirty="0" smtClean="0">
                <a:solidFill>
                  <a:srgbClr val="FF0000"/>
                </a:solidFill>
              </a:rPr>
              <a:t>Temporal shift </a:t>
            </a:r>
            <a:r>
              <a:rPr lang="en-US" sz="3200" dirty="0" smtClean="0"/>
              <a:t>– most obviously, any </a:t>
            </a:r>
            <a:r>
              <a:rPr lang="en-US" sz="3200" b="1" i="1" dirty="0" smtClean="0"/>
              <a:t>tense and aspect shift and chaining</a:t>
            </a:r>
            <a:r>
              <a:rPr lang="en-US" sz="3200" dirty="0" smtClean="0"/>
              <a:t> will shift the temporal </a:t>
            </a:r>
            <a:r>
              <a:rPr lang="en-US" sz="3200" dirty="0" err="1" smtClean="0"/>
              <a:t>centre</a:t>
            </a:r>
            <a:r>
              <a:rPr lang="en-US" sz="3200" dirty="0" smtClean="0"/>
              <a:t>. </a:t>
            </a:r>
          </a:p>
          <a:p>
            <a:pPr algn="just"/>
            <a:r>
              <a:rPr lang="en-US" sz="3200" b="1" i="1" dirty="0" err="1" smtClean="0"/>
              <a:t>Preposed</a:t>
            </a:r>
            <a:r>
              <a:rPr lang="en-US" sz="3200" b="1" i="1" dirty="0" smtClean="0"/>
              <a:t> locative adverbials</a:t>
            </a:r>
            <a:r>
              <a:rPr lang="en-US" sz="3200" dirty="0" smtClean="0"/>
              <a:t>, such as ‘</a:t>
            </a:r>
            <a:r>
              <a:rPr lang="en-US" sz="3200" i="1" dirty="0" smtClean="0"/>
              <a:t>In olden days…</a:t>
            </a:r>
            <a:r>
              <a:rPr lang="en-US" sz="3200" dirty="0" smtClean="0"/>
              <a:t>’, also act as shifters. </a:t>
            </a:r>
          </a:p>
          <a:p>
            <a:pPr algn="just"/>
            <a:r>
              <a:rPr lang="en-US" sz="3200" dirty="0" smtClean="0"/>
              <a:t>Consistency of tense and aspect maintains the temporal deictic </a:t>
            </a:r>
            <a:r>
              <a:rPr lang="en-US" sz="3200" dirty="0" err="1" smtClean="0"/>
              <a:t>centre</a:t>
            </a:r>
            <a:r>
              <a:rPr lang="en-US" sz="32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2668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496944" cy="59046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600" b="1" dirty="0"/>
              <a:t>Real authors </a:t>
            </a:r>
            <a:r>
              <a:rPr lang="en-US" sz="2600" dirty="0"/>
              <a:t>– flesh-and-blood authors we can speak with</a:t>
            </a:r>
          </a:p>
          <a:p>
            <a:pPr algn="just"/>
            <a:r>
              <a:rPr lang="en-US" sz="2600" b="1" dirty="0" smtClean="0"/>
              <a:t>Real readers </a:t>
            </a:r>
            <a:r>
              <a:rPr lang="en-US" sz="2600" dirty="0" smtClean="0"/>
              <a:t>– WE (flesh-and-blood readers)</a:t>
            </a:r>
          </a:p>
          <a:p>
            <a:pPr algn="just"/>
            <a:r>
              <a:rPr lang="en-US" sz="2600" b="1" dirty="0" err="1" smtClean="0"/>
              <a:t>Extrafictional</a:t>
            </a:r>
            <a:r>
              <a:rPr lang="en-US" sz="2600" b="1" dirty="0" smtClean="0"/>
              <a:t> voice </a:t>
            </a:r>
            <a:r>
              <a:rPr lang="en-US" sz="2600" dirty="0" smtClean="0"/>
              <a:t>– Mary Shelley (we believe, that she created Frankenstein, but we can not know her personally, because we have no real access to her)</a:t>
            </a:r>
          </a:p>
          <a:p>
            <a:pPr algn="just"/>
            <a:r>
              <a:rPr lang="en-US" sz="2600" b="1" dirty="0" smtClean="0"/>
              <a:t>Narrator</a:t>
            </a:r>
            <a:r>
              <a:rPr lang="en-US" sz="2600" dirty="0" smtClean="0"/>
              <a:t> – is an invention of Mary Shelley –                      Dr. Frankenstein, BUT some chapters are narrated by other characters, so characters can play the role of narrator</a:t>
            </a:r>
          </a:p>
          <a:p>
            <a:pPr algn="just"/>
            <a:r>
              <a:rPr lang="en-US" sz="2600" b="1" dirty="0" smtClean="0"/>
              <a:t>Implied author </a:t>
            </a:r>
            <a:r>
              <a:rPr lang="en-US" sz="2600" dirty="0" smtClean="0"/>
              <a:t>– is not your own idea of Mary Shelley, there are different concerns and writing style in the later work, a different implied author.</a:t>
            </a:r>
          </a:p>
          <a:p>
            <a:pPr algn="just"/>
            <a:r>
              <a:rPr lang="en-US" sz="2600" b="1" dirty="0" smtClean="0"/>
              <a:t>Character </a:t>
            </a:r>
            <a:r>
              <a:rPr lang="en-US" sz="2600" dirty="0" smtClean="0"/>
              <a:t>– person of activity in the novel</a:t>
            </a:r>
          </a:p>
        </p:txBody>
      </p:sp>
    </p:spTree>
    <p:extLst>
      <p:ext uri="{BB962C8B-B14F-4D97-AF65-F5344CB8AC3E}">
        <p14:creationId xmlns:p14="http://schemas.microsoft.com/office/powerpoint/2010/main" val="2055314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shift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02488" cy="44713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n-US" sz="2800" dirty="0"/>
              <a:t>Brief departures from the current temporal sequence do not shift the </a:t>
            </a:r>
            <a:r>
              <a:rPr lang="en-US" sz="2800" dirty="0" err="1"/>
              <a:t>centre</a:t>
            </a:r>
            <a:r>
              <a:rPr lang="en-US" sz="2800" dirty="0"/>
              <a:t> if they are introduced with </a:t>
            </a:r>
            <a:r>
              <a:rPr lang="en-US" sz="2800" b="1" i="1" dirty="0"/>
              <a:t>conjunctions</a:t>
            </a:r>
            <a:r>
              <a:rPr lang="en-US" sz="2800" dirty="0"/>
              <a:t>. </a:t>
            </a:r>
            <a:endParaRPr lang="en-US" sz="2800" dirty="0" smtClean="0"/>
          </a:p>
          <a:p>
            <a:pPr algn="just"/>
            <a:r>
              <a:rPr lang="en-US" sz="2800" dirty="0" err="1" smtClean="0"/>
              <a:t>F.e</a:t>
            </a:r>
            <a:r>
              <a:rPr lang="en-US" sz="2800" dirty="0"/>
              <a:t>. </a:t>
            </a:r>
            <a:r>
              <a:rPr lang="en-US" sz="2800" i="1" dirty="0"/>
              <a:t>‘I am staying here. I will come when the time is right, but for now I am staying</a:t>
            </a:r>
            <a:r>
              <a:rPr lang="en-US" sz="2800" dirty="0"/>
              <a:t>’. </a:t>
            </a:r>
            <a:endParaRPr lang="en-US" sz="2800" dirty="0" smtClean="0"/>
          </a:p>
          <a:p>
            <a:pPr algn="just"/>
            <a:r>
              <a:rPr lang="en-US" sz="2800" dirty="0" smtClean="0"/>
              <a:t>Here</a:t>
            </a:r>
            <a:r>
              <a:rPr lang="en-US" sz="2800" dirty="0"/>
              <a:t>, the ‘</a:t>
            </a:r>
            <a:r>
              <a:rPr lang="en-US" sz="2800" i="1" dirty="0"/>
              <a:t>but</a:t>
            </a:r>
            <a:r>
              <a:rPr lang="en-US" sz="2800" dirty="0"/>
              <a:t>’ stops the aspectual from shifting the temporal location to the future. </a:t>
            </a:r>
            <a:endParaRPr lang="en-US" sz="2800" dirty="0" smtClean="0"/>
          </a:p>
          <a:p>
            <a:pPr algn="just"/>
            <a:r>
              <a:rPr lang="en-US" sz="2800" dirty="0" smtClean="0"/>
              <a:t>Embedded </a:t>
            </a:r>
            <a:r>
              <a:rPr lang="en-US" sz="2800" b="1" i="1" dirty="0"/>
              <a:t>past perfects </a:t>
            </a:r>
            <a:r>
              <a:rPr lang="en-US" sz="2800" dirty="0"/>
              <a:t>work in a similar way: ‘</a:t>
            </a:r>
            <a:r>
              <a:rPr lang="en-US" sz="2800" i="1" dirty="0"/>
              <a:t>I was there. I had been before, but now all I wanted was to relax</a:t>
            </a:r>
            <a:r>
              <a:rPr lang="en-US" sz="2800" dirty="0"/>
              <a:t>’.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9016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73216"/>
            <a:ext cx="4746104" cy="798984"/>
          </a:xfrm>
        </p:spPr>
        <p:txBody>
          <a:bodyPr>
            <a:normAutofit fontScale="90000"/>
          </a:bodyPr>
          <a:lstStyle/>
          <a:p>
            <a:r>
              <a:rPr lang="en-US" dirty="0"/>
              <a:t>Relational shift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85800"/>
            <a:ext cx="8064896" cy="4255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200" b="1" dirty="0" smtClean="0">
                <a:solidFill>
                  <a:srgbClr val="FF0000"/>
                </a:solidFill>
              </a:rPr>
              <a:t>Relational shift </a:t>
            </a:r>
            <a:r>
              <a:rPr lang="en-US" sz="3200" dirty="0" smtClean="0"/>
              <a:t>– </a:t>
            </a:r>
            <a:r>
              <a:rPr lang="en-US" sz="3200" b="1" i="1" dirty="0" smtClean="0"/>
              <a:t>proper names and address forms</a:t>
            </a:r>
            <a:r>
              <a:rPr lang="en-US" sz="3200" dirty="0" smtClean="0"/>
              <a:t> </a:t>
            </a:r>
            <a:r>
              <a:rPr lang="en-US" sz="3200" i="1" dirty="0" smtClean="0"/>
              <a:t>(‘Colonel Mustard’, ‘Your Excellency’) </a:t>
            </a:r>
            <a:r>
              <a:rPr lang="en-US" sz="3200" dirty="0" smtClean="0"/>
              <a:t>serve to mark out relational deictic </a:t>
            </a:r>
            <a:r>
              <a:rPr lang="en-US" sz="3200" dirty="0" err="1" smtClean="0"/>
              <a:t>centres</a:t>
            </a:r>
            <a:r>
              <a:rPr lang="en-US" sz="3200" dirty="0" smtClean="0"/>
              <a:t>, as do </a:t>
            </a:r>
            <a:r>
              <a:rPr lang="en-US" sz="3200" b="1" i="1" dirty="0" smtClean="0"/>
              <a:t>evaluative and </a:t>
            </a:r>
            <a:r>
              <a:rPr lang="en-US" sz="3200" b="1" i="1" dirty="0" err="1" smtClean="0"/>
              <a:t>judgemental</a:t>
            </a:r>
            <a:r>
              <a:rPr lang="en-US" sz="3200" b="1" i="1" dirty="0" smtClean="0"/>
              <a:t> adjectives and adverbials</a:t>
            </a:r>
            <a:r>
              <a:rPr lang="en-US" sz="3200" dirty="0" smtClean="0"/>
              <a:t>, which indicate a narrative or </a:t>
            </a:r>
            <a:r>
              <a:rPr lang="en-US" sz="3200" dirty="0" err="1" smtClean="0"/>
              <a:t>autorical</a:t>
            </a:r>
            <a:r>
              <a:rPr lang="en-US" sz="3200" dirty="0" smtClean="0"/>
              <a:t> voice – a sense of a socially situated person ‘speaking’.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683865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shift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352928" cy="43273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3200" dirty="0"/>
              <a:t>Expressions of </a:t>
            </a:r>
            <a:r>
              <a:rPr lang="en-US" sz="3200" b="1" i="1" dirty="0"/>
              <a:t>social politeness and markers of modality </a:t>
            </a:r>
            <a:r>
              <a:rPr lang="en-US" sz="3200" dirty="0"/>
              <a:t>(</a:t>
            </a:r>
            <a:r>
              <a:rPr lang="en-US" sz="3200" i="1" dirty="0"/>
              <a:t>‘it seems to be’, ‘it might be’, ‘may’, ‘will’, ‘would have been’</a:t>
            </a:r>
            <a:r>
              <a:rPr lang="en-US" sz="3200" dirty="0"/>
              <a:t> and so on) also encode the attitudes and social relations of deictic </a:t>
            </a:r>
            <a:r>
              <a:rPr lang="en-US" sz="3200" dirty="0" err="1"/>
              <a:t>centres</a:t>
            </a:r>
            <a:r>
              <a:rPr lang="en-US" sz="3200" dirty="0"/>
              <a:t>. </a:t>
            </a:r>
            <a:endParaRPr lang="en-US" sz="3200" dirty="0" smtClean="0"/>
          </a:p>
          <a:p>
            <a:pPr algn="just"/>
            <a:r>
              <a:rPr lang="en-US" sz="3200" dirty="0" smtClean="0"/>
              <a:t>The </a:t>
            </a:r>
            <a:r>
              <a:rPr lang="en-US" sz="3200" dirty="0"/>
              <a:t>maintenance of </a:t>
            </a:r>
            <a:r>
              <a:rPr lang="en-US" sz="3200" b="1" i="1" dirty="0"/>
              <a:t>point of view </a:t>
            </a:r>
            <a:r>
              <a:rPr lang="en-US" sz="3200" dirty="0"/>
              <a:t>and a character`s apparent </a:t>
            </a:r>
            <a:r>
              <a:rPr lang="en-US" sz="3200" b="1" i="1" dirty="0"/>
              <a:t>mind-style</a:t>
            </a:r>
            <a:r>
              <a:rPr lang="en-US" sz="3200" dirty="0"/>
              <a:t> serve as anti-shift devices for relational </a:t>
            </a:r>
            <a:r>
              <a:rPr lang="en-US" sz="3200" dirty="0" err="1" smtClean="0"/>
              <a:t>deixis</a:t>
            </a:r>
            <a:r>
              <a:rPr lang="en-US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960501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7986464" cy="44713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2800" b="1" dirty="0" smtClean="0">
                <a:solidFill>
                  <a:srgbClr val="FF0000"/>
                </a:solidFill>
              </a:rPr>
              <a:t>Textual shift </a:t>
            </a:r>
            <a:r>
              <a:rPr lang="en-US" sz="2800" dirty="0" smtClean="0"/>
              <a:t>– </a:t>
            </a:r>
            <a:r>
              <a:rPr lang="en-US" sz="2800" b="1" i="1" dirty="0" smtClean="0"/>
              <a:t>titles, chapter titles, epigrams, paragraphing, and other graphology </a:t>
            </a:r>
            <a:r>
              <a:rPr lang="en-US" sz="2800" dirty="0" smtClean="0"/>
              <a:t>all encode textual </a:t>
            </a:r>
            <a:r>
              <a:rPr lang="en-US" sz="2800" dirty="0" err="1" smtClean="0"/>
              <a:t>deixis</a:t>
            </a:r>
            <a:r>
              <a:rPr lang="en-US" sz="2800" dirty="0" smtClean="0"/>
              <a:t>, by drawing attention to the evidence for an authorial arrangement. </a:t>
            </a:r>
          </a:p>
          <a:p>
            <a:pPr algn="just"/>
            <a:r>
              <a:rPr lang="en-US" sz="2800" dirty="0" smtClean="0"/>
              <a:t>Similarly, </a:t>
            </a:r>
            <a:r>
              <a:rPr lang="en-US" sz="2800" b="1" i="1" dirty="0" smtClean="0"/>
              <a:t>co-reference to other stretches of text by discourse anaphora</a:t>
            </a:r>
            <a:r>
              <a:rPr lang="en-US" sz="2800" dirty="0" smtClean="0"/>
              <a:t> (‘In the last chapter…’) and </a:t>
            </a:r>
            <a:r>
              <a:rPr lang="en-US" sz="2800" b="1" i="1" dirty="0" smtClean="0"/>
              <a:t>the use of predicates from the lexical set of writing, printing or creation </a:t>
            </a:r>
            <a:r>
              <a:rPr lang="en-US" sz="2800" dirty="0" smtClean="0"/>
              <a:t>(‘I am writing to you from…’) both enact a shift in the textual deictic </a:t>
            </a:r>
            <a:r>
              <a:rPr lang="en-US" sz="2800" dirty="0" err="1" smtClean="0"/>
              <a:t>centre</a:t>
            </a:r>
            <a:r>
              <a:rPr lang="en-US" sz="2800" dirty="0" smtClean="0"/>
              <a:t>. </a:t>
            </a:r>
            <a:endParaRPr lang="ru-RU" sz="2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5517232"/>
            <a:ext cx="3954016" cy="654968"/>
          </a:xfrm>
        </p:spPr>
        <p:txBody>
          <a:bodyPr>
            <a:normAutofit fontScale="90000"/>
          </a:bodyPr>
          <a:lstStyle/>
          <a:p>
            <a:r>
              <a:rPr lang="en-US" dirty="0"/>
              <a:t>Textual shift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4058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17232"/>
            <a:ext cx="3954016" cy="654968"/>
          </a:xfrm>
        </p:spPr>
        <p:txBody>
          <a:bodyPr>
            <a:normAutofit fontScale="90000"/>
          </a:bodyPr>
          <a:lstStyle/>
          <a:p>
            <a:r>
              <a:rPr lang="en-US" dirty="0"/>
              <a:t>Textual shift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85800"/>
            <a:ext cx="8064896" cy="4543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Any </a:t>
            </a:r>
            <a:r>
              <a:rPr lang="en-US" sz="2800" b="1" i="1" dirty="0"/>
              <a:t>pop-shifts in perceptual </a:t>
            </a:r>
            <a:r>
              <a:rPr lang="en-US" sz="2800" b="1" i="1" dirty="0" err="1"/>
              <a:t>deixis</a:t>
            </a:r>
            <a:r>
              <a:rPr lang="en-US" sz="2800" b="1" i="1" dirty="0"/>
              <a:t> to author, </a:t>
            </a:r>
            <a:r>
              <a:rPr lang="en-US" sz="2800" b="1" i="1" dirty="0" err="1"/>
              <a:t>extrafictional</a:t>
            </a:r>
            <a:r>
              <a:rPr lang="en-US" sz="2800" b="1" i="1" dirty="0"/>
              <a:t> voice, implied author or narrator </a:t>
            </a:r>
            <a:r>
              <a:rPr lang="en-US" sz="2800" dirty="0"/>
              <a:t>also tend to mark textual shifts, and </a:t>
            </a:r>
            <a:r>
              <a:rPr lang="en-US" sz="2800" b="1" i="1" dirty="0"/>
              <a:t>generic or proverbial sentences </a:t>
            </a:r>
            <a:r>
              <a:rPr lang="en-US" sz="2800" dirty="0"/>
              <a:t>draw attention to themselves as textual constructs and thus also have a deictic dimension. </a:t>
            </a:r>
            <a:endParaRPr lang="en-US" sz="2800" dirty="0" smtClean="0"/>
          </a:p>
          <a:p>
            <a:pPr algn="just"/>
            <a:r>
              <a:rPr lang="en-US" sz="2800" dirty="0" smtClean="0"/>
              <a:t>Any </a:t>
            </a:r>
            <a:r>
              <a:rPr lang="en-US" sz="2800" dirty="0"/>
              <a:t>text in which the </a:t>
            </a:r>
            <a:r>
              <a:rPr lang="en-US" sz="2800" dirty="0" err="1"/>
              <a:t>extrafictional</a:t>
            </a:r>
            <a:r>
              <a:rPr lang="en-US" sz="2800" dirty="0"/>
              <a:t> voice is prominent (as in Fielding`s </a:t>
            </a:r>
            <a:r>
              <a:rPr lang="en-US" sz="2800" i="1" dirty="0"/>
              <a:t>Tom Jones</a:t>
            </a:r>
            <a:r>
              <a:rPr lang="en-US" sz="2800" dirty="0"/>
              <a:t>), when this perceptual </a:t>
            </a:r>
            <a:r>
              <a:rPr lang="en-US" sz="2800" dirty="0" err="1"/>
              <a:t>deixis</a:t>
            </a:r>
            <a:r>
              <a:rPr lang="en-US" sz="2800" dirty="0"/>
              <a:t> is consistent across the text, will also serve to act as an anti-shift device for textual </a:t>
            </a:r>
            <a:r>
              <a:rPr lang="en-US" sz="2800" dirty="0" err="1"/>
              <a:t>deixis</a:t>
            </a:r>
            <a:r>
              <a:rPr lang="en-US" sz="2800" dirty="0"/>
              <a:t>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9759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064896" cy="42484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3200" b="1" dirty="0" smtClean="0">
                <a:solidFill>
                  <a:srgbClr val="FF0000"/>
                </a:solidFill>
              </a:rPr>
              <a:t>Compositional shift </a:t>
            </a:r>
            <a:r>
              <a:rPr lang="en-US" sz="3200" dirty="0" smtClean="0"/>
              <a:t>– finally, the </a:t>
            </a:r>
            <a:r>
              <a:rPr lang="en-US" sz="3200" b="1" i="1" dirty="0" smtClean="0"/>
              <a:t>external presentational factors</a:t>
            </a:r>
            <a:r>
              <a:rPr lang="en-US" sz="3200" dirty="0" smtClean="0"/>
              <a:t> (such as the book cover, or a </a:t>
            </a:r>
            <a:r>
              <a:rPr lang="en-US" sz="3200" dirty="0" err="1" smtClean="0"/>
              <a:t>recontextualisation</a:t>
            </a:r>
            <a:r>
              <a:rPr lang="en-US" sz="3200" dirty="0" smtClean="0"/>
              <a:t> of a text by placing it in a class-room context) can serve to relocate the compositional quality of the discourse.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301208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prstClr val="black"/>
                </a:solidFill>
                <a:latin typeface="Impact"/>
                <a:ea typeface="+mj-ea"/>
                <a:cs typeface="+mj-cs"/>
              </a:rPr>
              <a:t>Compositional shift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8790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7986464" cy="41044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3200" dirty="0"/>
              <a:t>Compositional </a:t>
            </a:r>
            <a:r>
              <a:rPr lang="en-US" sz="3200" dirty="0" err="1"/>
              <a:t>deixis</a:t>
            </a:r>
            <a:r>
              <a:rPr lang="en-US" sz="3200" dirty="0"/>
              <a:t> is also marked by any register selections that index </a:t>
            </a:r>
            <a:r>
              <a:rPr lang="en-US" sz="3200" b="1" i="1" dirty="0"/>
              <a:t>a literary convention </a:t>
            </a:r>
            <a:r>
              <a:rPr lang="en-US" sz="3200" dirty="0"/>
              <a:t>(such as a fourteen-line sonnet, a cash list at the head of a play, or the dedication of a novel, for example). </a:t>
            </a:r>
            <a:endParaRPr lang="en-US" sz="3200" dirty="0" smtClean="0"/>
          </a:p>
          <a:p>
            <a:pPr algn="just"/>
            <a:r>
              <a:rPr lang="en-US" sz="3200" b="1" i="1" dirty="0" smtClean="0"/>
              <a:t>Consistency </a:t>
            </a:r>
            <a:r>
              <a:rPr lang="en-US" sz="3200" b="1" i="1" dirty="0"/>
              <a:t>of usage </a:t>
            </a:r>
            <a:r>
              <a:rPr lang="en-US" sz="3200" dirty="0"/>
              <a:t>will maintain this composition. </a:t>
            </a:r>
            <a:endParaRPr lang="en-US" sz="32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301208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prstClr val="black"/>
                </a:solidFill>
                <a:latin typeface="Impact"/>
                <a:ea typeface="+mj-ea"/>
                <a:cs typeface="+mj-cs"/>
              </a:rPr>
              <a:t>Compositional shift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4767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Compositional shift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7776864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US" dirty="0"/>
              <a:t>Shifts in register which could potentially shift the compositional </a:t>
            </a:r>
            <a:r>
              <a:rPr lang="en-US" dirty="0" err="1"/>
              <a:t>deixis</a:t>
            </a:r>
            <a:r>
              <a:rPr lang="en-US" dirty="0"/>
              <a:t> can be made to serve as anti-shift devices if they are framed somehow (for example, by presenting compositions as an in-text </a:t>
            </a:r>
            <a:r>
              <a:rPr lang="en-US" dirty="0" err="1"/>
              <a:t>quatation</a:t>
            </a:r>
            <a:r>
              <a:rPr lang="en-US" dirty="0"/>
              <a:t> or interlude). </a:t>
            </a:r>
            <a:endParaRPr lang="en-US" dirty="0" smtClean="0"/>
          </a:p>
          <a:p>
            <a:pPr algn="just"/>
            <a:r>
              <a:rPr lang="en-US" dirty="0" smtClean="0"/>
              <a:t>Announcement </a:t>
            </a:r>
            <a:r>
              <a:rPr lang="en-US" dirty="0"/>
              <a:t>in the interval of a play, for example, are usually understood not to be part of the compositional </a:t>
            </a:r>
            <a:r>
              <a:rPr lang="en-US" dirty="0" err="1"/>
              <a:t>centre</a:t>
            </a:r>
            <a:r>
              <a:rPr lang="en-US" dirty="0"/>
              <a:t> of the surrounding performance.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53739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Main scientific works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986464" cy="3886200"/>
          </a:xfrm>
        </p:spPr>
        <p:txBody>
          <a:bodyPr/>
          <a:lstStyle/>
          <a:p>
            <a:r>
              <a:rPr lang="en-US" sz="4000" dirty="0" err="1" smtClean="0"/>
              <a:t>Wimsatt</a:t>
            </a:r>
            <a:r>
              <a:rPr lang="en-US" sz="4000" dirty="0" smtClean="0"/>
              <a:t> “The Intentional Fallacy”</a:t>
            </a:r>
          </a:p>
          <a:p>
            <a:r>
              <a:rPr lang="en-US" sz="4000" dirty="0" smtClean="0"/>
              <a:t>Beardsley “The Affective Fallacy”</a:t>
            </a:r>
          </a:p>
          <a:p>
            <a:r>
              <a:rPr lang="en-US" sz="4000" dirty="0" smtClean="0"/>
              <a:t>Barthes “The Death of the Author”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9898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Scientists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Booth</a:t>
            </a:r>
          </a:p>
          <a:p>
            <a:pPr lvl="1"/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Iser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Chatman</a:t>
            </a:r>
          </a:p>
          <a:p>
            <a:pPr lvl="1"/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Riffaterre</a:t>
            </a:r>
            <a:r>
              <a:rPr lang="en-US" sz="2800" dirty="0" smtClean="0"/>
              <a:t>	</a:t>
            </a:r>
            <a:r>
              <a:rPr lang="en-US" sz="2800" dirty="0"/>
              <a:t>	</a:t>
            </a:r>
            <a:r>
              <a:rPr lang="en-US" sz="2800" dirty="0" smtClean="0"/>
              <a:t>     entity-roles </a:t>
            </a:r>
          </a:p>
          <a:p>
            <a:pPr lvl="1">
              <a:buClr>
                <a:srgbClr val="AD0101"/>
              </a:buClr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Eco</a:t>
            </a:r>
            <a:r>
              <a:rPr lang="en-US" sz="2800" dirty="0" smtClean="0"/>
              <a:t> 			</a:t>
            </a:r>
            <a:r>
              <a:rPr lang="en-US" sz="2000" dirty="0" smtClean="0">
                <a:solidFill>
                  <a:srgbClr val="303030"/>
                </a:solidFill>
              </a:rPr>
              <a:t>(</a:t>
            </a:r>
            <a:r>
              <a:rPr lang="en-US" sz="2000" dirty="0">
                <a:solidFill>
                  <a:srgbClr val="303030"/>
                </a:solidFill>
              </a:rPr>
              <a:t>the table at the beginning</a:t>
            </a:r>
            <a:r>
              <a:rPr lang="en-US" sz="2000" dirty="0" smtClean="0">
                <a:solidFill>
                  <a:srgbClr val="303030"/>
                </a:solidFill>
              </a:rPr>
              <a:t>)</a:t>
            </a:r>
            <a:endParaRPr lang="en-US" sz="2000" dirty="0" smtClean="0"/>
          </a:p>
          <a:p>
            <a:pPr lvl="1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Fish</a:t>
            </a:r>
          </a:p>
          <a:p>
            <a:pPr lvl="1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Bakhtin</a:t>
            </a:r>
          </a:p>
          <a:p>
            <a:pPr lvl="1"/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3059832" y="692696"/>
            <a:ext cx="1296144" cy="367240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62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85800"/>
            <a:ext cx="8136904" cy="51194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800" dirty="0" smtClean="0"/>
              <a:t>Characters speak to other characters, and narrators narrate to an addressee: this addressee at any particular point is the </a:t>
            </a:r>
            <a:r>
              <a:rPr lang="en-US" sz="2800" b="1" dirty="0" err="1" smtClean="0"/>
              <a:t>narratee</a:t>
            </a:r>
            <a:r>
              <a:rPr lang="en-US" sz="2800" b="1" dirty="0" smtClean="0"/>
              <a:t>.</a:t>
            </a:r>
          </a:p>
          <a:p>
            <a:pPr algn="just"/>
            <a:r>
              <a:rPr lang="en-US" sz="2800" dirty="0" smtClean="0"/>
              <a:t>Of course, there is an </a:t>
            </a:r>
            <a:r>
              <a:rPr lang="en-US" sz="2800" b="1" dirty="0" smtClean="0"/>
              <a:t>implied reader </a:t>
            </a:r>
            <a:r>
              <a:rPr lang="en-US" sz="2800" dirty="0" smtClean="0"/>
              <a:t>of Frankenstein`s narrative who sees all of the elements directed at different </a:t>
            </a:r>
            <a:r>
              <a:rPr lang="en-US" sz="2800" dirty="0" err="1" smtClean="0"/>
              <a:t>narratees</a:t>
            </a:r>
            <a:r>
              <a:rPr lang="en-US" sz="2800" dirty="0" smtClean="0"/>
              <a:t>.</a:t>
            </a:r>
            <a:r>
              <a:rPr lang="en-US" sz="2800" u="sng" dirty="0" smtClean="0"/>
              <a:t> This is the reader to whom the novel is directed.</a:t>
            </a:r>
          </a:p>
          <a:p>
            <a:pPr algn="just"/>
            <a:r>
              <a:rPr lang="en-US" sz="2800" dirty="0" smtClean="0"/>
              <a:t>An </a:t>
            </a:r>
            <a:r>
              <a:rPr lang="en-US" sz="2800" b="1" dirty="0" err="1" smtClean="0"/>
              <a:t>idealised</a:t>
            </a:r>
            <a:r>
              <a:rPr lang="en-US" sz="2800" b="1" dirty="0" smtClean="0"/>
              <a:t> reader </a:t>
            </a:r>
            <a:r>
              <a:rPr lang="en-US" sz="2800" dirty="0" smtClean="0"/>
              <a:t>(‘model-reader,’ ‘informed reader’, ‘super-reader’) is a sort, made by a collection of all possible readings together.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938025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056668"/>
            <a:ext cx="6781800" cy="7989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Scientists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840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Buhler        Lyons        Levinson</a:t>
            </a:r>
          </a:p>
          <a:p>
            <a:pPr marL="0" indent="0" algn="ctr">
              <a:buNone/>
            </a:pPr>
            <a:endParaRPr lang="en-US" sz="2800" b="1" dirty="0" smtClean="0"/>
          </a:p>
          <a:p>
            <a:pPr marL="0" indent="0" algn="ctr">
              <a:buNone/>
            </a:pPr>
            <a:r>
              <a:rPr lang="en-US" sz="2800" dirty="0" smtClean="0"/>
              <a:t>the </a:t>
            </a:r>
            <a:r>
              <a:rPr lang="en-US" sz="2800" dirty="0"/>
              <a:t>categories of “</a:t>
            </a:r>
            <a:r>
              <a:rPr lang="en-US" sz="2800" dirty="0" err="1"/>
              <a:t>origo</a:t>
            </a:r>
            <a:r>
              <a:rPr lang="en-US" sz="2800" dirty="0" smtClean="0"/>
              <a:t>”  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b="1" dirty="0" err="1" smtClean="0"/>
              <a:t>Jarvella</a:t>
            </a:r>
            <a:r>
              <a:rPr lang="en-US" sz="2800" b="1" dirty="0" smtClean="0"/>
              <a:t>     Klein      </a:t>
            </a:r>
            <a:r>
              <a:rPr lang="en-US" sz="2800" b="1" dirty="0" err="1" smtClean="0"/>
              <a:t>Rauh</a:t>
            </a:r>
            <a:r>
              <a:rPr lang="en-US" sz="2800" b="1" dirty="0"/>
              <a:t> </a:t>
            </a:r>
            <a:r>
              <a:rPr lang="en-US" sz="2800" b="1" dirty="0" smtClean="0"/>
              <a:t>       Green</a:t>
            </a:r>
          </a:p>
          <a:p>
            <a:pPr marL="0" indent="0" algn="ctr">
              <a:buNone/>
            </a:pPr>
            <a:endParaRPr lang="en-US" sz="2800" b="1" dirty="0" smtClean="0"/>
          </a:p>
          <a:p>
            <a:pPr marL="0" indent="0" algn="ctr">
              <a:buNone/>
            </a:pPr>
            <a:r>
              <a:rPr lang="en-US" sz="2800" dirty="0" smtClean="0"/>
              <a:t>key works on </a:t>
            </a:r>
            <a:r>
              <a:rPr lang="en-US" sz="2800" dirty="0" err="1" smtClean="0"/>
              <a:t>deixis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b="1" dirty="0" smtClean="0"/>
              <a:t>Green                               </a:t>
            </a:r>
            <a:r>
              <a:rPr lang="en-US" sz="2800" b="1" dirty="0" err="1" smtClean="0"/>
              <a:t>Semino</a:t>
            </a:r>
            <a:endParaRPr lang="en-US" sz="2800" b="1" dirty="0" smtClean="0"/>
          </a:p>
          <a:p>
            <a:pPr marL="0" indent="0" algn="ctr">
              <a:buNone/>
            </a:pPr>
            <a:endParaRPr lang="en-US" sz="2800" b="1" dirty="0" smtClean="0"/>
          </a:p>
          <a:p>
            <a:pPr marL="0" indent="0" algn="ctr">
              <a:buNone/>
            </a:pPr>
            <a:r>
              <a:rPr lang="en-US" sz="2800" dirty="0" smtClean="0"/>
              <a:t>application to literature</a:t>
            </a:r>
          </a:p>
          <a:p>
            <a:pPr marL="0" indent="0" algn="ctr">
              <a:buNone/>
            </a:pPr>
            <a:endParaRPr lang="en-US" sz="2800" dirty="0" smtClean="0"/>
          </a:p>
          <a:p>
            <a:endParaRPr lang="ru-RU" dirty="0"/>
          </a:p>
        </p:txBody>
      </p:sp>
      <p:sp>
        <p:nvSpPr>
          <p:cNvPr id="5" name="Правая фигурная скобка 4"/>
          <p:cNvSpPr/>
          <p:nvPr/>
        </p:nvSpPr>
        <p:spPr>
          <a:xfrm rot="5400000">
            <a:off x="4247964" y="-567444"/>
            <a:ext cx="504056" cy="37444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4464496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2" y="5157192"/>
            <a:ext cx="37607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14197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Deictic Shift Theory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3886200"/>
          </a:xfrm>
        </p:spPr>
        <p:txBody>
          <a:bodyPr numCol="3"/>
          <a:lstStyle/>
          <a:p>
            <a:endParaRPr lang="en-US" sz="5400" dirty="0" smtClean="0"/>
          </a:p>
          <a:p>
            <a:r>
              <a:rPr lang="en-US" sz="5400" dirty="0" err="1" smtClean="0"/>
              <a:t>Duchan</a:t>
            </a:r>
            <a:r>
              <a:rPr lang="en-US" sz="5400" dirty="0" smtClean="0"/>
              <a:t> </a:t>
            </a:r>
          </a:p>
          <a:p>
            <a:r>
              <a:rPr lang="en-US" sz="5400" dirty="0" err="1" smtClean="0"/>
              <a:t>Bruder</a:t>
            </a:r>
            <a:endParaRPr lang="en-US" sz="5400" dirty="0" smtClean="0"/>
          </a:p>
          <a:p>
            <a:pPr marL="0" indent="0">
              <a:buNone/>
            </a:pPr>
            <a:endParaRPr lang="en-US" sz="5400" dirty="0"/>
          </a:p>
          <a:p>
            <a:r>
              <a:rPr lang="en-US" sz="5400" dirty="0" smtClean="0"/>
              <a:t>Hewitt</a:t>
            </a:r>
          </a:p>
          <a:p>
            <a:r>
              <a:rPr lang="en-US" sz="5400" dirty="0" smtClean="0"/>
              <a:t>Segal</a:t>
            </a:r>
          </a:p>
          <a:p>
            <a:r>
              <a:rPr lang="en-US" sz="5400" dirty="0" smtClean="0"/>
              <a:t>Wiebe</a:t>
            </a:r>
          </a:p>
          <a:p>
            <a:endParaRPr lang="en-US" sz="5400" dirty="0"/>
          </a:p>
          <a:p>
            <a:endParaRPr lang="en-US" sz="5400" dirty="0" smtClean="0"/>
          </a:p>
          <a:p>
            <a:r>
              <a:rPr lang="en-US" sz="5400" dirty="0" err="1" smtClean="0"/>
              <a:t>Talmy</a:t>
            </a:r>
            <a:endParaRPr lang="en-US" sz="5400" dirty="0" smtClean="0"/>
          </a:p>
          <a:p>
            <a:r>
              <a:rPr lang="en-US" sz="5400" dirty="0" smtClean="0"/>
              <a:t>Zubin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79124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862" y="980728"/>
            <a:ext cx="3091880" cy="11947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 smtClean="0"/>
              <a:t>Thank you </a:t>
            </a:r>
          </a:p>
          <a:p>
            <a:pPr marL="0" indent="0" algn="ctr">
              <a:buNone/>
            </a:pPr>
            <a:r>
              <a:rPr lang="en-US" sz="3600" dirty="0" smtClean="0"/>
              <a:t>for attention!</a:t>
            </a:r>
            <a:endParaRPr lang="ru-RU" sz="3600" dirty="0"/>
          </a:p>
        </p:txBody>
      </p:sp>
      <p:pic>
        <p:nvPicPr>
          <p:cNvPr id="1026" name="Picture 2" descr="E:\Lectures\1408e468733ef01c73a53ad416108bb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9" r="6479"/>
          <a:stretch/>
        </p:blipFill>
        <p:spPr bwMode="auto">
          <a:xfrm>
            <a:off x="4253345" y="722040"/>
            <a:ext cx="451658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Lectures\shutterstock_editorial_9722337x_hu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4" r="11270"/>
          <a:stretch/>
        </p:blipFill>
        <p:spPr bwMode="auto">
          <a:xfrm>
            <a:off x="395536" y="2653557"/>
            <a:ext cx="3528392" cy="315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630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Deixis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7776864" cy="396044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The prototypical deictic categories are founded on the originating </a:t>
            </a:r>
            <a:r>
              <a:rPr lang="en-US" sz="2800" b="1" dirty="0" smtClean="0"/>
              <a:t>deictic </a:t>
            </a:r>
            <a:r>
              <a:rPr lang="en-US" sz="2800" b="1" dirty="0" err="1" smtClean="0"/>
              <a:t>centre</a:t>
            </a:r>
            <a:r>
              <a:rPr lang="en-US" sz="2800" b="1" dirty="0" smtClean="0"/>
              <a:t> </a:t>
            </a:r>
            <a:r>
              <a:rPr lang="en-US" sz="2800" dirty="0" smtClean="0"/>
              <a:t>or </a:t>
            </a:r>
            <a:r>
              <a:rPr lang="en-US" sz="2800" b="1" i="1" dirty="0" smtClean="0"/>
              <a:t>zero-point</a:t>
            </a:r>
            <a:r>
              <a:rPr lang="en-US" sz="2800" dirty="0" smtClean="0"/>
              <a:t> or </a:t>
            </a:r>
            <a:r>
              <a:rPr lang="en-US" sz="2800" b="1" i="1" dirty="0" err="1" smtClean="0"/>
              <a:t>origo</a:t>
            </a:r>
            <a:r>
              <a:rPr lang="en-US" sz="2800" dirty="0" smtClean="0"/>
              <a:t>: 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u="sng" dirty="0" smtClean="0"/>
              <a:t>the speaker</a:t>
            </a:r>
            <a:r>
              <a:rPr lang="en-US" sz="2800" dirty="0" smtClean="0"/>
              <a:t> (I), </a:t>
            </a:r>
          </a:p>
          <a:p>
            <a:pPr algn="ctr"/>
            <a:r>
              <a:rPr lang="en-US" sz="2800" u="sng" dirty="0" smtClean="0"/>
              <a:t>place</a:t>
            </a:r>
            <a:r>
              <a:rPr lang="en-US" sz="2800" dirty="0" smtClean="0"/>
              <a:t> (there), </a:t>
            </a:r>
          </a:p>
          <a:p>
            <a:pPr algn="ctr"/>
            <a:r>
              <a:rPr lang="en-US" sz="2800" u="sng" dirty="0" smtClean="0"/>
              <a:t>time</a:t>
            </a:r>
            <a:r>
              <a:rPr lang="en-US" sz="2800" dirty="0" smtClean="0"/>
              <a:t> of utterance (now).</a:t>
            </a:r>
          </a:p>
        </p:txBody>
      </p:sp>
    </p:spTree>
    <p:extLst>
      <p:ext uri="{BB962C8B-B14F-4D97-AF65-F5344CB8AC3E}">
        <p14:creationId xmlns:p14="http://schemas.microsoft.com/office/powerpoint/2010/main" val="3839072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Deixis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7920880" cy="42484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just">
              <a:buClr>
                <a:srgbClr val="AD0101"/>
              </a:buClr>
            </a:pPr>
            <a:r>
              <a:rPr lang="en-US" sz="2800" dirty="0">
                <a:solidFill>
                  <a:prstClr val="black"/>
                </a:solidFill>
              </a:rPr>
              <a:t>Many theorists have limited the discussion of </a:t>
            </a:r>
            <a:r>
              <a:rPr lang="en-US" sz="2800" dirty="0" err="1">
                <a:solidFill>
                  <a:prstClr val="black"/>
                </a:solidFill>
              </a:rPr>
              <a:t>deixis</a:t>
            </a:r>
            <a:r>
              <a:rPr lang="en-US" sz="2800" dirty="0">
                <a:solidFill>
                  <a:prstClr val="black"/>
                </a:solidFill>
              </a:rPr>
              <a:t> to these </a:t>
            </a:r>
            <a:r>
              <a:rPr lang="en-US" sz="2800" b="1" i="1" dirty="0">
                <a:solidFill>
                  <a:prstClr val="black"/>
                </a:solidFill>
              </a:rPr>
              <a:t>egocentric particulars </a:t>
            </a:r>
            <a:r>
              <a:rPr lang="en-US" sz="2800" dirty="0">
                <a:solidFill>
                  <a:prstClr val="black"/>
                </a:solidFill>
              </a:rPr>
              <a:t>(Bertrand Russell), also called </a:t>
            </a:r>
            <a:r>
              <a:rPr lang="en-US" sz="2800" b="1" i="1" dirty="0" err="1">
                <a:solidFill>
                  <a:prstClr val="black"/>
                </a:solidFill>
              </a:rPr>
              <a:t>indexicals</a:t>
            </a:r>
            <a:r>
              <a:rPr lang="en-US" sz="2800" b="1" i="1" dirty="0">
                <a:solidFill>
                  <a:prstClr val="black"/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</a:rPr>
              <a:t>(Charles Pierce), </a:t>
            </a:r>
            <a:r>
              <a:rPr lang="en-US" sz="2800" b="1" i="1" dirty="0">
                <a:solidFill>
                  <a:prstClr val="black"/>
                </a:solidFill>
              </a:rPr>
              <a:t>occasional terms </a:t>
            </a:r>
            <a:r>
              <a:rPr lang="en-US" sz="2800" dirty="0">
                <a:solidFill>
                  <a:prstClr val="black"/>
                </a:solidFill>
              </a:rPr>
              <a:t>(Edmund Husserl) or </a:t>
            </a:r>
            <a:r>
              <a:rPr lang="en-US" sz="2800" b="1" i="1" dirty="0">
                <a:solidFill>
                  <a:prstClr val="black"/>
                </a:solidFill>
              </a:rPr>
              <a:t>shifters </a:t>
            </a:r>
            <a:r>
              <a:rPr lang="en-US" sz="2800" dirty="0">
                <a:solidFill>
                  <a:prstClr val="black"/>
                </a:solidFill>
              </a:rPr>
              <a:t>(Roman </a:t>
            </a:r>
            <a:r>
              <a:rPr lang="en-US" sz="2800" dirty="0" err="1">
                <a:solidFill>
                  <a:prstClr val="black"/>
                </a:solidFill>
              </a:rPr>
              <a:t>Jakobson</a:t>
            </a:r>
            <a:r>
              <a:rPr lang="en-US" sz="2800" dirty="0" smtClean="0">
                <a:solidFill>
                  <a:prstClr val="black"/>
                </a:solidFill>
              </a:rPr>
              <a:t>).</a:t>
            </a:r>
          </a:p>
          <a:p>
            <a:pPr lvl="0" algn="just">
              <a:buClr>
                <a:srgbClr val="AD0101"/>
              </a:buClr>
            </a:pPr>
            <a:endParaRPr lang="en-US" sz="2800" dirty="0">
              <a:solidFill>
                <a:prstClr val="black"/>
              </a:solidFill>
            </a:endParaRPr>
          </a:p>
          <a:p>
            <a:pPr lvl="0" algn="just">
              <a:buClr>
                <a:srgbClr val="AD0101"/>
              </a:buClr>
            </a:pPr>
            <a:r>
              <a:rPr lang="en-US" sz="2800" u="sng" dirty="0" err="1">
                <a:solidFill>
                  <a:prstClr val="black"/>
                </a:solidFill>
              </a:rPr>
              <a:t>Deixis</a:t>
            </a:r>
            <a:r>
              <a:rPr lang="en-US" sz="2800" u="sng" dirty="0">
                <a:solidFill>
                  <a:prstClr val="black"/>
                </a:solidFill>
              </a:rPr>
              <a:t> is obviously the central concept in the context-dependency of speech.</a:t>
            </a:r>
            <a:endParaRPr lang="ru-RU" sz="2800" u="sng" dirty="0">
              <a:solidFill>
                <a:prstClr val="black"/>
              </a:solidFill>
            </a:endParaRPr>
          </a:p>
          <a:p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18140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7842448" cy="38862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n-US" sz="3600" dirty="0" smtClean="0"/>
              <a:t>One way of understanding how we can shift our viewpoint to see things as others do or as characters in literature would, is by recognizing our capacity for </a:t>
            </a:r>
            <a:r>
              <a:rPr lang="en-US" sz="3600" b="1" dirty="0" smtClean="0">
                <a:solidFill>
                  <a:srgbClr val="FFFF00"/>
                </a:solidFill>
              </a:rPr>
              <a:t>deictic projection</a:t>
            </a:r>
            <a:r>
              <a:rPr lang="en-US" sz="3600" b="1" dirty="0" smtClean="0"/>
              <a:t>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84152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577</TotalTime>
  <Words>2746</Words>
  <Application>Microsoft Office PowerPoint</Application>
  <PresentationFormat>Экран (4:3)</PresentationFormat>
  <Paragraphs>233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NewsPrint</vt:lpstr>
      <vt:lpstr>Cognitive deixis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Deixis</vt:lpstr>
      <vt:lpstr>Deixis</vt:lpstr>
      <vt:lpstr>Презентация PowerPoint</vt:lpstr>
      <vt:lpstr>Relational aspect</vt:lpstr>
      <vt:lpstr>Презентация PowerPoint</vt:lpstr>
      <vt:lpstr>Презентация PowerPoint</vt:lpstr>
      <vt:lpstr>Categories  of  deixis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SO… AS A CONCLUSION…</vt:lpstr>
      <vt:lpstr>Презентация PowerPoint</vt:lpstr>
      <vt:lpstr>Презентация PowerPoint</vt:lpstr>
      <vt:lpstr>Deictic  shift theory (DST)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Perceptual shift</vt:lpstr>
      <vt:lpstr>Perceptual shift</vt:lpstr>
      <vt:lpstr>Spatial shift</vt:lpstr>
      <vt:lpstr>Spatial shift</vt:lpstr>
      <vt:lpstr>Temporal shift</vt:lpstr>
      <vt:lpstr>Temporal shift</vt:lpstr>
      <vt:lpstr>Relational shift</vt:lpstr>
      <vt:lpstr>Relational shift</vt:lpstr>
      <vt:lpstr>Textual shift</vt:lpstr>
      <vt:lpstr>Textual shift</vt:lpstr>
      <vt:lpstr>Презентация PowerPoint</vt:lpstr>
      <vt:lpstr>Презентация PowerPoint</vt:lpstr>
      <vt:lpstr>Compositional shift</vt:lpstr>
      <vt:lpstr>Main scientific works</vt:lpstr>
      <vt:lpstr>Scientists </vt:lpstr>
      <vt:lpstr>Scientists</vt:lpstr>
      <vt:lpstr>Deictic Shift Theory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deixis</dc:title>
  <dc:creator>Lenovo</dc:creator>
  <cp:lastModifiedBy>Lenovo</cp:lastModifiedBy>
  <cp:revision>42</cp:revision>
  <dcterms:created xsi:type="dcterms:W3CDTF">2019-02-06T11:29:38Z</dcterms:created>
  <dcterms:modified xsi:type="dcterms:W3CDTF">2019-02-18T09:01:39Z</dcterms:modified>
</cp:coreProperties>
</file>