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1" r:id="rId11"/>
    <p:sldId id="258" r:id="rId12"/>
    <p:sldId id="267" r:id="rId13"/>
    <p:sldId id="268" r:id="rId14"/>
    <p:sldId id="270" r:id="rId15"/>
    <p:sldId id="271" r:id="rId16"/>
    <p:sldId id="269" r:id="rId17"/>
    <p:sldId id="272" r:id="rId18"/>
    <p:sldId id="273" r:id="rId19"/>
    <p:sldId id="274" r:id="rId20"/>
    <p:sldId id="276" r:id="rId21"/>
    <p:sldId id="277" r:id="rId22"/>
    <p:sldId id="275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  <p:sldId id="286" r:id="rId32"/>
    <p:sldId id="287" r:id="rId33"/>
    <p:sldId id="288" r:id="rId34"/>
    <p:sldId id="293" r:id="rId35"/>
    <p:sldId id="294" r:id="rId36"/>
    <p:sldId id="289" r:id="rId37"/>
    <p:sldId id="290" r:id="rId38"/>
    <p:sldId id="291" r:id="rId39"/>
    <p:sldId id="29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24745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7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Cognitive grammar</a:t>
            </a:r>
            <a:endParaRPr lang="ru-RU" sz="7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2326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80919" cy="5001419"/>
          </a:xfrm>
        </p:spPr>
        <p:txBody>
          <a:bodyPr>
            <a:noAutofit/>
          </a:bodyPr>
          <a:lstStyle/>
          <a:p>
            <a:pPr algn="just"/>
            <a:r>
              <a:rPr lang="en-US" sz="3200" b="1" dirty="0" smtClean="0">
                <a:solidFill>
                  <a:srgbClr val="0070C0"/>
                </a:solidFill>
              </a:rPr>
              <a:t>All this means,</a:t>
            </a:r>
          </a:p>
          <a:p>
            <a:pPr marL="0" indent="0" algn="just">
              <a:buNone/>
            </a:pPr>
            <a:r>
              <a:rPr lang="en-US" sz="3200" dirty="0" smtClean="0"/>
              <a:t> that a concern for </a:t>
            </a:r>
            <a:r>
              <a:rPr lang="en-US" sz="3200" b="1" dirty="0" smtClean="0">
                <a:solidFill>
                  <a:srgbClr val="FF0000"/>
                </a:solidFill>
              </a:rPr>
              <a:t>‘literary analysis’ </a:t>
            </a:r>
            <a:r>
              <a:rPr lang="en-US" sz="3200" dirty="0" smtClean="0"/>
              <a:t>includes</a:t>
            </a:r>
          </a:p>
          <a:p>
            <a:pPr algn="just"/>
            <a:r>
              <a:rPr lang="en-US" sz="3200" dirty="0" smtClean="0"/>
              <a:t>the complex consideration of the connections between the particular texture of literary works, </a:t>
            </a:r>
          </a:p>
          <a:p>
            <a:pPr algn="just"/>
            <a:r>
              <a:rPr lang="en-US" sz="3200" dirty="0" smtClean="0"/>
              <a:t>their relationship with other patterns in the literary and linguistic system, </a:t>
            </a:r>
          </a:p>
          <a:p>
            <a:pPr algn="just"/>
            <a:r>
              <a:rPr lang="en-US" sz="3200" dirty="0" smtClean="0"/>
              <a:t>effects derived in the process of literary reading.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9596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064895" cy="56494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Stylistics has to be sensitive to many different disciplines.</a:t>
            </a:r>
          </a:p>
          <a:p>
            <a:pPr algn="just"/>
            <a:endParaRPr lang="en-US" sz="2800" dirty="0"/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Interdisciplinary approach 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to literary analysis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It means that </a:t>
            </a:r>
            <a:r>
              <a:rPr lang="en-US" sz="2800" u="sng" dirty="0" smtClean="0"/>
              <a:t>the practical analysis of literary texture is placed at the forefront of study, rather than being an offshoot or consequence of it.</a:t>
            </a:r>
          </a:p>
          <a:p>
            <a:pPr marL="0" indent="0" algn="just">
              <a:buNone/>
            </a:pPr>
            <a:r>
              <a:rPr lang="en-US" sz="2800" dirty="0" smtClean="0"/>
              <a:t>Theoretical advances come partly out of detailed stylistic analysis, and language study is fast becoming </a:t>
            </a:r>
            <a:r>
              <a:rPr lang="en-US" sz="2800" b="1" u="sng" dirty="0" smtClean="0">
                <a:solidFill>
                  <a:srgbClr val="00B050"/>
                </a:solidFill>
              </a:rPr>
              <a:t>the unified discipline at the center of the various literary studies.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1340768"/>
            <a:ext cx="504056" cy="7200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0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675467"/>
            <a:ext cx="8352928" cy="3450696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This approach to grammatical realizations has been applied much more widely and radically in cognitive linguistics.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Stylistic </a:t>
            </a:r>
            <a:r>
              <a:rPr lang="en-US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protopypicality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85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420888"/>
            <a:ext cx="8136903" cy="3921299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A </a:t>
            </a:r>
            <a:r>
              <a:rPr lang="en-US" sz="2800" b="1" u="sng" dirty="0" smtClean="0"/>
              <a:t>subject</a:t>
            </a:r>
            <a:r>
              <a:rPr lang="en-US" sz="2800" dirty="0" smtClean="0"/>
              <a:t> in a clause can be regarded as </a:t>
            </a:r>
            <a:r>
              <a:rPr lang="en-US" sz="2800" i="1" dirty="0" smtClean="0"/>
              <a:t>prototypical</a:t>
            </a:r>
            <a:r>
              <a:rPr lang="en-US" sz="2800" dirty="0" smtClean="0"/>
              <a:t> if it is also </a:t>
            </a:r>
            <a:r>
              <a:rPr lang="en-US" sz="2800" b="1" u="sng" dirty="0" smtClean="0"/>
              <a:t>the agent and topic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The </a:t>
            </a:r>
            <a:r>
              <a:rPr lang="en-US" sz="2800" b="1" dirty="0" smtClean="0"/>
              <a:t>topicality</a:t>
            </a:r>
            <a:r>
              <a:rPr lang="en-US" sz="2800" dirty="0" smtClean="0"/>
              <a:t> of subject can itself be understood as </a:t>
            </a:r>
            <a:r>
              <a:rPr lang="en-US" sz="2800" u="sng" dirty="0" smtClean="0"/>
              <a:t>a prototype structure, along four dimensions as summarized in the diagram below.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val="354928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2385"/>
            <a:ext cx="8229600" cy="1252728"/>
          </a:xfrm>
        </p:spPr>
        <p:txBody>
          <a:bodyPr/>
          <a:lstStyle/>
          <a:p>
            <a:r>
              <a:rPr lang="en-US" b="1" dirty="0" smtClean="0"/>
              <a:t>The topicality of Subject</a:t>
            </a:r>
            <a:endParaRPr lang="ru-RU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627852"/>
              </p:ext>
            </p:extLst>
          </p:nvPr>
        </p:nvGraphicFramePr>
        <p:xfrm>
          <a:off x="323530" y="1124744"/>
          <a:ext cx="8496943" cy="552243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584174"/>
                <a:gridCol w="1152128"/>
                <a:gridCol w="1008112"/>
                <a:gridCol w="1224136"/>
                <a:gridCol w="1100695"/>
                <a:gridCol w="1213849"/>
                <a:gridCol w="1213849"/>
              </a:tblGrid>
              <a:tr h="677871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Semantic role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agent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&gt;&gt;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&gt;&gt;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&gt;&gt;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&gt;&gt;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patient</a:t>
                      </a:r>
                      <a:endParaRPr lang="ru-RU" sz="2000" b="0" dirty="0"/>
                    </a:p>
                  </a:txBody>
                  <a:tcPr/>
                </a:tc>
              </a:tr>
              <a:tr h="387355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</a:tr>
              <a:tr h="1210890"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Empathy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speaker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hearer&gt;&gt;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human&gt;&gt;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animal&gt;&gt;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Physical object&gt;&gt;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Abstract entity</a:t>
                      </a:r>
                      <a:endParaRPr lang="ru-RU" sz="2000" dirty="0"/>
                    </a:p>
                  </a:txBody>
                  <a:tcPr/>
                </a:tc>
              </a:tr>
              <a:tr h="387355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</a:tr>
              <a:tr h="1490328"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Definiteness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definite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specific indefinite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Non-specific indefinite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</a:tr>
              <a:tr h="387355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  <a:tr h="93145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Figure/</a:t>
                      </a:r>
                    </a:p>
                    <a:p>
                      <a:pPr algn="ctr"/>
                      <a:r>
                        <a:rPr lang="en-US" sz="2000" b="1" dirty="0" smtClean="0"/>
                        <a:t>ground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trajector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landmark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&gt;&gt;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other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" y="3068960"/>
            <a:ext cx="75271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1" y="4722513"/>
            <a:ext cx="75565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33" y="1797304"/>
            <a:ext cx="645949" cy="111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353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708920"/>
            <a:ext cx="8352928" cy="3450696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So, a subject depends primarily on its </a:t>
            </a:r>
            <a:r>
              <a:rPr lang="en-US" sz="2800" b="1" dirty="0" smtClean="0">
                <a:solidFill>
                  <a:schemeClr val="tx1"/>
                </a:solidFill>
              </a:rPr>
              <a:t>semantic role </a:t>
            </a:r>
            <a:r>
              <a:rPr lang="en-US" sz="2800" dirty="0" smtClean="0">
                <a:solidFill>
                  <a:schemeClr val="tx1"/>
                </a:solidFill>
              </a:rPr>
              <a:t>in the event that is being expressed, and secondarily on the degree of </a:t>
            </a:r>
            <a:r>
              <a:rPr lang="en-US" sz="2800" b="1" dirty="0" smtClean="0">
                <a:solidFill>
                  <a:schemeClr val="tx1"/>
                </a:solidFill>
              </a:rPr>
              <a:t>empathy</a:t>
            </a:r>
            <a:r>
              <a:rPr lang="en-US" sz="2800" dirty="0" smtClean="0">
                <a:solidFill>
                  <a:schemeClr val="tx1"/>
                </a:solidFill>
              </a:rPr>
              <a:t> that people typically have with the entity, then its </a:t>
            </a:r>
            <a:r>
              <a:rPr lang="en-US" sz="2800" b="1" dirty="0" smtClean="0">
                <a:solidFill>
                  <a:schemeClr val="tx1"/>
                </a:solidFill>
              </a:rPr>
              <a:t>definiteness</a:t>
            </a:r>
            <a:r>
              <a:rPr lang="en-US" sz="2800" dirty="0" smtClean="0">
                <a:solidFill>
                  <a:schemeClr val="tx1"/>
                </a:solidFill>
              </a:rPr>
              <a:t>, and finally its </a:t>
            </a:r>
            <a:r>
              <a:rPr lang="en-US" sz="2800" b="1" dirty="0" smtClean="0">
                <a:solidFill>
                  <a:schemeClr val="tx1"/>
                </a:solidFill>
              </a:rPr>
              <a:t>figure/ground</a:t>
            </a:r>
            <a:r>
              <a:rPr lang="en-US" sz="2800" dirty="0" smtClean="0">
                <a:solidFill>
                  <a:schemeClr val="tx1"/>
                </a:solidFill>
              </a:rPr>
              <a:t> organization as subjectively perceived.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30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420888"/>
            <a:ext cx="8352928" cy="3450696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Taking semantic role first, a subject is prototypically the </a:t>
            </a:r>
            <a:r>
              <a:rPr lang="en-US" sz="2800" b="1" dirty="0" smtClean="0"/>
              <a:t>agent </a:t>
            </a:r>
            <a:r>
              <a:rPr lang="en-US" sz="2800" dirty="0" smtClean="0"/>
              <a:t>in a clause, rather than functioning in the </a:t>
            </a:r>
            <a:r>
              <a:rPr lang="en-US" sz="2800" b="1" dirty="0" smtClean="0"/>
              <a:t>patient</a:t>
            </a:r>
            <a:r>
              <a:rPr lang="en-US" sz="2800" dirty="0" smtClean="0"/>
              <a:t> role.</a:t>
            </a:r>
          </a:p>
          <a:p>
            <a:pPr algn="just"/>
            <a:r>
              <a:rPr lang="en-US" sz="2800" dirty="0" smtClean="0"/>
              <a:t>Choosing a patient as the subject (such as in a passive) is a marked expression that requires some special explanatory motivation: </a:t>
            </a:r>
            <a:r>
              <a:rPr lang="en-US" sz="2800" dirty="0" err="1" smtClean="0"/>
              <a:t>defamiliarisation</a:t>
            </a:r>
            <a:r>
              <a:rPr lang="en-US" sz="2800" dirty="0" smtClean="0"/>
              <a:t>, or evading active responsibility, or encoding secrecy, etc.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21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564904"/>
            <a:ext cx="820891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Speaker &gt;&gt; Hearer &gt;&gt; Human</a:t>
            </a:r>
            <a:r>
              <a:rPr lang="en-US" sz="4400" b="1" dirty="0"/>
              <a:t> </a:t>
            </a:r>
            <a:r>
              <a:rPr lang="en-US" sz="4400" b="1" dirty="0" smtClean="0"/>
              <a:t>&gt;&gt; &gt;&gt; Animal &gt;&gt; Physical object &gt;&gt; &gt;&gt;Abstract entity</a:t>
            </a:r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Subject</a:t>
            </a:r>
            <a:r>
              <a:rPr lang="en-US" dirty="0" smtClean="0"/>
              <a:t> is expected to be…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794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80919" cy="4713387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Definiteness is more subjectively decided, depending on the reader`s prior contact with the subject.</a:t>
            </a: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r>
              <a:rPr lang="en-US" sz="2800" b="1" dirty="0" smtClean="0">
                <a:solidFill>
                  <a:schemeClr val="tx1"/>
                </a:solidFill>
              </a:rPr>
              <a:t>Definite</a:t>
            </a:r>
            <a:r>
              <a:rPr lang="en-US" sz="2800" dirty="0" smtClean="0">
                <a:solidFill>
                  <a:schemeClr val="tx1"/>
                </a:solidFill>
              </a:rPr>
              <a:t> subjects (‘the town’, ’that man’) are generally preferred to indefinites, 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b="1" dirty="0" smtClean="0">
                <a:solidFill>
                  <a:schemeClr val="tx1"/>
                </a:solidFill>
              </a:rPr>
              <a:t>specific indefinites</a:t>
            </a:r>
            <a:r>
              <a:rPr lang="en-US" sz="2800" dirty="0" smtClean="0">
                <a:solidFill>
                  <a:schemeClr val="tx1"/>
                </a:solidFill>
              </a:rPr>
              <a:t> (‘a certain </a:t>
            </a:r>
            <a:r>
              <a:rPr lang="en-US" sz="2800" dirty="0" err="1" smtClean="0">
                <a:solidFill>
                  <a:schemeClr val="tx1"/>
                </a:solidFill>
              </a:rPr>
              <a:t>Mrs</a:t>
            </a:r>
            <a:r>
              <a:rPr lang="en-US" sz="2800" dirty="0" smtClean="0">
                <a:solidFill>
                  <a:schemeClr val="tx1"/>
                </a:solidFill>
              </a:rPr>
              <a:t> Jones’, ‘a girl I knew’ ) 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are preferred to </a:t>
            </a:r>
            <a:r>
              <a:rPr lang="en-US" sz="2800" b="1" dirty="0" smtClean="0">
                <a:solidFill>
                  <a:schemeClr val="tx1"/>
                </a:solidFill>
              </a:rPr>
              <a:t>non-specific</a:t>
            </a:r>
            <a:r>
              <a:rPr lang="en-US" sz="2800" dirty="0" smtClean="0">
                <a:solidFill>
                  <a:schemeClr val="tx1"/>
                </a:solidFill>
              </a:rPr>
              <a:t> ones (‘a girl’).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Definiteness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546175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564904"/>
            <a:ext cx="7884864" cy="3450696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Lastly, subjects are usually seen as figures or </a:t>
            </a:r>
            <a:r>
              <a:rPr lang="en-US" sz="2800" b="1" dirty="0" err="1" smtClean="0">
                <a:solidFill>
                  <a:schemeClr val="tx1"/>
                </a:solidFill>
              </a:rPr>
              <a:t>trajectors</a:t>
            </a:r>
            <a:r>
              <a:rPr lang="en-US" sz="2800" dirty="0" smtClean="0">
                <a:solidFill>
                  <a:schemeClr val="tx1"/>
                </a:solidFill>
              </a:rPr>
              <a:t>, then as primary landmarks, and then as background or </a:t>
            </a:r>
            <a:r>
              <a:rPr lang="en-US" sz="2800" b="1" i="1" dirty="0" smtClean="0">
                <a:solidFill>
                  <a:schemeClr val="tx1"/>
                </a:solidFill>
              </a:rPr>
              <a:t>other </a:t>
            </a:r>
            <a:r>
              <a:rPr lang="en-US" sz="2800" dirty="0" smtClean="0">
                <a:solidFill>
                  <a:schemeClr val="tx1"/>
                </a:solidFill>
              </a:rPr>
              <a:t>secondary landmarks.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52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780928"/>
            <a:ext cx="7884864" cy="3450696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Cognitive grammar binds together the </a:t>
            </a:r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philosophical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practical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sides of literary investigation.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68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7948405" cy="40267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The roles that different participants (whether people, animal, rocks) play in the cognitive model underlying a clause are based </a:t>
            </a:r>
            <a:r>
              <a:rPr lang="en-US" sz="2800" b="1" dirty="0" smtClean="0">
                <a:solidFill>
                  <a:srgbClr val="FF0000"/>
                </a:solidFill>
              </a:rPr>
              <a:t>on role archetypes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These roles constitute the basic </a:t>
            </a:r>
            <a:r>
              <a:rPr lang="en-US" sz="2800" b="1" dirty="0" smtClean="0">
                <a:solidFill>
                  <a:srgbClr val="FF0000"/>
                </a:solidFill>
              </a:rPr>
              <a:t>thematic relationships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expressed by a clause, and can be summarized in the following diagram: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Action chains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133153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07704" y="1778158"/>
            <a:ext cx="2448272" cy="2409131"/>
          </a:xfrm>
        </p:spPr>
        <p:txBody>
          <a:bodyPr numCol="1"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Agent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Patient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Instrument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Experiencer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Mover</a:t>
            </a:r>
          </a:p>
          <a:p>
            <a:pPr marL="0" indent="0"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21114"/>
            <a:ext cx="859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zero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6038" y="2721114"/>
            <a:ext cx="1497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absolute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41041" y="2735342"/>
            <a:ext cx="1178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theme</a:t>
            </a:r>
          </a:p>
        </p:txBody>
      </p:sp>
      <p:sp>
        <p:nvSpPr>
          <p:cNvPr id="8" name="Левая круглая скобка 7"/>
          <p:cNvSpPr/>
          <p:nvPr/>
        </p:nvSpPr>
        <p:spPr>
          <a:xfrm>
            <a:off x="1259632" y="1772816"/>
            <a:ext cx="576064" cy="2448272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251" y="1772816"/>
            <a:ext cx="585787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80898"/>
            <a:ext cx="585787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931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6021288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an acting participant who </a:t>
            </a:r>
            <a:r>
              <a:rPr lang="en-US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wilfully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causes things to move, in a whole range of situations that are generalizable.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participant that receives the energy of a predicate. It is changed in some identifiable and attributive way. 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participant which is used by the agent.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experiencer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participant which is the location for a mental perception, such as thought, emotion, viewing or even saying.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mover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participant which physically moves to another location.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11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4" cy="47853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Where the participant merely exists but does not actually do anything (‘</a:t>
            </a:r>
            <a:r>
              <a:rPr lang="en-US" sz="2800" i="1" dirty="0" smtClean="0">
                <a:solidFill>
                  <a:schemeClr val="tx1"/>
                </a:solidFill>
              </a:rPr>
              <a:t>His face was red’, ‘She was there</a:t>
            </a:r>
            <a:r>
              <a:rPr lang="en-US" sz="2800" dirty="0" smtClean="0">
                <a:solidFill>
                  <a:schemeClr val="tx1"/>
                </a:solidFill>
              </a:rPr>
              <a:t>’), no energy has been transmitted and its semantic role is </a:t>
            </a:r>
          </a:p>
          <a:p>
            <a:pPr marL="0" indent="0" algn="ctr">
              <a:buNone/>
            </a:pPr>
            <a:r>
              <a:rPr lang="en-US" sz="3600" b="1" u="sng" dirty="0" smtClean="0">
                <a:solidFill>
                  <a:srgbClr val="FF0000"/>
                </a:solidFill>
              </a:rPr>
              <a:t>zero.</a:t>
            </a:r>
          </a:p>
          <a:p>
            <a:pPr marL="0" indent="0" algn="just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Since all participants begin fundamentally with existence and attributes, all roles are also </a:t>
            </a:r>
            <a:r>
              <a:rPr lang="en-US" sz="2800" b="1" u="sng" dirty="0" smtClean="0">
                <a:solidFill>
                  <a:srgbClr val="FF0000"/>
                </a:solidFill>
              </a:rPr>
              <a:t>zero </a:t>
            </a:r>
            <a:r>
              <a:rPr lang="en-US" sz="2800" dirty="0" smtClean="0">
                <a:solidFill>
                  <a:schemeClr val="tx1"/>
                </a:solidFill>
              </a:rPr>
              <a:t>by default.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147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132856"/>
            <a:ext cx="7524824" cy="3450696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Sometimes a participant is unchanged in a predication (the objects in </a:t>
            </a:r>
            <a:r>
              <a:rPr lang="en-US" sz="3200" i="1" dirty="0" smtClean="0">
                <a:solidFill>
                  <a:schemeClr val="tx1"/>
                </a:solidFill>
              </a:rPr>
              <a:t>‘I love Paris’, ‘I have a copy of the book’</a:t>
            </a:r>
            <a:r>
              <a:rPr lang="en-US" sz="3200" dirty="0" smtClean="0">
                <a:solidFill>
                  <a:schemeClr val="tx1"/>
                </a:solidFill>
              </a:rPr>
              <a:t>) and it can then be called an </a:t>
            </a:r>
            <a:r>
              <a:rPr lang="en-US" sz="3600" b="1" dirty="0" smtClean="0">
                <a:solidFill>
                  <a:srgbClr val="FF0000"/>
                </a:solidFill>
              </a:rPr>
              <a:t>absolute.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81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604270" cy="3450696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Events can be presented as if they occur autonomously (‘The glass broke’, ‘The tree fell over’) – here the participant is a </a:t>
            </a:r>
            <a:r>
              <a:rPr lang="en-US" sz="3600" b="1" u="sng" dirty="0" smtClean="0">
                <a:solidFill>
                  <a:srgbClr val="FF0000"/>
                </a:solidFill>
              </a:rPr>
              <a:t>theme</a:t>
            </a:r>
            <a:r>
              <a:rPr lang="en-US" sz="3200" dirty="0" smtClean="0">
                <a:solidFill>
                  <a:schemeClr val="tx1"/>
                </a:solidFill>
              </a:rPr>
              <a:t>, where the relationship to agent, patient, experiencer or mover is verbally expressed as action, change of state, mental experience or motion.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65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In cognitive linguistics, predications are seen in this way as </a:t>
            </a:r>
            <a:r>
              <a:rPr lang="en-US" sz="3600" b="1" i="1" u="sng" dirty="0" smtClean="0">
                <a:solidFill>
                  <a:srgbClr val="FF0000"/>
                </a:solidFill>
              </a:rPr>
              <a:t>action chains.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8718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04864"/>
            <a:ext cx="8136903" cy="3450696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>
                <a:solidFill>
                  <a:schemeClr val="tx1"/>
                </a:solidFill>
              </a:rPr>
              <a:t>In an active clause, the agent acts as the </a:t>
            </a:r>
            <a:r>
              <a:rPr lang="en-US" sz="3600" b="1" u="sng" dirty="0" smtClean="0">
                <a:solidFill>
                  <a:schemeClr val="tx1"/>
                </a:solidFill>
              </a:rPr>
              <a:t>head </a:t>
            </a:r>
            <a:r>
              <a:rPr lang="en-US" sz="3600" dirty="0" smtClean="0">
                <a:solidFill>
                  <a:schemeClr val="tx1"/>
                </a:solidFill>
              </a:rPr>
              <a:t>of an action chain, which moves through several stages perhaps including an instrument to arrive at the </a:t>
            </a:r>
            <a:r>
              <a:rPr lang="en-US" sz="3600" b="1" u="sng" dirty="0" smtClean="0">
                <a:solidFill>
                  <a:schemeClr val="tx1"/>
                </a:solidFill>
              </a:rPr>
              <a:t>tail</a:t>
            </a:r>
            <a:r>
              <a:rPr lang="en-US" sz="3600" dirty="0" smtClean="0">
                <a:solidFill>
                  <a:schemeClr val="tx1"/>
                </a:solidFill>
              </a:rPr>
              <a:t> of the action chain with the patient.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63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19" cy="4857403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A part of the background is called </a:t>
            </a:r>
            <a:r>
              <a:rPr lang="en-US" sz="3200" b="1" u="sng" dirty="0" smtClean="0">
                <a:solidFill>
                  <a:srgbClr val="FF0000"/>
                </a:solidFill>
              </a:rPr>
              <a:t>setting.</a:t>
            </a:r>
          </a:p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The processes and roles are cognitively part of </a:t>
            </a:r>
            <a:r>
              <a:rPr lang="en-US" sz="3200" b="1" u="sng" dirty="0" smtClean="0">
                <a:solidFill>
                  <a:srgbClr val="FF0000"/>
                </a:solidFill>
              </a:rPr>
              <a:t>domains</a:t>
            </a:r>
            <a:r>
              <a:rPr lang="en-US" sz="3200" dirty="0" smtClean="0">
                <a:solidFill>
                  <a:schemeClr val="tx1"/>
                </a:solidFill>
              </a:rPr>
              <a:t> which can be realized in a variety of ways. </a:t>
            </a:r>
          </a:p>
          <a:p>
            <a:pPr algn="just"/>
            <a:r>
              <a:rPr lang="en-US" sz="3200" dirty="0" smtClean="0">
                <a:solidFill>
                  <a:schemeClr val="tx1"/>
                </a:solidFill>
              </a:rPr>
              <a:t>It is a principle of cognitive linguistics that there is no necessary one-to-one link between a linguistic form and its cognitive domain.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19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32656"/>
            <a:ext cx="7408333" cy="7535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nominals </a:t>
            </a:r>
            <a:r>
              <a:rPr lang="en-US" dirty="0" smtClean="0">
                <a:solidFill>
                  <a:schemeClr val="tx1"/>
                </a:solidFill>
              </a:rPr>
              <a:t>                                      noun </a:t>
            </a:r>
            <a:r>
              <a:rPr lang="en-US" dirty="0" smtClean="0">
                <a:solidFill>
                  <a:schemeClr val="tx1"/>
                </a:solidFill>
              </a:rPr>
              <a:t>phrases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61895" y="3640949"/>
            <a:ext cx="1800200" cy="753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dirty="0" err="1" smtClean="0">
                <a:solidFill>
                  <a:schemeClr val="tx1"/>
                </a:solidFill>
              </a:rPr>
              <a:t>relationals</a:t>
            </a:r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1690527" y="2980225"/>
            <a:ext cx="1921793" cy="753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statives</a:t>
            </a:r>
          </a:p>
          <a:p>
            <a:pPr marL="0" indent="0"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processes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3491881" y="1092192"/>
            <a:ext cx="3816423" cy="25922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modifiers (</a:t>
            </a:r>
            <a:r>
              <a:rPr lang="en-US" dirty="0" err="1" smtClean="0">
                <a:solidFill>
                  <a:schemeClr val="tx1"/>
                </a:solidFill>
              </a:rPr>
              <a:t>adjectivals</a:t>
            </a:r>
            <a:r>
              <a:rPr lang="en-US" dirty="0" smtClean="0">
                <a:solidFill>
                  <a:schemeClr val="tx1"/>
                </a:solidFill>
              </a:rPr>
              <a:t>, adverbials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participles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xistential or attributive statives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zero</a:t>
            </a:r>
          </a:p>
          <a:p>
            <a:pPr>
              <a:spcBef>
                <a:spcPts val="0"/>
              </a:spcBef>
            </a:pPr>
            <a:r>
              <a:rPr lang="en-US" dirty="0" err="1">
                <a:solidFill>
                  <a:schemeClr val="tx1"/>
                </a:solidFill>
              </a:rPr>
              <a:t>p</a:t>
            </a:r>
            <a:r>
              <a:rPr lang="en-US" dirty="0" err="1" smtClean="0">
                <a:solidFill>
                  <a:schemeClr val="tx1"/>
                </a:solidFill>
              </a:rPr>
              <a:t>ropositionals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Font typeface="Symbol" pitchFamily="18" charset="2"/>
              <a:buNone/>
            </a:pPr>
            <a:endParaRPr lang="en-US" dirty="0" smtClean="0"/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1518960" y="3356992"/>
            <a:ext cx="343134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79251">
            <a:off x="1583050" y="3999834"/>
            <a:ext cx="338307" cy="42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05201" y="4149080"/>
            <a:ext cx="33376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thematic relationship</a:t>
            </a:r>
          </a:p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agent</a:t>
            </a:r>
          </a:p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patient</a:t>
            </a:r>
          </a:p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instrument</a:t>
            </a:r>
          </a:p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experiencer</a:t>
            </a:r>
          </a:p>
          <a:p>
            <a:pPr marL="274320" lvl="0" indent="-274320"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>
                <a:solidFill>
                  <a:prstClr val="black"/>
                </a:solidFill>
              </a:rPr>
              <a:t>mover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7452320" y="1340768"/>
            <a:ext cx="1971741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summary </a:t>
            </a: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scanning</a:t>
            </a: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sequential </a:t>
            </a:r>
          </a:p>
          <a:p>
            <a:pPr marL="0" indent="0">
              <a:spcBef>
                <a:spcPts val="0"/>
              </a:spcBef>
              <a:buFont typeface="Symbol" pitchFamily="18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scanning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509355" y="548680"/>
            <a:ext cx="22705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Левая фигурная скобка 12"/>
          <p:cNvSpPr/>
          <p:nvPr/>
        </p:nvSpPr>
        <p:spPr>
          <a:xfrm>
            <a:off x="6842899" y="548680"/>
            <a:ext cx="825445" cy="331236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6842898" y="3356992"/>
            <a:ext cx="825445" cy="331236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131840" y="4509120"/>
            <a:ext cx="4804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1840" y="3356992"/>
            <a:ext cx="648072" cy="115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2843808" y="3212976"/>
            <a:ext cx="936104" cy="144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843808" y="2564904"/>
            <a:ext cx="768512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2843808" y="1988840"/>
            <a:ext cx="768512" cy="12241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2843808" y="1340768"/>
            <a:ext cx="768512" cy="18722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3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08911" cy="442535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It offers a grounding of critical theory in a philosophical position that is scientific in the modern sense: </a:t>
            </a:r>
          </a:p>
          <a:p>
            <a:pPr marL="0" indent="0" algn="just">
              <a:buNone/>
            </a:pPr>
            <a:r>
              <a:rPr lang="en-US" sz="3200" u="sng" dirty="0" smtClean="0"/>
              <a:t>aiming for an account of natural phenomena (like reading) that represents our current best understanding while always being open to </a:t>
            </a:r>
            <a:r>
              <a:rPr lang="en-US" sz="3200" b="1" u="sng" dirty="0" err="1" smtClean="0">
                <a:solidFill>
                  <a:srgbClr val="FF0000"/>
                </a:solidFill>
              </a:rPr>
              <a:t>falsibility</a:t>
            </a:r>
            <a:r>
              <a:rPr lang="en-US" sz="3200" u="sng" dirty="0" smtClean="0"/>
              <a:t> and a better explanation.</a:t>
            </a:r>
            <a:endParaRPr lang="ru-RU" sz="3200" u="sng" dirty="0"/>
          </a:p>
        </p:txBody>
      </p:sp>
    </p:spTree>
    <p:extLst>
      <p:ext uri="{BB962C8B-B14F-4D97-AF65-F5344CB8AC3E}">
        <p14:creationId xmlns:p14="http://schemas.microsoft.com/office/powerpoint/2010/main" val="27212893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76872"/>
            <a:ext cx="7732381" cy="345069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Summary scanning </a:t>
            </a:r>
            <a:r>
              <a:rPr lang="en-US" sz="3200" dirty="0" smtClean="0">
                <a:solidFill>
                  <a:schemeClr val="tx1"/>
                </a:solidFill>
              </a:rPr>
              <a:t>is typically what happens when the nominals are processed: attributes are collected into a single coherent gestalt that constitutes an element.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114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>
                <a:solidFill>
                  <a:schemeClr val="tx1"/>
                </a:solidFill>
              </a:rPr>
              <a:t>w</a:t>
            </a:r>
            <a:r>
              <a:rPr lang="en-US" sz="2800" dirty="0" smtClean="0">
                <a:solidFill>
                  <a:schemeClr val="tx1"/>
                </a:solidFill>
              </a:rPr>
              <a:t>e can distinguish different cognitive impacts between nominals and </a:t>
            </a:r>
            <a:r>
              <a:rPr lang="en-US" sz="2800" dirty="0" err="1" smtClean="0">
                <a:solidFill>
                  <a:schemeClr val="tx1"/>
                </a:solidFill>
              </a:rPr>
              <a:t>relationals</a:t>
            </a:r>
            <a:r>
              <a:rPr lang="en-US" sz="2800" dirty="0" smtClean="0">
                <a:solidFill>
                  <a:schemeClr val="tx1"/>
                </a:solidFill>
              </a:rPr>
              <a:t>, between stative processes and active processes, and between the different semantic roles played by participants in those processes, viewed against their non-participating settings.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25272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As a conclusion,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01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u="sng" dirty="0" err="1" smtClean="0">
                <a:solidFill>
                  <a:srgbClr val="00B050"/>
                </a:solidFill>
              </a:rPr>
              <a:t>Metafunctions</a:t>
            </a:r>
            <a:r>
              <a:rPr lang="en-US" sz="2800" b="1" u="sng" dirty="0" smtClean="0">
                <a:solidFill>
                  <a:srgbClr val="00B050"/>
                </a:solidFill>
              </a:rPr>
              <a:t> in language: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interpersonal;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textual;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ideational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Halliday`s</a:t>
            </a:r>
            <a:r>
              <a:rPr lang="en-US" b="1" dirty="0" smtClean="0"/>
              <a:t> systemic-functional linguistics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884065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212976"/>
            <a:ext cx="3096344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Material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processes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09119"/>
            <a:ext cx="4572000" cy="35640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Material Action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Material Event process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04111" y="522558"/>
            <a:ext cx="45720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Material Action Intention 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 smtClean="0"/>
              <a:t>Material </a:t>
            </a:r>
            <a:r>
              <a:rPr lang="en-US" sz="2400" dirty="0"/>
              <a:t>Action </a:t>
            </a:r>
            <a:r>
              <a:rPr lang="en-US" sz="2400" dirty="0" err="1"/>
              <a:t>Supervention</a:t>
            </a:r>
            <a:r>
              <a:rPr lang="en-US" sz="2400" dirty="0"/>
              <a:t> process</a:t>
            </a:r>
            <a:endParaRPr lang="ru-RU" sz="2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11560" y="2348880"/>
            <a:ext cx="0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1560" y="4077072"/>
            <a:ext cx="0" cy="115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11560" y="2348880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11560" y="5229200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3968" y="764704"/>
            <a:ext cx="0" cy="22322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83968" y="764704"/>
            <a:ext cx="3201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3968" y="2996952"/>
            <a:ext cx="32014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71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933056"/>
            <a:ext cx="1755717" cy="96955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Mental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processes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5222" y="299780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 err="1"/>
              <a:t>Internalised</a:t>
            </a:r>
            <a:r>
              <a:rPr lang="en-US" sz="2400" dirty="0"/>
              <a:t> Mental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 err="1"/>
              <a:t>Externalised</a:t>
            </a:r>
            <a:r>
              <a:rPr lang="en-US" sz="2400" dirty="0"/>
              <a:t> Mental process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670519"/>
            <a:ext cx="4572000" cy="22344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Perception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Reaction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Cognition process</a:t>
            </a:r>
            <a:endParaRPr lang="ru-RU" sz="2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11560" y="4797152"/>
            <a:ext cx="0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11560" y="3284984"/>
            <a:ext cx="0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11560" y="3284984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11560" y="5373216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004048" y="1670519"/>
            <a:ext cx="0" cy="22625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04048" y="3904977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004048" y="1670519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5" idx="1"/>
          </p:cNvCxnSpPr>
          <p:nvPr/>
        </p:nvCxnSpPr>
        <p:spPr>
          <a:xfrm>
            <a:off x="5004048" y="2787748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399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952298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Relational</a:t>
            </a:r>
          </a:p>
          <a:p>
            <a:pPr marL="0" indent="0">
              <a:buNone/>
            </a:pPr>
            <a:r>
              <a:rPr lang="en-US" b="1" dirty="0" smtClean="0"/>
              <a:t>processes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2880" y="1772816"/>
            <a:ext cx="4572000" cy="31208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Attributive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Identifying </a:t>
            </a:r>
            <a:r>
              <a:rPr lang="en-US" sz="2400" dirty="0" smtClean="0"/>
              <a:t>process</a:t>
            </a:r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 smtClean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endParaRPr lang="en-US" sz="2400" dirty="0"/>
          </a:p>
          <a:p>
            <a:pPr marL="274320" lvl="0" indent="-274320">
              <a:spcBef>
                <a:spcPct val="20000"/>
              </a:spcBef>
              <a:buClr>
                <a:srgbClr val="7FD13B"/>
              </a:buClr>
              <a:buSzPct val="100000"/>
              <a:buFont typeface="Symbol" pitchFamily="18" charset="2"/>
              <a:buChar char=""/>
            </a:pPr>
            <a:r>
              <a:rPr lang="en-US" sz="2400" dirty="0"/>
              <a:t>Existential clause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619672" y="1916832"/>
            <a:ext cx="0" cy="1080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19672" y="3861048"/>
            <a:ext cx="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19672" y="1916832"/>
            <a:ext cx="2453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19672" y="4581128"/>
            <a:ext cx="2453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4" idx="1"/>
          </p:cNvCxnSpPr>
          <p:nvPr/>
        </p:nvCxnSpPr>
        <p:spPr>
          <a:xfrm>
            <a:off x="2483768" y="3333243"/>
            <a:ext cx="15891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0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60648"/>
            <a:ext cx="8352928" cy="63367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Participant roles (optional elements in brackets)</a:t>
            </a:r>
          </a:p>
          <a:p>
            <a:r>
              <a:rPr lang="en-US" u="sng" dirty="0" smtClean="0">
                <a:solidFill>
                  <a:schemeClr val="tx1"/>
                </a:solidFill>
              </a:rPr>
              <a:t>Material processes: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  actor                                                    (goal)</a:t>
            </a:r>
          </a:p>
          <a:p>
            <a:r>
              <a:rPr lang="en-US" u="sng" dirty="0" smtClean="0">
                <a:solidFill>
                  <a:schemeClr val="tx1"/>
                </a:solidFill>
              </a:rPr>
              <a:t>Mental processes: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internalised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  </a:t>
            </a:r>
            <a:r>
              <a:rPr lang="en-US" i="1" dirty="0" err="1" smtClean="0">
                <a:solidFill>
                  <a:schemeClr val="tx1"/>
                </a:solidFill>
              </a:rPr>
              <a:t>senser</a:t>
            </a:r>
            <a:r>
              <a:rPr lang="en-US" i="1" dirty="0" smtClean="0">
                <a:solidFill>
                  <a:schemeClr val="tx1"/>
                </a:solidFill>
              </a:rPr>
              <a:t>                                               (phenomenon)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externalised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   </a:t>
            </a:r>
            <a:r>
              <a:rPr lang="en-US" i="1" dirty="0" err="1" smtClean="0">
                <a:solidFill>
                  <a:schemeClr val="tx1"/>
                </a:solidFill>
              </a:rPr>
              <a:t>sayer</a:t>
            </a:r>
            <a:r>
              <a:rPr lang="en-US" i="1" dirty="0" smtClean="0">
                <a:solidFill>
                  <a:schemeClr val="tx1"/>
                </a:solidFill>
              </a:rPr>
              <a:t>                                                 (target)</a:t>
            </a:r>
          </a:p>
          <a:p>
            <a:r>
              <a:rPr lang="en-US" u="sng" dirty="0" smtClean="0">
                <a:solidFill>
                  <a:schemeClr val="tx1"/>
                </a:solidFill>
              </a:rPr>
              <a:t>Relational processes: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attributive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  carrier                                               attributive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identifying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  identifier                                          (identified)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existential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  dummy subject                              ‘it/there’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5086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>
                <a:solidFill>
                  <a:schemeClr val="tx1"/>
                </a:solidFill>
              </a:rPr>
              <a:t>Circumstantial elements (usually adverbials and </a:t>
            </a:r>
            <a:r>
              <a:rPr lang="en-US" u="sng" dirty="0" err="1">
                <a:solidFill>
                  <a:schemeClr val="tx1"/>
                </a:solidFill>
              </a:rPr>
              <a:t>prepositionals</a:t>
            </a:r>
            <a:r>
              <a:rPr lang="en-US" u="sng" dirty="0">
                <a:solidFill>
                  <a:schemeClr val="tx1"/>
                </a:solidFill>
              </a:rPr>
              <a:t>):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tx1"/>
                </a:solidFill>
              </a:rPr>
              <a:t>extent and location </a:t>
            </a:r>
            <a:r>
              <a:rPr lang="en-US" i="1" dirty="0" smtClean="0">
                <a:solidFill>
                  <a:schemeClr val="tx1"/>
                </a:solidFill>
              </a:rPr>
              <a:t>           </a:t>
            </a:r>
            <a:r>
              <a:rPr lang="en-US" dirty="0" smtClean="0">
                <a:solidFill>
                  <a:schemeClr val="tx1"/>
                </a:solidFill>
              </a:rPr>
              <a:t>where</a:t>
            </a:r>
            <a:r>
              <a:rPr lang="en-US" dirty="0">
                <a:solidFill>
                  <a:schemeClr val="tx1"/>
                </a:solidFill>
              </a:rPr>
              <a:t>, how long?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tx1"/>
                </a:solidFill>
              </a:rPr>
              <a:t>manner </a:t>
            </a:r>
            <a:r>
              <a:rPr lang="en-US" dirty="0" smtClean="0">
                <a:solidFill>
                  <a:schemeClr val="tx1"/>
                </a:solidFill>
              </a:rPr>
              <a:t>                                 how?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cause</a:t>
            </a:r>
            <a:r>
              <a:rPr lang="en-US" dirty="0" smtClean="0">
                <a:solidFill>
                  <a:schemeClr val="tx1"/>
                </a:solidFill>
              </a:rPr>
              <a:t>                                      why?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accompaniment</a:t>
            </a:r>
            <a:r>
              <a:rPr lang="en-US" dirty="0" smtClean="0">
                <a:solidFill>
                  <a:schemeClr val="tx1"/>
                </a:solidFill>
              </a:rPr>
              <a:t>                  with what?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matter                                     </a:t>
            </a:r>
            <a:r>
              <a:rPr lang="en-US" dirty="0" smtClean="0">
                <a:solidFill>
                  <a:schemeClr val="tx1"/>
                </a:solidFill>
              </a:rPr>
              <a:t>what about?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role</a:t>
            </a:r>
            <a:r>
              <a:rPr lang="en-US" dirty="0" smtClean="0">
                <a:solidFill>
                  <a:schemeClr val="tx1"/>
                </a:solidFill>
              </a:rPr>
              <a:t>                                         what as?</a:t>
            </a:r>
            <a:endParaRPr lang="en-US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1941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780928"/>
            <a:ext cx="8352928" cy="3450696"/>
          </a:xfrm>
        </p:spPr>
        <p:txBody>
          <a:bodyPr numCol="3">
            <a:normAutofit/>
          </a:bodyPr>
          <a:lstStyle/>
          <a:p>
            <a:r>
              <a:rPr lang="en-US" sz="3600" u="sng" dirty="0" err="1" smtClean="0">
                <a:solidFill>
                  <a:schemeClr val="tx1"/>
                </a:solidFill>
              </a:rPr>
              <a:t>Langacker</a:t>
            </a:r>
            <a:r>
              <a:rPr lang="en-US" sz="3600" u="sng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3600" u="sng" dirty="0" smtClean="0">
                <a:solidFill>
                  <a:schemeClr val="tx1"/>
                </a:solidFill>
              </a:rPr>
              <a:t>Fillmore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3600" dirty="0" err="1" smtClean="0">
                <a:solidFill>
                  <a:schemeClr val="tx1"/>
                </a:solidFill>
              </a:rPr>
              <a:t>Talmy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Taylor</a:t>
            </a:r>
          </a:p>
          <a:p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Berry</a:t>
            </a:r>
          </a:p>
          <a:p>
            <a:r>
              <a:rPr lang="en-US" sz="3600" u="sng" dirty="0" smtClean="0">
                <a:solidFill>
                  <a:schemeClr val="tx1"/>
                </a:solidFill>
              </a:rPr>
              <a:t>Halliday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Fowler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Fairclough</a:t>
            </a:r>
          </a:p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Caldas-</a:t>
            </a:r>
            <a:r>
              <a:rPr lang="en-US" sz="3600" dirty="0" err="1" smtClean="0">
                <a:solidFill>
                  <a:schemeClr val="tx1"/>
                </a:solidFill>
              </a:rPr>
              <a:t>Coulthard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err="1" smtClean="0">
                <a:solidFill>
                  <a:schemeClr val="tx1"/>
                </a:solidFill>
              </a:rPr>
              <a:t>Couldhart</a:t>
            </a:r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u="sng" dirty="0" err="1" smtClean="0">
                <a:solidFill>
                  <a:schemeClr val="tx1"/>
                </a:solidFill>
              </a:rPr>
              <a:t>Stockwell</a:t>
            </a:r>
            <a:endParaRPr lang="ru-RU" sz="3600" u="sng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Scientists 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7700308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564904"/>
            <a:ext cx="8064896" cy="34506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for attention!</a:t>
            </a:r>
          </a:p>
          <a:p>
            <a:pPr marL="0" indent="0" algn="ctr">
              <a:buNone/>
            </a:pPr>
            <a:endParaRPr lang="en-US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 a nice after-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uni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-time!:)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568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08920"/>
            <a:ext cx="7812856" cy="3450696"/>
          </a:xfrm>
        </p:spPr>
        <p:txBody>
          <a:bodyPr/>
          <a:lstStyle/>
          <a:p>
            <a:pPr algn="just"/>
            <a:r>
              <a:rPr lang="en-US" sz="3600" dirty="0" smtClean="0"/>
              <a:t>It avoids the trap of circularity by deriving analytical methods not from within literary reading but from fields of </a:t>
            </a: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linguistics and psychology</a:t>
            </a:r>
            <a:r>
              <a:rPr lang="en-US" sz="3600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92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852936"/>
            <a:ext cx="7408333" cy="3450696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In general, </a:t>
            </a:r>
          </a:p>
          <a:p>
            <a:pPr marL="0" indent="0" algn="just">
              <a:buNone/>
            </a:pPr>
            <a:r>
              <a:rPr lang="en-US" sz="3200" dirty="0" smtClean="0"/>
              <a:t>cognitive grammar is concerned with addressing the central issue of how the </a:t>
            </a:r>
            <a:r>
              <a:rPr lang="en-US" sz="3200" u="sng" dirty="0" smtClean="0"/>
              <a:t>conceptual structures are manifest and actualized in language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7022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420888"/>
            <a:ext cx="8208912" cy="4032448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The </a:t>
            </a:r>
            <a:r>
              <a:rPr lang="en-US" sz="2800" b="1" dirty="0" smtClean="0"/>
              <a:t>main direction </a:t>
            </a:r>
            <a:r>
              <a:rPr lang="en-US" sz="2800" dirty="0" smtClean="0"/>
              <a:t>in linguistic history is shown in the generation of abstract and highly theoretical models away from the actuality of language forms.</a:t>
            </a:r>
          </a:p>
          <a:p>
            <a:pPr algn="just"/>
            <a:r>
              <a:rPr lang="en-US" sz="2800" dirty="0" smtClean="0"/>
              <a:t>These abstract structures are presented as </a:t>
            </a:r>
            <a:r>
              <a:rPr lang="en-US" sz="2800" b="1" u="sng" dirty="0" smtClean="0">
                <a:solidFill>
                  <a:srgbClr val="FF0000"/>
                </a:solidFill>
              </a:rPr>
              <a:t>conceptual constructs </a:t>
            </a:r>
            <a:r>
              <a:rPr lang="en-US" sz="2800" u="sng" dirty="0" smtClean="0"/>
              <a:t>– sometimes as </a:t>
            </a:r>
            <a:r>
              <a:rPr lang="en-US" sz="2800" b="1" u="sng" dirty="0" smtClean="0"/>
              <a:t>universals</a:t>
            </a:r>
            <a:r>
              <a:rPr lang="en-US" sz="2800" u="sng" dirty="0" smtClean="0"/>
              <a:t> across all languages – that constrain and determine the forms in which different languages appear.</a:t>
            </a:r>
            <a:endParaRPr lang="ru-RU" sz="2800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Links with literary critical concepts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9708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852936"/>
            <a:ext cx="7408333" cy="3450696"/>
          </a:xfrm>
        </p:spPr>
        <p:txBody>
          <a:bodyPr>
            <a:normAutofit/>
          </a:bodyPr>
          <a:lstStyle/>
          <a:p>
            <a:pPr algn="just"/>
            <a:r>
              <a:rPr lang="en-US" sz="3200" dirty="0" smtClean="0"/>
              <a:t>A cognitive grammar in particular must build its </a:t>
            </a:r>
            <a:r>
              <a:rPr lang="en-US" sz="3200" b="1" dirty="0" smtClean="0"/>
              <a:t>conceptual constructs </a:t>
            </a:r>
            <a:r>
              <a:rPr lang="en-US" sz="3200" dirty="0" smtClean="0"/>
              <a:t>out of language </a:t>
            </a:r>
            <a:r>
              <a:rPr lang="en-US" sz="3200" b="1" dirty="0" smtClean="0"/>
              <a:t>in its psychological and social circumstances</a:t>
            </a:r>
            <a:r>
              <a:rPr lang="en-US" sz="3200" dirty="0" smtClean="0"/>
              <a:t> of use.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3349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908720"/>
            <a:ext cx="7408333" cy="50734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Cognitive poetics  </a:t>
            </a:r>
          </a:p>
          <a:p>
            <a:pPr marL="0" indent="0" algn="ctr">
              <a:buNone/>
            </a:pPr>
            <a:r>
              <a:rPr lang="en-US" sz="5400" b="1" dirty="0" smtClean="0"/>
              <a:t>= </a:t>
            </a:r>
          </a:p>
          <a:p>
            <a:pPr marL="0" indent="0" algn="ctr">
              <a:buNone/>
            </a:pPr>
            <a:r>
              <a:rPr lang="en-US" sz="5400" b="1" dirty="0" smtClean="0"/>
              <a:t>Cognitive Stylistics </a:t>
            </a:r>
          </a:p>
          <a:p>
            <a:pPr marL="0" indent="0" algn="ctr">
              <a:buNone/>
            </a:pPr>
            <a:r>
              <a:rPr lang="en-US" sz="5400" b="1" dirty="0" smtClean="0"/>
              <a:t>= </a:t>
            </a:r>
          </a:p>
          <a:p>
            <a:pPr marL="0" indent="0" algn="ctr">
              <a:buNone/>
            </a:pPr>
            <a:r>
              <a:rPr lang="en-US" sz="5400" b="1" dirty="0" smtClean="0"/>
              <a:t>Cognitive Rhetoric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987443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5467"/>
            <a:ext cx="8280919" cy="3450696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Cognitive Poetics has been embraced </a:t>
            </a:r>
            <a:r>
              <a:rPr lang="en-US" sz="2800" b="1" dirty="0" smtClean="0"/>
              <a:t>first</a:t>
            </a:r>
            <a:r>
              <a:rPr lang="en-US" sz="2800" dirty="0" smtClean="0"/>
              <a:t> in literary studies by those who have practiced stylistics, that used to have </a:t>
            </a:r>
            <a:r>
              <a:rPr lang="en-US" sz="2800" b="1" u="sng" dirty="0" smtClean="0"/>
              <a:t>a rigorous and systematic analysis </a:t>
            </a:r>
            <a:r>
              <a:rPr lang="en-US" sz="2800" dirty="0" smtClean="0"/>
              <a:t>of literature, </a:t>
            </a:r>
          </a:p>
          <a:p>
            <a:pPr algn="just"/>
            <a:r>
              <a:rPr lang="en-US" sz="2800" b="1" dirty="0" smtClean="0">
                <a:solidFill>
                  <a:srgbClr val="FF0000"/>
                </a:solidFill>
              </a:rPr>
              <a:t>But nowadays </a:t>
            </a:r>
            <a:r>
              <a:rPr lang="en-US" sz="2800" dirty="0" smtClean="0"/>
              <a:t>more recently stylistics has embraced advances in </a:t>
            </a:r>
            <a:r>
              <a:rPr lang="en-US" sz="2800" b="1" u="sng" dirty="0" smtClean="0">
                <a:solidFill>
                  <a:srgbClr val="00B050"/>
                </a:solidFill>
              </a:rPr>
              <a:t>psychology, social theory and discourse analysis, as well as the philosophy of language and critical theory.</a:t>
            </a:r>
            <a:endParaRPr lang="ru-RU" sz="28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397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410</TotalTime>
  <Words>1336</Words>
  <Application>Microsoft Office PowerPoint</Application>
  <PresentationFormat>Экран (4:3)</PresentationFormat>
  <Paragraphs>223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Волна</vt:lpstr>
      <vt:lpstr>Cognitive grammar</vt:lpstr>
      <vt:lpstr>Презентация PowerPoint</vt:lpstr>
      <vt:lpstr>Презентация PowerPoint</vt:lpstr>
      <vt:lpstr>Презентация PowerPoint</vt:lpstr>
      <vt:lpstr>Презентация PowerPoint</vt:lpstr>
      <vt:lpstr>Links with literary critical concepts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Stylistic protopypicality</vt:lpstr>
      <vt:lpstr>Презентация PowerPoint</vt:lpstr>
      <vt:lpstr>The topicality of Subject</vt:lpstr>
      <vt:lpstr>Презентация PowerPoint</vt:lpstr>
      <vt:lpstr>Презентация PowerPoint</vt:lpstr>
      <vt:lpstr>Subject is expected to be…</vt:lpstr>
      <vt:lpstr>Definiteness</vt:lpstr>
      <vt:lpstr>Презентация PowerPoint</vt:lpstr>
      <vt:lpstr>Action chains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As a conclusion,</vt:lpstr>
      <vt:lpstr>Halliday`s systemic-functional linguistics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Scientists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37</cp:revision>
  <dcterms:created xsi:type="dcterms:W3CDTF">2019-02-04T09:33:05Z</dcterms:created>
  <dcterms:modified xsi:type="dcterms:W3CDTF">2019-02-05T08:42:17Z</dcterms:modified>
</cp:coreProperties>
</file>