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9" r:id="rId3"/>
    <p:sldId id="289" r:id="rId4"/>
    <p:sldId id="280" r:id="rId5"/>
    <p:sldId id="281" r:id="rId6"/>
    <p:sldId id="282" r:id="rId7"/>
    <p:sldId id="283" r:id="rId8"/>
    <p:sldId id="287" r:id="rId9"/>
    <p:sldId id="284" r:id="rId10"/>
    <p:sldId id="285" r:id="rId11"/>
    <p:sldId id="286" r:id="rId12"/>
    <p:sldId id="288" r:id="rId1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00"/>
    <a:srgbClr val="4D4D4D"/>
    <a:srgbClr val="B92D14"/>
    <a:srgbClr val="35759D"/>
    <a:srgbClr val="35B19D"/>
    <a:srgbClr val="777777"/>
    <a:srgbClr val="000066"/>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47" autoAdjust="0"/>
    <p:restoredTop sz="95573" autoAdjust="0"/>
  </p:normalViewPr>
  <p:slideViewPr>
    <p:cSldViewPr>
      <p:cViewPr varScale="1">
        <p:scale>
          <a:sx n="75" d="100"/>
          <a:sy n="75" d="100"/>
        </p:scale>
        <p:origin x="-81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200">
                <a:latin typeface="Arial" charset="0"/>
                <a:cs typeface="+mn-cs"/>
              </a:defRPr>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l">
              <a:defRPr sz="1200">
                <a:latin typeface="Arial" charset="0"/>
                <a:cs typeface="+mn-cs"/>
              </a:defRPr>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cs typeface="+mn-cs"/>
              </a:defRPr>
            </a:lvl1pPr>
          </a:lstStyle>
          <a:p>
            <a:pPr>
              <a:defRPr/>
            </a:pPr>
            <a:fld id="{16A61743-AE52-42FC-80E9-92D4FB96C011}" type="slidenum">
              <a:rPr lang="en-US" altLang="ru-RU"/>
              <a:pPr>
                <a:defRPr/>
              </a:pPr>
              <a:t>‹#›</a:t>
            </a:fld>
            <a:endParaRPr lang="en-US"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miter lim="800000"/>
            <a:headEnd/>
            <a:tailEnd/>
          </a:ln>
        </p:spPr>
        <p:txBody>
          <a:bodyPr/>
          <a:lstStyle/>
          <a:p>
            <a:fld id="{CD13E095-1020-4640-AD55-8DA3E0EC9DDB}" type="slidenum">
              <a:rPr lang="en-US" altLang="ru-RU" smtClean="0">
                <a:latin typeface="Arial" charset="0"/>
                <a:cs typeface="Arial" charset="0"/>
              </a:rPr>
              <a:pPr/>
              <a:t>1</a:t>
            </a:fld>
            <a:endParaRPr lang="en-US" altLang="ru-RU" smtClean="0">
              <a:latin typeface="Arial" charset="0"/>
              <a:cs typeface="Arial" charset="0"/>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miter lim="800000"/>
            <a:headEnd/>
            <a:tailEnd/>
          </a:ln>
        </p:spPr>
        <p:txBody>
          <a:bodyPr/>
          <a:lstStyle/>
          <a:p>
            <a:fld id="{C16F5A8B-383B-4683-B6A8-494A23E9FEA1}" type="slidenum">
              <a:rPr lang="en-US" altLang="ru-RU" smtClean="0">
                <a:latin typeface="Arial" charset="0"/>
                <a:cs typeface="Arial" charset="0"/>
              </a:rPr>
              <a:pPr/>
              <a:t>2</a:t>
            </a:fld>
            <a:endParaRPr lang="en-US" altLang="ru-RU" smtClean="0">
              <a:latin typeface="Arial" charset="0"/>
              <a:cs typeface="Arial"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p:spPr>
        <p:txBody>
          <a:bodyPr/>
          <a:lstStyle>
            <a:lvl1pPr algn="r">
              <a:defRPr sz="3600">
                <a:solidFill>
                  <a:schemeClr val="bg1"/>
                </a:solidFill>
              </a:defRPr>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990600" y="5867400"/>
            <a:ext cx="7772400" cy="533400"/>
          </a:xfrm>
          <a:extLst/>
        </p:spPr>
        <p:txBody>
          <a:bodyPr/>
          <a:lstStyle>
            <a:lvl1pPr marL="0" indent="0" algn="r">
              <a:buFontTx/>
              <a:buNone/>
              <a:defRPr sz="2400">
                <a:solidFill>
                  <a:schemeClr val="bg1"/>
                </a:solidFill>
              </a:defRPr>
            </a:lvl1pPr>
          </a:lstStyle>
          <a:p>
            <a:pPr lvl="0"/>
            <a:r>
              <a:rPr lang="ru-RU" noProof="0" smtClean="0"/>
              <a:t>Образец подзаголовка</a:t>
            </a:r>
            <a:endParaRPr lang="en-US"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Microsoft Sans Serif" pitchFamily="34" charset="0"/>
        </a:defRPr>
      </a:lvl2pPr>
      <a:lvl3pPr algn="l" rtl="0" eaLnBrk="0" fontAlgn="base" hangingPunct="0">
        <a:spcBef>
          <a:spcPct val="0"/>
        </a:spcBef>
        <a:spcAft>
          <a:spcPct val="0"/>
        </a:spcAft>
        <a:defRPr sz="4400">
          <a:solidFill>
            <a:schemeClr val="tx1"/>
          </a:solidFill>
          <a:latin typeface="Microsoft Sans Serif" pitchFamily="34" charset="0"/>
        </a:defRPr>
      </a:lvl3pPr>
      <a:lvl4pPr algn="l" rtl="0" eaLnBrk="0" fontAlgn="base" hangingPunct="0">
        <a:spcBef>
          <a:spcPct val="0"/>
        </a:spcBef>
        <a:spcAft>
          <a:spcPct val="0"/>
        </a:spcAft>
        <a:defRPr sz="4400">
          <a:solidFill>
            <a:schemeClr val="tx1"/>
          </a:solidFill>
          <a:latin typeface="Microsoft Sans Serif" pitchFamily="34" charset="0"/>
        </a:defRPr>
      </a:lvl4pPr>
      <a:lvl5pPr algn="l" rtl="0" eaLnBrk="0" fontAlgn="base" hangingPunct="0">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5"/>
          <p:cNvSpPr>
            <a:spLocks noGrp="1" noChangeArrowheads="1"/>
          </p:cNvSpPr>
          <p:nvPr>
            <p:ph type="ctrTitle"/>
          </p:nvPr>
        </p:nvSpPr>
        <p:spPr>
          <a:xfrm>
            <a:off x="5364163" y="0"/>
            <a:ext cx="3529012" cy="6597650"/>
          </a:xfrm>
        </p:spPr>
        <p:txBody>
          <a:bodyPr/>
          <a:lstStyle/>
          <a:p>
            <a:pPr algn="ctr" eaLnBrk="1" hangingPunct="1">
              <a:defRPr/>
            </a:pPr>
            <a:r>
              <a:rPr lang="en-US" altLang="ru-RU" sz="4000" b="1" dirty="0" smtClean="0">
                <a:solidFill>
                  <a:schemeClr val="accent5">
                    <a:lumMod val="10000"/>
                  </a:schemeClr>
                </a:solidFill>
                <a:latin typeface="Arial Black" panose="020B0A04020102020204" pitchFamily="34" charset="0"/>
              </a:rPr>
              <a:t>DISCOURSE WORLDS AND MENTAL SPACES</a:t>
            </a:r>
            <a:endParaRPr lang="ru-RU" altLang="ru-RU" sz="4000" b="1" dirty="0" smtClean="0">
              <a:solidFill>
                <a:schemeClr val="accent5">
                  <a:lumMod val="10000"/>
                </a:schemeClr>
              </a:solidFill>
              <a:latin typeface="Arial Black" panose="020B0A04020102020204" pitchFamily="34" charset="0"/>
            </a:endParaRPr>
          </a:p>
        </p:txBody>
      </p:sp>
      <p:sp>
        <p:nvSpPr>
          <p:cNvPr id="14339" name="Rectangle 8"/>
          <p:cNvSpPr>
            <a:spLocks noGrp="1" noChangeArrowheads="1"/>
          </p:cNvSpPr>
          <p:nvPr>
            <p:ph type="subTitle" idx="1"/>
          </p:nvPr>
        </p:nvSpPr>
        <p:spPr>
          <a:xfrm flipH="1" flipV="1">
            <a:off x="5148263" y="1020763"/>
            <a:ext cx="71437" cy="46037"/>
          </a:xfrm>
        </p:spPr>
        <p:txBody>
          <a:bodyPr/>
          <a:lstStyle/>
          <a:p>
            <a:pPr algn="ctr" eaLnBrk="1" hangingPunct="1"/>
            <a:endParaRPr lang="ru-RU" altLang="ru-RU" smtClean="0">
              <a:solidFill>
                <a:srgbClr val="777777"/>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flipV="1">
            <a:off x="2555875" y="476250"/>
            <a:ext cx="71438" cy="73025"/>
          </a:xfrm>
        </p:spPr>
        <p:txBody>
          <a:bodyPr/>
          <a:lstStyle/>
          <a:p>
            <a:pPr eaLnBrk="1" hangingPunct="1"/>
            <a:endParaRPr lang="ru-RU" sz="4000" smtClean="0"/>
          </a:p>
        </p:txBody>
      </p:sp>
      <p:sp>
        <p:nvSpPr>
          <p:cNvPr id="24578" name="Rectangle 3"/>
          <p:cNvSpPr>
            <a:spLocks noGrp="1" noChangeArrowheads="1"/>
          </p:cNvSpPr>
          <p:nvPr>
            <p:ph type="body" idx="1"/>
          </p:nvPr>
        </p:nvSpPr>
        <p:spPr>
          <a:xfrm>
            <a:off x="179388" y="908050"/>
            <a:ext cx="8713787" cy="5721350"/>
          </a:xfrm>
        </p:spPr>
        <p:txBody>
          <a:bodyPr/>
          <a:lstStyle/>
          <a:p>
            <a:pPr eaLnBrk="1" hangingPunct="1">
              <a:lnSpc>
                <a:spcPct val="90000"/>
              </a:lnSpc>
              <a:buFontTx/>
              <a:buNone/>
            </a:pPr>
            <a:r>
              <a:rPr lang="en-US" sz="2800" smtClean="0">
                <a:solidFill>
                  <a:srgbClr val="000000"/>
                </a:solidFill>
                <a:latin typeface="Times New Roman" pitchFamily="18" charset="0"/>
              </a:rPr>
              <a:t>The closeness of the alternate worlds to the actual world is determined by the '</a:t>
            </a:r>
            <a:r>
              <a:rPr lang="en-US" sz="2800" b="1" smtClean="0">
                <a:solidFill>
                  <a:srgbClr val="000000"/>
                </a:solidFill>
                <a:latin typeface="Times New Roman" pitchFamily="18" charset="0"/>
              </a:rPr>
              <a:t>accessibility </a:t>
            </a:r>
            <a:r>
              <a:rPr lang="en-US" sz="2800" smtClean="0">
                <a:solidFill>
                  <a:srgbClr val="000000"/>
                </a:solidFill>
                <a:latin typeface="Times New Roman" pitchFamily="18" charset="0"/>
              </a:rPr>
              <a:t>to its conditions,' which can by measured according to the following dimensions:</a:t>
            </a:r>
          </a:p>
          <a:p>
            <a:pPr eaLnBrk="1" hangingPunct="1">
              <a:lnSpc>
                <a:spcPct val="90000"/>
              </a:lnSpc>
              <a:buFontTx/>
              <a:buNone/>
            </a:pPr>
            <a:endParaRPr lang="en-US" sz="2800" b="1" smtClean="0">
              <a:solidFill>
                <a:srgbClr val="000000"/>
              </a:solidFill>
              <a:latin typeface="Times New Roman" pitchFamily="18" charset="0"/>
            </a:endParaRPr>
          </a:p>
          <a:p>
            <a:pPr lvl="1" eaLnBrk="1" hangingPunct="1">
              <a:lnSpc>
                <a:spcPct val="90000"/>
              </a:lnSpc>
            </a:pPr>
            <a:r>
              <a:rPr lang="en-US" sz="2400" b="1" u="sng" smtClean="0">
                <a:solidFill>
                  <a:srgbClr val="CC0000"/>
                </a:solidFill>
                <a:latin typeface="Times New Roman" pitchFamily="18" charset="0"/>
              </a:rPr>
              <a:t>accessibility of objects</a:t>
            </a:r>
          </a:p>
          <a:p>
            <a:pPr eaLnBrk="1" hangingPunct="1">
              <a:lnSpc>
                <a:spcPct val="90000"/>
              </a:lnSpc>
            </a:pPr>
            <a:r>
              <a:rPr lang="en-US" sz="2800" smtClean="0">
                <a:solidFill>
                  <a:srgbClr val="000000"/>
                </a:solidFill>
                <a:latin typeface="Times New Roman" pitchFamily="18" charset="0"/>
              </a:rPr>
              <a:t>properties: whether the objects in the alternate world have the same properties as actual objects.</a:t>
            </a:r>
          </a:p>
          <a:p>
            <a:pPr eaLnBrk="1" hangingPunct="1">
              <a:lnSpc>
                <a:spcPct val="90000"/>
              </a:lnSpc>
            </a:pPr>
            <a:r>
              <a:rPr lang="en-US" sz="2800" smtClean="0">
                <a:solidFill>
                  <a:srgbClr val="000000"/>
                </a:solidFill>
                <a:latin typeface="Times New Roman" pitchFamily="18" charset="0"/>
              </a:rPr>
              <a:t>inventory: whether the alternate world has all the same objects as the actual world, fewer objects, or additional objects.</a:t>
            </a:r>
            <a:endParaRPr lang="en-US" sz="2800" b="1" smtClean="0">
              <a:solidFill>
                <a:srgbClr val="000000"/>
              </a:solidFill>
              <a:latin typeface="Times New Roman" pitchFamily="18" charset="0"/>
            </a:endParaRPr>
          </a:p>
          <a:p>
            <a:pPr lvl="1" eaLnBrk="1" hangingPunct="1">
              <a:lnSpc>
                <a:spcPct val="90000"/>
              </a:lnSpc>
            </a:pPr>
            <a:r>
              <a:rPr lang="en-US" sz="2400" b="1" u="sng" smtClean="0">
                <a:solidFill>
                  <a:srgbClr val="CC0000"/>
                </a:solidFill>
                <a:latin typeface="Times New Roman" pitchFamily="18" charset="0"/>
              </a:rPr>
              <a:t>accessibility of time</a:t>
            </a:r>
            <a:endParaRPr lang="en-US" sz="2400" u="sng" smtClean="0">
              <a:solidFill>
                <a:srgbClr val="CC0000"/>
              </a:solidFill>
              <a:latin typeface="Times New Roman" pitchFamily="18" charset="0"/>
            </a:endParaRPr>
          </a:p>
          <a:p>
            <a:pPr eaLnBrk="1" hangingPunct="1">
              <a:lnSpc>
                <a:spcPct val="90000"/>
              </a:lnSpc>
            </a:pPr>
            <a:r>
              <a:rPr lang="en-US" sz="2800" smtClean="0">
                <a:solidFill>
                  <a:srgbClr val="000000"/>
                </a:solidFill>
                <a:latin typeface="Times New Roman" pitchFamily="18" charset="0"/>
              </a:rPr>
              <a:t>whether the alternate world exists in the same present, and has the same history as the actual world.</a:t>
            </a:r>
            <a:endParaRPr lang="en-US" sz="2800" b="1"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flipV="1">
            <a:off x="914400" y="0"/>
            <a:ext cx="69850" cy="115888"/>
          </a:xfrm>
        </p:spPr>
        <p:txBody>
          <a:bodyPr/>
          <a:lstStyle/>
          <a:p>
            <a:endParaRPr lang="ru-RU" sz="4000" smtClean="0"/>
          </a:p>
        </p:txBody>
      </p:sp>
      <p:sp>
        <p:nvSpPr>
          <p:cNvPr id="25602" name="Rectangle 3"/>
          <p:cNvSpPr>
            <a:spLocks noGrp="1" noChangeArrowheads="1"/>
          </p:cNvSpPr>
          <p:nvPr>
            <p:ph type="body" idx="1"/>
          </p:nvPr>
        </p:nvSpPr>
        <p:spPr>
          <a:xfrm>
            <a:off x="250825" y="836613"/>
            <a:ext cx="8642350" cy="6021387"/>
          </a:xfrm>
          <a:solidFill>
            <a:schemeClr val="bg1"/>
          </a:solidFill>
        </p:spPr>
        <p:txBody>
          <a:bodyPr/>
          <a:lstStyle/>
          <a:p>
            <a:pPr lvl="1" eaLnBrk="1" hangingPunct="1"/>
            <a:r>
              <a:rPr lang="en-US" b="1" u="sng" smtClean="0">
                <a:solidFill>
                  <a:srgbClr val="CC0000"/>
                </a:solidFill>
                <a:latin typeface="Times New Roman" pitchFamily="18" charset="0"/>
              </a:rPr>
              <a:t>accessibility of nature</a:t>
            </a:r>
            <a:endParaRPr lang="en-US" u="sng" smtClean="0">
              <a:solidFill>
                <a:srgbClr val="CC0000"/>
              </a:solidFill>
              <a:latin typeface="Times New Roman" pitchFamily="18" charset="0"/>
            </a:endParaRPr>
          </a:p>
          <a:p>
            <a:pPr eaLnBrk="1" hangingPunct="1"/>
            <a:r>
              <a:rPr lang="en-US" smtClean="0">
                <a:solidFill>
                  <a:srgbClr val="000000"/>
                </a:solidFill>
                <a:latin typeface="Times New Roman" pitchFamily="18" charset="0"/>
              </a:rPr>
              <a:t>whether the natural laws of the alternate discourse world match the natural physical laws of the actual world, its logical and mathematical properties.</a:t>
            </a:r>
            <a:endParaRPr lang="en-US" b="1" smtClean="0">
              <a:solidFill>
                <a:srgbClr val="000000"/>
              </a:solidFill>
              <a:latin typeface="Times New Roman" pitchFamily="18" charset="0"/>
            </a:endParaRPr>
          </a:p>
          <a:p>
            <a:pPr lvl="1" eaLnBrk="1" hangingPunct="1"/>
            <a:r>
              <a:rPr lang="en-US" b="1" u="sng" smtClean="0">
                <a:solidFill>
                  <a:srgbClr val="CC0000"/>
                </a:solidFill>
                <a:latin typeface="Times New Roman" pitchFamily="18" charset="0"/>
              </a:rPr>
              <a:t>accessibility of language</a:t>
            </a:r>
            <a:endParaRPr lang="en-US" u="sng" smtClean="0">
              <a:solidFill>
                <a:srgbClr val="CC0000"/>
              </a:solidFill>
              <a:latin typeface="Times New Roman" pitchFamily="18" charset="0"/>
            </a:endParaRPr>
          </a:p>
          <a:p>
            <a:pPr eaLnBrk="1" hangingPunct="1"/>
            <a:r>
              <a:rPr lang="en-US" smtClean="0">
                <a:solidFill>
                  <a:srgbClr val="000000"/>
                </a:solidFill>
                <a:latin typeface="Times New Roman" pitchFamily="18" charset="0"/>
              </a:rPr>
              <a:t>whether the alternate world and the actual world share the same language, the same principles of language, the same cognitive patterns, and whether the inventory of words in the alternate world matches exactly the inventory of words in the actual world.</a:t>
            </a:r>
            <a:endParaRPr lang="ru-RU" smtClean="0">
              <a:solidFill>
                <a:srgbClr val="000000"/>
              </a:solidFill>
              <a:latin typeface="Times New Roman" pitchFamily="18" charset="0"/>
            </a:endParaRPr>
          </a:p>
          <a:p>
            <a:pPr>
              <a:buFontTx/>
              <a:buNone/>
            </a:pPr>
            <a:endParaRPr lang="ru-RU"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flipV="1">
            <a:off x="914400" y="188913"/>
            <a:ext cx="88900" cy="71437"/>
          </a:xfrm>
        </p:spPr>
        <p:txBody>
          <a:bodyPr/>
          <a:lstStyle/>
          <a:p>
            <a:endParaRPr lang="ru-RU" sz="4000" smtClean="0"/>
          </a:p>
        </p:txBody>
      </p:sp>
      <p:sp>
        <p:nvSpPr>
          <p:cNvPr id="26626" name="Rectangle 3"/>
          <p:cNvSpPr>
            <a:spLocks noGrp="1" noChangeArrowheads="1"/>
          </p:cNvSpPr>
          <p:nvPr>
            <p:ph type="body" idx="1"/>
          </p:nvPr>
        </p:nvSpPr>
        <p:spPr>
          <a:xfrm>
            <a:off x="323850" y="260350"/>
            <a:ext cx="8569325" cy="6369050"/>
          </a:xfrm>
        </p:spPr>
        <p:txBody>
          <a:bodyPr/>
          <a:lstStyle/>
          <a:p>
            <a:pPr>
              <a:buFontTx/>
              <a:buNone/>
            </a:pPr>
            <a:endParaRPr lang="ru-RU" smtClean="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825625" y="620713"/>
            <a:ext cx="6994525" cy="1009650"/>
          </a:xfrm>
        </p:spPr>
        <p:txBody>
          <a:bodyPr/>
          <a:lstStyle/>
          <a:p>
            <a:pPr eaLnBrk="1" hangingPunct="1"/>
            <a:r>
              <a:rPr lang="en-US" altLang="ru-RU" sz="4000" b="1" i="1" smtClean="0">
                <a:solidFill>
                  <a:srgbClr val="002060"/>
                </a:solidFill>
              </a:rPr>
              <a:t>Links with literary critical concepts</a:t>
            </a:r>
          </a:p>
        </p:txBody>
      </p:sp>
      <p:sp>
        <p:nvSpPr>
          <p:cNvPr id="16387" name="Rectangle 3"/>
          <p:cNvSpPr>
            <a:spLocks noGrp="1" noChangeArrowheads="1"/>
          </p:cNvSpPr>
          <p:nvPr>
            <p:ph type="body" idx="1"/>
          </p:nvPr>
        </p:nvSpPr>
        <p:spPr>
          <a:xfrm>
            <a:off x="2124075" y="1628775"/>
            <a:ext cx="6623050" cy="3886200"/>
          </a:xfrm>
        </p:spPr>
        <p:txBody>
          <a:bodyPr/>
          <a:lstStyle/>
          <a:p>
            <a:pPr eaLnBrk="1" hangingPunct="1">
              <a:lnSpc>
                <a:spcPct val="80000"/>
              </a:lnSpc>
            </a:pPr>
            <a:endParaRPr lang="en-US" altLang="ko-KR" sz="1800" smtClean="0">
              <a:solidFill>
                <a:srgbClr val="4D4D4D"/>
              </a:solidFill>
              <a:latin typeface="Verdana" pitchFamily="34" charset="0"/>
              <a:ea typeface="굴림" pitchFamily="34" charset="-127"/>
            </a:endParaRPr>
          </a:p>
          <a:p>
            <a:pPr eaLnBrk="1" hangingPunct="1">
              <a:lnSpc>
                <a:spcPct val="80000"/>
              </a:lnSpc>
            </a:pPr>
            <a:endParaRPr lang="en-US" altLang="ko-KR" sz="1800" smtClean="0">
              <a:solidFill>
                <a:srgbClr val="000000"/>
              </a:solidFill>
              <a:latin typeface="Verdana" pitchFamily="34" charset="0"/>
              <a:ea typeface="굴림" pitchFamily="34" charset="-127"/>
            </a:endParaRPr>
          </a:p>
          <a:p>
            <a:pPr eaLnBrk="1" hangingPunct="1">
              <a:lnSpc>
                <a:spcPct val="80000"/>
              </a:lnSpc>
            </a:pPr>
            <a:r>
              <a:rPr lang="en-US" altLang="ru-RU" sz="1800" smtClean="0">
                <a:solidFill>
                  <a:srgbClr val="000000"/>
                </a:solidFill>
                <a:latin typeface="Arial Black" pitchFamily="34" charset="0"/>
              </a:rPr>
              <a:t>Allegory</a:t>
            </a:r>
          </a:p>
          <a:p>
            <a:pPr eaLnBrk="1" hangingPunct="1">
              <a:lnSpc>
                <a:spcPct val="80000"/>
              </a:lnSpc>
            </a:pPr>
            <a:r>
              <a:rPr lang="en-US" altLang="ru-RU" sz="1800" smtClean="0">
                <a:solidFill>
                  <a:srgbClr val="000000"/>
                </a:solidFill>
                <a:latin typeface="Arial Black" pitchFamily="34" charset="0"/>
              </a:rPr>
              <a:t>Beliefs</a:t>
            </a:r>
          </a:p>
          <a:p>
            <a:pPr eaLnBrk="1" hangingPunct="1">
              <a:lnSpc>
                <a:spcPct val="80000"/>
              </a:lnSpc>
            </a:pPr>
            <a:r>
              <a:rPr lang="en-US" altLang="ru-RU" sz="1800" smtClean="0">
                <a:solidFill>
                  <a:srgbClr val="000000"/>
                </a:solidFill>
                <a:latin typeface="Arial Black" pitchFamily="34" charset="0"/>
              </a:rPr>
              <a:t>Character</a:t>
            </a:r>
          </a:p>
          <a:p>
            <a:pPr eaLnBrk="1" hangingPunct="1">
              <a:lnSpc>
                <a:spcPct val="80000"/>
              </a:lnSpc>
            </a:pPr>
            <a:r>
              <a:rPr lang="en-US" altLang="ru-RU" sz="1800" smtClean="0">
                <a:solidFill>
                  <a:srgbClr val="000000"/>
                </a:solidFill>
                <a:latin typeface="Arial Black" pitchFamily="34" charset="0"/>
              </a:rPr>
              <a:t>Context</a:t>
            </a:r>
          </a:p>
          <a:p>
            <a:pPr eaLnBrk="1" hangingPunct="1">
              <a:lnSpc>
                <a:spcPct val="80000"/>
              </a:lnSpc>
            </a:pPr>
            <a:r>
              <a:rPr lang="en-US" altLang="ru-RU" sz="1800" smtClean="0">
                <a:solidFill>
                  <a:srgbClr val="000000"/>
                </a:solidFill>
                <a:latin typeface="Arial Black" pitchFamily="34" charset="0"/>
              </a:rPr>
              <a:t>Contextualisation</a:t>
            </a:r>
          </a:p>
          <a:p>
            <a:pPr eaLnBrk="1" hangingPunct="1">
              <a:lnSpc>
                <a:spcPct val="80000"/>
              </a:lnSpc>
            </a:pPr>
            <a:r>
              <a:rPr lang="en-US" altLang="ru-RU" sz="1800" smtClean="0">
                <a:solidFill>
                  <a:srgbClr val="000000"/>
                </a:solidFill>
                <a:latin typeface="Arial Black" pitchFamily="34" charset="0"/>
              </a:rPr>
              <a:t>Fiction</a:t>
            </a:r>
          </a:p>
          <a:p>
            <a:pPr eaLnBrk="1" hangingPunct="1">
              <a:lnSpc>
                <a:spcPct val="80000"/>
              </a:lnSpc>
            </a:pPr>
            <a:r>
              <a:rPr lang="en-US" altLang="ru-RU" sz="1800" smtClean="0">
                <a:solidFill>
                  <a:srgbClr val="000000"/>
                </a:solidFill>
                <a:latin typeface="Arial Black" pitchFamily="34" charset="0"/>
              </a:rPr>
              <a:t>Imagination</a:t>
            </a:r>
          </a:p>
          <a:p>
            <a:pPr eaLnBrk="1" hangingPunct="1">
              <a:lnSpc>
                <a:spcPct val="80000"/>
              </a:lnSpc>
            </a:pPr>
            <a:r>
              <a:rPr lang="en-US" altLang="ru-RU" sz="1800" smtClean="0">
                <a:solidFill>
                  <a:srgbClr val="000000"/>
                </a:solidFill>
                <a:latin typeface="Arial Black" pitchFamily="34" charset="0"/>
              </a:rPr>
              <a:t>Literary worlds</a:t>
            </a:r>
          </a:p>
          <a:p>
            <a:pPr eaLnBrk="1" hangingPunct="1">
              <a:lnSpc>
                <a:spcPct val="80000"/>
              </a:lnSpc>
            </a:pPr>
            <a:r>
              <a:rPr lang="en-US" altLang="ru-RU" sz="1800" smtClean="0">
                <a:solidFill>
                  <a:srgbClr val="000000"/>
                </a:solidFill>
                <a:latin typeface="Arial Black" pitchFamily="34" charset="0"/>
              </a:rPr>
              <a:t>Readerliness</a:t>
            </a:r>
          </a:p>
          <a:p>
            <a:pPr eaLnBrk="1" hangingPunct="1">
              <a:lnSpc>
                <a:spcPct val="80000"/>
              </a:lnSpc>
            </a:pPr>
            <a:r>
              <a:rPr lang="en-US" altLang="ru-RU" sz="1800" smtClean="0">
                <a:solidFill>
                  <a:srgbClr val="000000"/>
                </a:solidFill>
                <a:latin typeface="Arial Black" pitchFamily="34" charset="0"/>
              </a:rPr>
              <a:t>Realism</a:t>
            </a:r>
          </a:p>
          <a:p>
            <a:pPr eaLnBrk="1" hangingPunct="1">
              <a:lnSpc>
                <a:spcPct val="80000"/>
              </a:lnSpc>
            </a:pPr>
            <a:r>
              <a:rPr lang="en-US" altLang="ru-RU" sz="1800" smtClean="0">
                <a:solidFill>
                  <a:srgbClr val="000000"/>
                </a:solidFill>
                <a:latin typeface="Arial Black" pitchFamily="34" charset="0"/>
              </a:rPr>
              <a:t>Setting</a:t>
            </a:r>
          </a:p>
          <a:p>
            <a:pPr eaLnBrk="1" hangingPunct="1">
              <a:lnSpc>
                <a:spcPct val="80000"/>
              </a:lnSpc>
            </a:pPr>
            <a:r>
              <a:rPr lang="en-US" altLang="ru-RU" sz="1800" smtClean="0">
                <a:solidFill>
                  <a:srgbClr val="000000"/>
                </a:solidFill>
                <a:latin typeface="Arial Black" pitchFamily="34" charset="0"/>
              </a:rPr>
              <a:t>Universality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endParaRPr lang="ru-RU" smtClean="0"/>
          </a:p>
        </p:txBody>
      </p:sp>
      <p:sp>
        <p:nvSpPr>
          <p:cNvPr id="31747" name="Rectangle 3"/>
          <p:cNvSpPr>
            <a:spLocks noGrp="1" noChangeArrowheads="1"/>
          </p:cNvSpPr>
          <p:nvPr>
            <p:ph type="body" idx="1"/>
          </p:nvPr>
        </p:nvSpPr>
        <p:spPr/>
        <p:txBody>
          <a:bodyPr/>
          <a:lstStyle/>
          <a:p>
            <a:endParaRPr lang="ru-RU"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1"/>
          <p:cNvSpPr>
            <a:spLocks noGrp="1"/>
          </p:cNvSpPr>
          <p:nvPr>
            <p:ph type="title"/>
          </p:nvPr>
        </p:nvSpPr>
        <p:spPr>
          <a:xfrm flipV="1">
            <a:off x="914400" y="1268413"/>
            <a:ext cx="46038" cy="149225"/>
          </a:xfrm>
        </p:spPr>
        <p:txBody>
          <a:bodyPr/>
          <a:lstStyle/>
          <a:p>
            <a:pPr eaLnBrk="1" hangingPunct="1"/>
            <a:endParaRPr lang="ru-RU" smtClean="0"/>
          </a:p>
        </p:txBody>
      </p:sp>
      <p:sp>
        <p:nvSpPr>
          <p:cNvPr id="18434" name="Объект 12"/>
          <p:cNvSpPr>
            <a:spLocks noGrp="1"/>
          </p:cNvSpPr>
          <p:nvPr>
            <p:ph idx="1"/>
          </p:nvPr>
        </p:nvSpPr>
        <p:spPr>
          <a:xfrm>
            <a:off x="323850" y="1052513"/>
            <a:ext cx="8424863" cy="5576887"/>
          </a:xfrm>
        </p:spPr>
        <p:txBody>
          <a:bodyPr/>
          <a:lstStyle/>
          <a:p>
            <a:pPr marL="0" indent="0" eaLnBrk="1" hangingPunct="1">
              <a:buFontTx/>
              <a:buNone/>
            </a:pPr>
            <a:r>
              <a:rPr lang="en-US" smtClean="0"/>
              <a:t>  </a:t>
            </a:r>
          </a:p>
          <a:p>
            <a:pPr marL="0" indent="0" eaLnBrk="1" hangingPunct="1">
              <a:buFontTx/>
              <a:buNone/>
            </a:pPr>
            <a:r>
              <a:rPr lang="en-US" smtClean="0">
                <a:solidFill>
                  <a:srgbClr val="000000"/>
                </a:solidFill>
                <a:latin typeface="Times New Roman" pitchFamily="18" charset="0"/>
                <a:cs typeface="Times New Roman" pitchFamily="18" charset="0"/>
              </a:rPr>
              <a:t>The prototypical form of literature is </a:t>
            </a:r>
            <a:r>
              <a:rPr lang="en-US" b="1" smtClean="0">
                <a:solidFill>
                  <a:srgbClr val="FF0000"/>
                </a:solidFill>
                <a:latin typeface="Times New Roman" pitchFamily="18" charset="0"/>
                <a:cs typeface="Times New Roman" pitchFamily="18" charset="0"/>
              </a:rPr>
              <a:t>fiction.</a:t>
            </a:r>
          </a:p>
          <a:p>
            <a:pPr marL="0" indent="0" eaLnBrk="1" hangingPunct="1">
              <a:buFontTx/>
              <a:buNone/>
            </a:pPr>
            <a:endParaRPr lang="en-US" b="1" smtClean="0">
              <a:solidFill>
                <a:srgbClr val="FF0000"/>
              </a:solidFill>
              <a:latin typeface="Times New Roman" pitchFamily="18" charset="0"/>
              <a:cs typeface="Times New Roman" pitchFamily="18" charset="0"/>
            </a:endParaRPr>
          </a:p>
          <a:p>
            <a:pPr marL="0" indent="0" eaLnBrk="1" hangingPunct="1">
              <a:buFontTx/>
              <a:buNone/>
            </a:pPr>
            <a:r>
              <a:rPr lang="en-US" sz="2800" smtClean="0">
                <a:solidFill>
                  <a:srgbClr val="292929"/>
                </a:solidFill>
                <a:latin typeface="Times New Roman" pitchFamily="18" charset="0"/>
                <a:cs typeface="Times New Roman" pitchFamily="18" charset="0"/>
              </a:rPr>
              <a:t>So central is fictionality to the notion of literature that</a:t>
            </a:r>
            <a:r>
              <a:rPr lang="en-US" sz="2800" b="1" smtClean="0">
                <a:solidFill>
                  <a:srgbClr val="292929"/>
                </a:solidFill>
                <a:latin typeface="Times New Roman" pitchFamily="18" charset="0"/>
                <a:cs typeface="Times New Roman" pitchFamily="18" charset="0"/>
              </a:rPr>
              <a:t> </a:t>
            </a:r>
            <a:r>
              <a:rPr lang="en-US" sz="2800" b="1" smtClean="0">
                <a:solidFill>
                  <a:srgbClr val="CC0000"/>
                </a:solidFill>
                <a:latin typeface="Times New Roman" pitchFamily="18" charset="0"/>
                <a:cs typeface="Times New Roman" pitchFamily="18" charset="0"/>
              </a:rPr>
              <a:t>many studies of theory focus on imagination </a:t>
            </a:r>
            <a:r>
              <a:rPr lang="en-US" sz="2800" smtClean="0">
                <a:solidFill>
                  <a:srgbClr val="000000"/>
                </a:solidFill>
                <a:latin typeface="Times New Roman" pitchFamily="18" charset="0"/>
                <a:cs typeface="Times New Roman" pitchFamily="18" charset="0"/>
              </a:rPr>
              <a:t>and</a:t>
            </a:r>
            <a:r>
              <a:rPr lang="en-US" sz="2800" smtClean="0">
                <a:solidFill>
                  <a:srgbClr val="CC0000"/>
                </a:solidFill>
                <a:latin typeface="Times New Roman" pitchFamily="18" charset="0"/>
                <a:cs typeface="Times New Roman" pitchFamily="18" charset="0"/>
              </a:rPr>
              <a:t> </a:t>
            </a:r>
            <a:r>
              <a:rPr lang="en-US" sz="2800" b="1" smtClean="0">
                <a:solidFill>
                  <a:srgbClr val="CC0000"/>
                </a:solidFill>
                <a:latin typeface="Times New Roman" pitchFamily="18" charset="0"/>
                <a:cs typeface="Times New Roman" pitchFamily="18" charset="0"/>
              </a:rPr>
              <a:t>alternativity</a:t>
            </a:r>
            <a:r>
              <a:rPr lang="en-US" sz="2800" b="1" smtClean="0">
                <a:solidFill>
                  <a:srgbClr val="292929"/>
                </a:solidFill>
                <a:latin typeface="Times New Roman" pitchFamily="18" charset="0"/>
                <a:cs typeface="Times New Roman" pitchFamily="18" charset="0"/>
              </a:rPr>
              <a:t> </a:t>
            </a:r>
            <a:r>
              <a:rPr lang="en-US" sz="2800" smtClean="0">
                <a:solidFill>
                  <a:srgbClr val="292929"/>
                </a:solidFill>
                <a:latin typeface="Times New Roman" pitchFamily="18" charset="0"/>
                <a:cs typeface="Times New Roman" pitchFamily="18" charset="0"/>
              </a:rPr>
              <a:t>without recalling that much literature is</a:t>
            </a:r>
            <a:r>
              <a:rPr lang="en-US" sz="2800" b="1" smtClean="0">
                <a:solidFill>
                  <a:srgbClr val="292929"/>
                </a:solidFill>
                <a:latin typeface="Times New Roman" pitchFamily="18" charset="0"/>
                <a:cs typeface="Times New Roman" pitchFamily="18" charset="0"/>
              </a:rPr>
              <a:t> </a:t>
            </a:r>
            <a:r>
              <a:rPr lang="en-US" sz="2800" b="1" i="1" smtClean="0">
                <a:solidFill>
                  <a:srgbClr val="000066"/>
                </a:solidFill>
                <a:latin typeface="Times New Roman" pitchFamily="18" charset="0"/>
                <a:cs typeface="Times New Roman" pitchFamily="18" charset="0"/>
              </a:rPr>
              <a:t>religious, lyrical, autobiographical,</a:t>
            </a:r>
            <a:r>
              <a:rPr lang="en-US" sz="2800" b="1" smtClean="0">
                <a:solidFill>
                  <a:srgbClr val="292929"/>
                </a:solidFill>
                <a:latin typeface="Times New Roman" pitchFamily="18" charset="0"/>
                <a:cs typeface="Times New Roman" pitchFamily="18" charset="0"/>
              </a:rPr>
              <a:t> </a:t>
            </a:r>
            <a:r>
              <a:rPr lang="en-US" sz="2800" smtClean="0">
                <a:solidFill>
                  <a:srgbClr val="292929"/>
                </a:solidFill>
                <a:latin typeface="Times New Roman" pitchFamily="18" charset="0"/>
                <a:cs typeface="Times New Roman" pitchFamily="18" charset="0"/>
              </a:rPr>
              <a:t>or</a:t>
            </a:r>
            <a:r>
              <a:rPr lang="en-US" sz="2800" b="1" smtClean="0">
                <a:solidFill>
                  <a:srgbClr val="292929"/>
                </a:solidFill>
                <a:latin typeface="Times New Roman" pitchFamily="18" charset="0"/>
                <a:cs typeface="Times New Roman" pitchFamily="18" charset="0"/>
              </a:rPr>
              <a:t> </a:t>
            </a:r>
            <a:r>
              <a:rPr lang="en-US" sz="2800" b="1" i="1" smtClean="0">
                <a:solidFill>
                  <a:srgbClr val="000066"/>
                </a:solidFill>
                <a:latin typeface="Times New Roman" pitchFamily="18" charset="0"/>
                <a:cs typeface="Times New Roman" pitchFamily="18" charset="0"/>
              </a:rPr>
              <a:t>political,</a:t>
            </a:r>
            <a:r>
              <a:rPr lang="en-US" sz="2800" b="1" smtClean="0">
                <a:solidFill>
                  <a:srgbClr val="292929"/>
                </a:solidFill>
                <a:latin typeface="Times New Roman" pitchFamily="18" charset="0"/>
                <a:cs typeface="Times New Roman" pitchFamily="18" charset="0"/>
              </a:rPr>
              <a:t> </a:t>
            </a:r>
            <a:r>
              <a:rPr lang="en-US" sz="2800" smtClean="0">
                <a:solidFill>
                  <a:srgbClr val="292929"/>
                </a:solidFill>
                <a:latin typeface="Times New Roman" pitchFamily="18" charset="0"/>
                <a:cs typeface="Times New Roman" pitchFamily="18" charset="0"/>
              </a:rPr>
              <a:t>or </a:t>
            </a:r>
            <a:r>
              <a:rPr lang="en-US" sz="2800" b="1" i="1" smtClean="0">
                <a:solidFill>
                  <a:srgbClr val="000066"/>
                </a:solidFill>
                <a:latin typeface="Times New Roman" pitchFamily="18" charset="0"/>
                <a:cs typeface="Times New Roman" pitchFamily="18" charset="0"/>
              </a:rPr>
              <a:t>describes real journeys,</a:t>
            </a:r>
            <a:r>
              <a:rPr lang="en-US" sz="2800" b="1" i="1" smtClean="0">
                <a:solidFill>
                  <a:srgbClr val="292929"/>
                </a:solidFill>
                <a:latin typeface="Times New Roman" pitchFamily="18" charset="0"/>
                <a:cs typeface="Times New Roman" pitchFamily="18" charset="0"/>
              </a:rPr>
              <a:t> </a:t>
            </a:r>
            <a:r>
              <a:rPr lang="en-US" sz="2800" b="1" i="1" smtClean="0">
                <a:solidFill>
                  <a:srgbClr val="000066"/>
                </a:solidFill>
                <a:latin typeface="Times New Roman" pitchFamily="18" charset="0"/>
                <a:cs typeface="Times New Roman" pitchFamily="18" charset="0"/>
              </a:rPr>
              <a:t>satirises real people,</a:t>
            </a:r>
            <a:r>
              <a:rPr lang="en-US" sz="2800" b="1" smtClean="0">
                <a:solidFill>
                  <a:srgbClr val="292929"/>
                </a:solidFill>
                <a:latin typeface="Times New Roman" pitchFamily="18" charset="0"/>
                <a:cs typeface="Times New Roman" pitchFamily="18" charset="0"/>
              </a:rPr>
              <a:t> </a:t>
            </a:r>
            <a:r>
              <a:rPr lang="en-US" sz="2800" smtClean="0">
                <a:solidFill>
                  <a:srgbClr val="292929"/>
                </a:solidFill>
                <a:latin typeface="Times New Roman" pitchFamily="18" charset="0"/>
                <a:cs typeface="Times New Roman" pitchFamily="18" charset="0"/>
              </a:rPr>
              <a:t>or</a:t>
            </a:r>
            <a:r>
              <a:rPr lang="en-US" sz="2800" b="1" smtClean="0">
                <a:solidFill>
                  <a:srgbClr val="292929"/>
                </a:solidFill>
                <a:latin typeface="Times New Roman" pitchFamily="18" charset="0"/>
                <a:cs typeface="Times New Roman" pitchFamily="18" charset="0"/>
              </a:rPr>
              <a:t> </a:t>
            </a:r>
            <a:r>
              <a:rPr lang="en-US" sz="2800" b="1" i="1" smtClean="0">
                <a:solidFill>
                  <a:srgbClr val="000066"/>
                </a:solidFill>
                <a:latin typeface="Times New Roman" pitchFamily="18" charset="0"/>
                <a:cs typeface="Times New Roman" pitchFamily="18" charset="0"/>
              </a:rPr>
              <a:t>recounts real events.</a:t>
            </a:r>
          </a:p>
          <a:p>
            <a:pPr marL="0" indent="0" eaLnBrk="1" hangingPunct="1">
              <a:buFontTx/>
              <a:buNone/>
            </a:pPr>
            <a:endParaRPr lang="en-US" sz="2800" b="1" smtClean="0">
              <a:solidFill>
                <a:srgbClr val="000066"/>
              </a:solidFill>
              <a:latin typeface="Times New Roman" pitchFamily="18" charset="0"/>
              <a:cs typeface="Times New Roman" pitchFamily="18" charset="0"/>
            </a:endParaRPr>
          </a:p>
          <a:p>
            <a:pPr marL="0" indent="0" eaLnBrk="1" hangingPunct="1">
              <a:buFontTx/>
              <a:buNone/>
            </a:pPr>
            <a:endParaRPr lang="ru-RU" b="1"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flipV="1">
            <a:off x="914400" y="1341438"/>
            <a:ext cx="69850" cy="76200"/>
          </a:xfrm>
        </p:spPr>
        <p:txBody>
          <a:bodyPr/>
          <a:lstStyle/>
          <a:p>
            <a:pPr eaLnBrk="1" hangingPunct="1"/>
            <a:endParaRPr lang="ru-RU" sz="4000" smtClean="0"/>
          </a:p>
        </p:txBody>
      </p:sp>
      <p:sp>
        <p:nvSpPr>
          <p:cNvPr id="19458" name="Rectangle 3"/>
          <p:cNvSpPr>
            <a:spLocks noGrp="1" noChangeArrowheads="1"/>
          </p:cNvSpPr>
          <p:nvPr>
            <p:ph type="body" idx="1"/>
          </p:nvPr>
        </p:nvSpPr>
        <p:spPr/>
        <p:txBody>
          <a:bodyPr/>
          <a:lstStyle/>
          <a:p>
            <a:pPr eaLnBrk="1" hangingPunct="1">
              <a:buFontTx/>
              <a:buNone/>
            </a:pPr>
            <a:r>
              <a:rPr lang="en-US" sz="4400" smtClean="0">
                <a:solidFill>
                  <a:srgbClr val="000000"/>
                </a:solidFill>
                <a:latin typeface="Times New Roman" pitchFamily="18" charset="0"/>
              </a:rPr>
              <a:t>IT HAS BECOME A PRINCIPAL FEATURE OF VALUE FO LITERATURE THAT IS </a:t>
            </a:r>
            <a:r>
              <a:rPr lang="en-US" sz="4400" b="1" i="1" smtClean="0">
                <a:solidFill>
                  <a:srgbClr val="CC0000"/>
                </a:solidFill>
                <a:latin typeface="Times New Roman" pitchFamily="18" charset="0"/>
              </a:rPr>
              <a:t>UNIVERSAL</a:t>
            </a:r>
            <a:r>
              <a:rPr lang="en-US" sz="4400" b="1" i="1" smtClean="0">
                <a:solidFill>
                  <a:srgbClr val="000000"/>
                </a:solidFill>
                <a:latin typeface="Times New Roman" pitchFamily="18" charset="0"/>
              </a:rPr>
              <a:t>.</a:t>
            </a:r>
            <a:endParaRPr lang="ru-RU" sz="4400" b="1" i="1" smtClean="0">
              <a:solidFill>
                <a:srgbClr val="CC0000"/>
              </a:solidFill>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539750" y="188913"/>
            <a:ext cx="1152525" cy="503237"/>
          </a:xfrm>
        </p:spPr>
        <p:txBody>
          <a:bodyPr/>
          <a:lstStyle/>
          <a:p>
            <a:pPr eaLnBrk="1" hangingPunct="1"/>
            <a:endParaRPr lang="ru-RU" sz="4000" smtClean="0"/>
          </a:p>
        </p:txBody>
      </p:sp>
      <p:sp>
        <p:nvSpPr>
          <p:cNvPr id="20482" name="Rectangle 3"/>
          <p:cNvSpPr>
            <a:spLocks noGrp="1" noChangeArrowheads="1"/>
          </p:cNvSpPr>
          <p:nvPr>
            <p:ph type="body" idx="1"/>
          </p:nvPr>
        </p:nvSpPr>
        <p:spPr>
          <a:xfrm>
            <a:off x="468313" y="1052513"/>
            <a:ext cx="8135937" cy="5329237"/>
          </a:xfrm>
        </p:spPr>
        <p:txBody>
          <a:bodyPr/>
          <a:lstStyle/>
          <a:p>
            <a:pPr eaLnBrk="1" hangingPunct="1">
              <a:buFontTx/>
              <a:buNone/>
            </a:pPr>
            <a:endParaRPr lang="en-US" sz="2400" b="1" i="1" smtClean="0">
              <a:solidFill>
                <a:srgbClr val="000000"/>
              </a:solidFill>
              <a:latin typeface="Times New Roman" pitchFamily="18" charset="0"/>
            </a:endParaRPr>
          </a:p>
          <a:p>
            <a:pPr eaLnBrk="1" hangingPunct="1">
              <a:buFontTx/>
              <a:buNone/>
            </a:pPr>
            <a:r>
              <a:rPr lang="en-US" sz="2400" b="1" i="1" smtClean="0">
                <a:solidFill>
                  <a:srgbClr val="000000"/>
                </a:solidFill>
                <a:latin typeface="Times New Roman" pitchFamily="18" charset="0"/>
              </a:rPr>
              <a:t>There is the notion</a:t>
            </a:r>
            <a:r>
              <a:rPr lang="en-US" sz="2400" smtClean="0">
                <a:solidFill>
                  <a:srgbClr val="000000"/>
                </a:solidFill>
                <a:latin typeface="Times New Roman" pitchFamily="18" charset="0"/>
              </a:rPr>
              <a:t> that good literature, though dis-joined from its original context, nevertheless carries within it the means of reconstructing a rich context.</a:t>
            </a:r>
          </a:p>
          <a:p>
            <a:pPr eaLnBrk="1" hangingPunct="1">
              <a:buFontTx/>
              <a:buNone/>
            </a:pPr>
            <a:endParaRPr lang="en-US" b="1" smtClean="0">
              <a:solidFill>
                <a:srgbClr val="000000"/>
              </a:solidFill>
              <a:latin typeface="Times New Roman" pitchFamily="18" charset="0"/>
            </a:endParaRPr>
          </a:p>
          <a:p>
            <a:pPr eaLnBrk="1" hangingPunct="1">
              <a:buFontTx/>
              <a:buNone/>
            </a:pPr>
            <a:r>
              <a:rPr lang="en-US" sz="3600" b="1" smtClean="0">
                <a:solidFill>
                  <a:srgbClr val="000000"/>
                </a:solidFill>
                <a:latin typeface="Times New Roman" pitchFamily="18" charset="0"/>
              </a:rPr>
              <a:t>The </a:t>
            </a:r>
            <a:r>
              <a:rPr lang="en-US" sz="3600" b="1" smtClean="0">
                <a:solidFill>
                  <a:srgbClr val="CC0000"/>
                </a:solidFill>
                <a:latin typeface="Times New Roman" pitchFamily="18" charset="0"/>
              </a:rPr>
              <a:t>“world”</a:t>
            </a:r>
            <a:r>
              <a:rPr lang="en-US" sz="3600" b="1" smtClean="0">
                <a:solidFill>
                  <a:srgbClr val="000000"/>
                </a:solidFill>
                <a:latin typeface="Times New Roman" pitchFamily="18" charset="0"/>
              </a:rPr>
              <a:t> which literature evokes is praised for its </a:t>
            </a:r>
            <a:r>
              <a:rPr lang="en-US" sz="3600" b="1" i="1" smtClean="0">
                <a:solidFill>
                  <a:srgbClr val="000066"/>
                </a:solidFill>
                <a:latin typeface="Times New Roman" pitchFamily="18" charset="0"/>
              </a:rPr>
              <a:t>richness, texture, believability and plausibility.</a:t>
            </a:r>
            <a:r>
              <a:rPr lang="en-US" b="1" smtClean="0">
                <a:solidFill>
                  <a:srgbClr val="000000"/>
                </a:solidFill>
                <a:latin typeface="Times New Roman" pitchFamily="18" charset="0"/>
              </a:rPr>
              <a:t> </a:t>
            </a:r>
            <a:endParaRPr lang="ru-RU" b="1"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Grp="1" noChangeArrowheads="1"/>
          </p:cNvSpPr>
          <p:nvPr>
            <p:ph type="title"/>
          </p:nvPr>
        </p:nvSpPr>
        <p:spPr>
          <a:xfrm flipV="1">
            <a:off x="914400" y="333375"/>
            <a:ext cx="201613" cy="215900"/>
          </a:xfrm>
        </p:spPr>
        <p:txBody>
          <a:bodyPr/>
          <a:lstStyle/>
          <a:p>
            <a:pPr eaLnBrk="1" hangingPunct="1"/>
            <a:endParaRPr lang="ru-RU" sz="4000" smtClean="0"/>
          </a:p>
        </p:txBody>
      </p:sp>
      <p:sp>
        <p:nvSpPr>
          <p:cNvPr id="21506" name="Rectangle 5"/>
          <p:cNvSpPr>
            <a:spLocks noGrp="1" noChangeArrowheads="1"/>
          </p:cNvSpPr>
          <p:nvPr>
            <p:ph type="body" sz="half" idx="1"/>
          </p:nvPr>
        </p:nvSpPr>
        <p:spPr>
          <a:xfrm>
            <a:off x="539750" y="692150"/>
            <a:ext cx="3941763" cy="5919788"/>
          </a:xfrm>
        </p:spPr>
        <p:txBody>
          <a:bodyPr/>
          <a:lstStyle/>
          <a:p>
            <a:pPr eaLnBrk="1" hangingPunct="1"/>
            <a:endParaRPr lang="en-US" smtClean="0"/>
          </a:p>
          <a:p>
            <a:pPr eaLnBrk="1" hangingPunct="1">
              <a:buFontTx/>
              <a:buNone/>
            </a:pPr>
            <a:r>
              <a:rPr lang="en-US" b="1" smtClean="0">
                <a:solidFill>
                  <a:srgbClr val="CC0000"/>
                </a:solidFill>
                <a:latin typeface="Times New Roman" pitchFamily="18" charset="0"/>
              </a:rPr>
              <a:t>Fiction</a:t>
            </a:r>
          </a:p>
          <a:p>
            <a:pPr eaLnBrk="1" hangingPunct="1"/>
            <a:r>
              <a:rPr lang="en-US" sz="1600" b="1" smtClean="0">
                <a:solidFill>
                  <a:srgbClr val="000000"/>
                </a:solidFill>
                <a:latin typeface="Times New Roman" pitchFamily="18" charset="0"/>
              </a:rPr>
              <a:t>Dimensions of literary works are to be found in the: </a:t>
            </a:r>
          </a:p>
          <a:p>
            <a:pPr eaLnBrk="1" hangingPunct="1">
              <a:buFontTx/>
              <a:buNone/>
            </a:pPr>
            <a:r>
              <a:rPr lang="en-US" sz="1600" b="1" i="1" smtClean="0">
                <a:solidFill>
                  <a:srgbClr val="000000"/>
                </a:solidFill>
                <a:latin typeface="Times New Roman" pitchFamily="18" charset="0"/>
              </a:rPr>
              <a:t>-lyrical;</a:t>
            </a:r>
          </a:p>
          <a:p>
            <a:pPr eaLnBrk="1" hangingPunct="1">
              <a:buFontTx/>
              <a:buNone/>
            </a:pPr>
            <a:r>
              <a:rPr lang="en-US" sz="1600" b="1" i="1" smtClean="0">
                <a:solidFill>
                  <a:srgbClr val="000000"/>
                </a:solidFill>
                <a:latin typeface="Times New Roman" pitchFamily="18" charset="0"/>
              </a:rPr>
              <a:t>- descriptive passages;</a:t>
            </a:r>
          </a:p>
          <a:p>
            <a:pPr eaLnBrk="1" hangingPunct="1">
              <a:buFontTx/>
              <a:buNone/>
            </a:pPr>
            <a:r>
              <a:rPr lang="en-US" sz="1600" b="1" i="1" smtClean="0">
                <a:solidFill>
                  <a:srgbClr val="000000"/>
                </a:solidFill>
                <a:latin typeface="Times New Roman" pitchFamily="18" charset="0"/>
              </a:rPr>
              <a:t>-  characterisation;</a:t>
            </a:r>
          </a:p>
          <a:p>
            <a:pPr eaLnBrk="1" hangingPunct="1">
              <a:buFontTx/>
              <a:buNone/>
            </a:pPr>
            <a:r>
              <a:rPr lang="en-US" sz="1600" b="1" i="1" smtClean="0">
                <a:solidFill>
                  <a:srgbClr val="000000"/>
                </a:solidFill>
                <a:latin typeface="Times New Roman" pitchFamily="18" charset="0"/>
              </a:rPr>
              <a:t>-   poetic imagery;</a:t>
            </a:r>
            <a:br>
              <a:rPr lang="en-US" sz="1600" b="1" i="1" smtClean="0">
                <a:solidFill>
                  <a:srgbClr val="000000"/>
                </a:solidFill>
                <a:latin typeface="Times New Roman" pitchFamily="18" charset="0"/>
              </a:rPr>
            </a:br>
            <a:r>
              <a:rPr lang="en-US" sz="1600" b="1" i="1" smtClean="0">
                <a:solidFill>
                  <a:srgbClr val="000000"/>
                </a:solidFill>
                <a:latin typeface="Times New Roman" pitchFamily="18" charset="0"/>
              </a:rPr>
              <a:t>-  word-choices.</a:t>
            </a:r>
            <a:r>
              <a:rPr lang="en-US" b="1" smtClean="0">
                <a:solidFill>
                  <a:srgbClr val="000000"/>
                </a:solidFill>
                <a:latin typeface="Times New Roman" pitchFamily="18" charset="0"/>
              </a:rPr>
              <a:t> </a:t>
            </a:r>
          </a:p>
          <a:p>
            <a:pPr eaLnBrk="1" hangingPunct="1"/>
            <a:r>
              <a:rPr lang="en-US" b="1" smtClean="0">
                <a:solidFill>
                  <a:srgbClr val="000000"/>
                </a:solidFill>
                <a:latin typeface="Times New Roman" pitchFamily="18" charset="0"/>
              </a:rPr>
              <a:t>A rich resolving context </a:t>
            </a:r>
            <a:r>
              <a:rPr lang="en-US" b="1" i="1" smtClean="0">
                <a:solidFill>
                  <a:srgbClr val="000066"/>
                </a:solidFill>
                <a:latin typeface="Times New Roman" pitchFamily="18" charset="0"/>
              </a:rPr>
              <a:t>is specified</a:t>
            </a:r>
            <a:r>
              <a:rPr lang="en-US" b="1" smtClean="0">
                <a:solidFill>
                  <a:srgbClr val="000000"/>
                </a:solidFill>
                <a:latin typeface="Times New Roman" pitchFamily="18" charset="0"/>
              </a:rPr>
              <a:t> for the reader.</a:t>
            </a:r>
          </a:p>
          <a:p>
            <a:pPr eaLnBrk="1" hangingPunct="1"/>
            <a:endParaRPr lang="en-US" b="1" smtClean="0">
              <a:solidFill>
                <a:srgbClr val="000000"/>
              </a:solidFill>
              <a:latin typeface="Times New Roman" pitchFamily="18" charset="0"/>
            </a:endParaRPr>
          </a:p>
          <a:p>
            <a:pPr eaLnBrk="1" hangingPunct="1"/>
            <a:endParaRPr lang="ru-RU" smtClean="0"/>
          </a:p>
        </p:txBody>
      </p:sp>
      <p:sp>
        <p:nvSpPr>
          <p:cNvPr id="21507" name="Rectangle 6"/>
          <p:cNvSpPr>
            <a:spLocks noGrp="1" noChangeArrowheads="1"/>
          </p:cNvSpPr>
          <p:nvPr>
            <p:ph type="body" sz="half" idx="2"/>
          </p:nvPr>
        </p:nvSpPr>
        <p:spPr>
          <a:xfrm>
            <a:off x="4648200" y="692150"/>
            <a:ext cx="4027488" cy="5937250"/>
          </a:xfrm>
        </p:spPr>
        <p:txBody>
          <a:bodyPr/>
          <a:lstStyle/>
          <a:p>
            <a:pPr eaLnBrk="1" hangingPunct="1"/>
            <a:endParaRPr lang="en-US" smtClean="0">
              <a:solidFill>
                <a:srgbClr val="CC0000"/>
              </a:solidFill>
            </a:endParaRPr>
          </a:p>
          <a:p>
            <a:pPr eaLnBrk="1" hangingPunct="1">
              <a:buFontTx/>
              <a:buNone/>
            </a:pPr>
            <a:r>
              <a:rPr lang="en-US" b="1" smtClean="0">
                <a:solidFill>
                  <a:srgbClr val="CC0000"/>
                </a:solidFill>
                <a:latin typeface="Times New Roman" pitchFamily="18" charset="0"/>
              </a:rPr>
              <a:t>Non-fiction</a:t>
            </a:r>
          </a:p>
          <a:p>
            <a:pPr eaLnBrk="1" hangingPunct="1"/>
            <a:r>
              <a:rPr lang="en-US" sz="2400" b="1" i="1" smtClean="0">
                <a:solidFill>
                  <a:srgbClr val="000066"/>
                </a:solidFill>
                <a:latin typeface="Times New Roman" pitchFamily="18" charset="0"/>
              </a:rPr>
              <a:t>Universality is</a:t>
            </a:r>
            <a:r>
              <a:rPr lang="en-US" sz="2400" b="1" smtClean="0">
                <a:solidFill>
                  <a:srgbClr val="000000"/>
                </a:solidFill>
                <a:latin typeface="Times New Roman" pitchFamily="18" charset="0"/>
              </a:rPr>
              <a:t> attained by non-specificity.</a:t>
            </a:r>
          </a:p>
          <a:p>
            <a:pPr eaLnBrk="1" hangingPunct="1"/>
            <a:r>
              <a:rPr lang="en-US" sz="2400" b="1" i="1" smtClean="0">
                <a:solidFill>
                  <a:srgbClr val="000066"/>
                </a:solidFill>
                <a:latin typeface="Times New Roman" pitchFamily="18" charset="0"/>
              </a:rPr>
              <a:t>Ambiguity, vagueness, or values</a:t>
            </a:r>
            <a:r>
              <a:rPr lang="en-US" sz="2400" b="1" smtClean="0">
                <a:solidFill>
                  <a:srgbClr val="000000"/>
                </a:solidFill>
                <a:latin typeface="Times New Roman" pitchFamily="18" charset="0"/>
              </a:rPr>
              <a:t> that are felt to be </a:t>
            </a:r>
            <a:r>
              <a:rPr lang="en-US" sz="2400" b="1" i="1" smtClean="0">
                <a:solidFill>
                  <a:srgbClr val="000066"/>
                </a:solidFill>
                <a:latin typeface="Times New Roman" pitchFamily="18" charset="0"/>
              </a:rPr>
              <a:t>eternal human qualities and emotions</a:t>
            </a:r>
            <a:r>
              <a:rPr lang="en-US" sz="2400" b="1" smtClean="0">
                <a:solidFill>
                  <a:srgbClr val="000000"/>
                </a:solidFill>
                <a:latin typeface="Times New Roman" pitchFamily="18" charset="0"/>
              </a:rPr>
              <a:t> are the ground for the reader to create a context by mapping their own human experience onto the frame-work offered by the poem.</a:t>
            </a:r>
            <a:endParaRPr lang="ru-RU" sz="2400" b="1"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323850" y="1412875"/>
            <a:ext cx="8569325" cy="2232025"/>
          </a:xfrm>
        </p:spPr>
        <p:txBody>
          <a:bodyPr/>
          <a:lstStyle/>
          <a:p>
            <a:r>
              <a:rPr lang="en-US" sz="4000" b="1" smtClean="0">
                <a:solidFill>
                  <a:srgbClr val="000066"/>
                </a:solidFill>
                <a:latin typeface="Times New Roman" pitchFamily="18" charset="0"/>
                <a:cs typeface="Times New Roman" pitchFamily="18" charset="0"/>
              </a:rPr>
              <a:t>Philosophers of language developed the notion of:</a:t>
            </a:r>
            <a:endParaRPr lang="ru-RU" sz="4000" b="1" smtClean="0">
              <a:solidFill>
                <a:srgbClr val="000066"/>
              </a:solidFill>
              <a:latin typeface="Times New Roman" pitchFamily="18" charset="0"/>
              <a:cs typeface="Times New Roman" pitchFamily="18" charset="0"/>
            </a:endParaRPr>
          </a:p>
        </p:txBody>
      </p:sp>
      <p:sp>
        <p:nvSpPr>
          <p:cNvPr id="22530" name="Rectangle 3"/>
          <p:cNvSpPr>
            <a:spLocks noGrp="1" noChangeArrowheads="1"/>
          </p:cNvSpPr>
          <p:nvPr>
            <p:ph type="body" idx="1"/>
          </p:nvPr>
        </p:nvSpPr>
        <p:spPr>
          <a:xfrm>
            <a:off x="323850" y="2708275"/>
            <a:ext cx="8208963" cy="3921125"/>
          </a:xfrm>
        </p:spPr>
        <p:txBody>
          <a:bodyPr/>
          <a:lstStyle/>
          <a:p>
            <a:endParaRPr lang="en-US" smtClean="0">
              <a:solidFill>
                <a:srgbClr val="000000"/>
              </a:solidFill>
            </a:endParaRPr>
          </a:p>
          <a:p>
            <a:endParaRPr lang="en-US" smtClean="0">
              <a:solidFill>
                <a:srgbClr val="000000"/>
              </a:solidFill>
            </a:endParaRPr>
          </a:p>
          <a:p>
            <a:r>
              <a:rPr lang="en-US" b="1" smtClean="0">
                <a:solidFill>
                  <a:srgbClr val="000000"/>
                </a:solidFill>
              </a:rPr>
              <a:t>Possible worlds</a:t>
            </a:r>
          </a:p>
          <a:p>
            <a:r>
              <a:rPr lang="en-US" b="1" smtClean="0">
                <a:solidFill>
                  <a:srgbClr val="000000"/>
                </a:solidFill>
              </a:rPr>
              <a:t>Actual worlds</a:t>
            </a:r>
          </a:p>
          <a:p>
            <a:r>
              <a:rPr lang="en-US" b="1" smtClean="0">
                <a:solidFill>
                  <a:srgbClr val="000000"/>
                </a:solidFill>
              </a:rPr>
              <a:t>Impossible worlds </a:t>
            </a:r>
          </a:p>
          <a:p>
            <a:r>
              <a:rPr lang="en-US" b="1" smtClean="0">
                <a:solidFill>
                  <a:srgbClr val="000000"/>
                </a:solidFill>
              </a:rPr>
              <a:t>discourse worlds</a:t>
            </a:r>
            <a:endParaRPr lang="ru-RU" b="1" smtClean="0">
              <a:solidFill>
                <a:srgbClr val="000000"/>
              </a:solidFill>
            </a:endParaRPr>
          </a:p>
          <a:p>
            <a:endParaRPr lang="ru-RU" smtClean="0">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539750" y="0"/>
            <a:ext cx="215900" cy="188913"/>
          </a:xfrm>
        </p:spPr>
        <p:txBody>
          <a:bodyPr/>
          <a:lstStyle/>
          <a:p>
            <a:pPr eaLnBrk="1" hangingPunct="1"/>
            <a:endParaRPr lang="ru-RU" sz="4000" smtClean="0"/>
          </a:p>
        </p:txBody>
      </p:sp>
      <p:sp>
        <p:nvSpPr>
          <p:cNvPr id="23554" name="Rectangle 3"/>
          <p:cNvSpPr>
            <a:spLocks noGrp="1" noChangeArrowheads="1"/>
          </p:cNvSpPr>
          <p:nvPr>
            <p:ph type="body" idx="1"/>
          </p:nvPr>
        </p:nvSpPr>
        <p:spPr>
          <a:xfrm>
            <a:off x="0" y="1196975"/>
            <a:ext cx="9144000" cy="5661025"/>
          </a:xfrm>
        </p:spPr>
        <p:txBody>
          <a:bodyPr/>
          <a:lstStyle/>
          <a:p>
            <a:pPr eaLnBrk="1" hangingPunct="1">
              <a:buFontTx/>
              <a:buNone/>
            </a:pPr>
            <a:r>
              <a:rPr lang="en-US" sz="2800" b="1" smtClean="0">
                <a:solidFill>
                  <a:srgbClr val="000000"/>
                </a:solidFill>
                <a:latin typeface="Times New Roman" pitchFamily="18" charset="0"/>
              </a:rPr>
              <a:t>Stockwell </a:t>
            </a:r>
            <a:r>
              <a:rPr lang="en-US" sz="2800" smtClean="0">
                <a:solidFill>
                  <a:srgbClr val="000000"/>
                </a:solidFill>
                <a:latin typeface="Times New Roman" pitchFamily="18" charset="0"/>
              </a:rPr>
              <a:t> lists the following </a:t>
            </a:r>
            <a:r>
              <a:rPr lang="en-US" sz="2800" b="1" i="1" smtClean="0">
                <a:solidFill>
                  <a:srgbClr val="000000"/>
                </a:solidFill>
                <a:latin typeface="Times New Roman" pitchFamily="18" charset="0"/>
              </a:rPr>
              <a:t>possible worlds:</a:t>
            </a:r>
          </a:p>
          <a:p>
            <a:pPr lvl="1" eaLnBrk="1" hangingPunct="1">
              <a:buFontTx/>
              <a:buNone/>
            </a:pPr>
            <a:r>
              <a:rPr lang="en-US" sz="2400" b="1" smtClean="0">
                <a:solidFill>
                  <a:srgbClr val="000000"/>
                </a:solidFill>
                <a:latin typeface="Times New Roman" pitchFamily="18" charset="0"/>
              </a:rPr>
              <a:t>  </a:t>
            </a:r>
            <a:r>
              <a:rPr lang="en-US" sz="2400" b="1" u="sng" smtClean="0">
                <a:solidFill>
                  <a:srgbClr val="CC0000"/>
                </a:solidFill>
                <a:latin typeface="Times New Roman" pitchFamily="18" charset="0"/>
              </a:rPr>
              <a:t>epistemic worlds</a:t>
            </a:r>
            <a:r>
              <a:rPr lang="en-US" sz="2400" b="1" u="sng" smtClean="0">
                <a:solidFill>
                  <a:srgbClr val="000000"/>
                </a:solidFill>
                <a:latin typeface="Times New Roman" pitchFamily="18" charset="0"/>
              </a:rPr>
              <a:t> </a:t>
            </a:r>
            <a:r>
              <a:rPr lang="en-US" sz="2400" smtClean="0">
                <a:solidFill>
                  <a:srgbClr val="000000"/>
                </a:solidFill>
                <a:latin typeface="Times New Roman" pitchFamily="18" charset="0"/>
              </a:rPr>
              <a:t>– knowledge worlds; what the characters in the fictional world believe to be true about their world.</a:t>
            </a:r>
          </a:p>
          <a:p>
            <a:pPr lvl="1" eaLnBrk="1" hangingPunct="1">
              <a:buFontTx/>
              <a:buNone/>
            </a:pPr>
            <a:r>
              <a:rPr lang="en-US" sz="2400" b="1" smtClean="0">
                <a:solidFill>
                  <a:srgbClr val="CC0000"/>
                </a:solidFill>
                <a:latin typeface="Times New Roman" pitchFamily="18" charset="0"/>
              </a:rPr>
              <a:t>  </a:t>
            </a:r>
            <a:r>
              <a:rPr lang="en-US" sz="2400" b="1" u="sng" smtClean="0">
                <a:solidFill>
                  <a:srgbClr val="CC0000"/>
                </a:solidFill>
                <a:latin typeface="Times New Roman" pitchFamily="18" charset="0"/>
              </a:rPr>
              <a:t>speculative extensions</a:t>
            </a:r>
            <a:r>
              <a:rPr lang="en-US" sz="2400" b="1" u="sng" smtClean="0">
                <a:solidFill>
                  <a:srgbClr val="000000"/>
                </a:solidFill>
                <a:latin typeface="Times New Roman" pitchFamily="18" charset="0"/>
              </a:rPr>
              <a:t> </a:t>
            </a:r>
            <a:r>
              <a:rPr lang="en-US" sz="2400" smtClean="0">
                <a:solidFill>
                  <a:srgbClr val="000000"/>
                </a:solidFill>
                <a:latin typeface="Times New Roman" pitchFamily="18" charset="0"/>
              </a:rPr>
              <a:t>– things the characters anticipate about their world, or other hypotheses they hold.</a:t>
            </a:r>
            <a:br>
              <a:rPr lang="en-US" sz="2400" smtClean="0">
                <a:solidFill>
                  <a:srgbClr val="000000"/>
                </a:solidFill>
                <a:latin typeface="Times New Roman" pitchFamily="18" charset="0"/>
              </a:rPr>
            </a:br>
            <a:r>
              <a:rPr lang="en-US" sz="2400" b="1" u="sng" smtClean="0">
                <a:solidFill>
                  <a:srgbClr val="CC0000"/>
                </a:solidFill>
                <a:latin typeface="Times New Roman" pitchFamily="18" charset="0"/>
              </a:rPr>
              <a:t>intention worlds</a:t>
            </a:r>
            <a:r>
              <a:rPr lang="en-US" sz="2400" b="1" u="sng" smtClean="0">
                <a:solidFill>
                  <a:srgbClr val="000000"/>
                </a:solidFill>
                <a:latin typeface="Times New Roman" pitchFamily="18" charset="0"/>
              </a:rPr>
              <a:t> </a:t>
            </a:r>
            <a:r>
              <a:rPr lang="en-US" sz="2400" smtClean="0">
                <a:solidFill>
                  <a:srgbClr val="000000"/>
                </a:solidFill>
                <a:latin typeface="Times New Roman" pitchFamily="18" charset="0"/>
              </a:rPr>
              <a:t>– what characters plan to do to deliberately change their world.</a:t>
            </a:r>
            <a:br>
              <a:rPr lang="en-US" sz="2400" smtClean="0">
                <a:solidFill>
                  <a:srgbClr val="000000"/>
                </a:solidFill>
                <a:latin typeface="Times New Roman" pitchFamily="18" charset="0"/>
              </a:rPr>
            </a:br>
            <a:r>
              <a:rPr lang="en-US" sz="2400" b="1" u="sng" smtClean="0">
                <a:solidFill>
                  <a:srgbClr val="CC0000"/>
                </a:solidFill>
                <a:latin typeface="Times New Roman" pitchFamily="18" charset="0"/>
              </a:rPr>
              <a:t>wish worlds</a:t>
            </a:r>
            <a:r>
              <a:rPr lang="en-US" sz="2400" b="1" u="sng" smtClean="0">
                <a:solidFill>
                  <a:srgbClr val="000000"/>
                </a:solidFill>
                <a:latin typeface="Times New Roman" pitchFamily="18" charset="0"/>
              </a:rPr>
              <a:t> </a:t>
            </a:r>
            <a:r>
              <a:rPr lang="en-US" sz="2400" smtClean="0">
                <a:solidFill>
                  <a:srgbClr val="000000"/>
                </a:solidFill>
                <a:latin typeface="Times New Roman" pitchFamily="18" charset="0"/>
              </a:rPr>
              <a:t>– what characters wish or imagine might be different about their world.</a:t>
            </a:r>
            <a:br>
              <a:rPr lang="en-US" sz="2400" smtClean="0">
                <a:solidFill>
                  <a:srgbClr val="000000"/>
                </a:solidFill>
                <a:latin typeface="Times New Roman" pitchFamily="18" charset="0"/>
              </a:rPr>
            </a:br>
            <a:r>
              <a:rPr lang="en-US" sz="2400" b="1" u="sng" smtClean="0">
                <a:solidFill>
                  <a:srgbClr val="CC0000"/>
                </a:solidFill>
                <a:latin typeface="Times New Roman" pitchFamily="18" charset="0"/>
              </a:rPr>
              <a:t>obligation worlds</a:t>
            </a:r>
            <a:r>
              <a:rPr lang="en-US" sz="2400" b="1" u="sng" smtClean="0">
                <a:solidFill>
                  <a:srgbClr val="000000"/>
                </a:solidFill>
                <a:latin typeface="Times New Roman" pitchFamily="18" charset="0"/>
              </a:rPr>
              <a:t> </a:t>
            </a:r>
            <a:r>
              <a:rPr lang="en-US" sz="2400" smtClean="0">
                <a:solidFill>
                  <a:srgbClr val="000000"/>
                </a:solidFill>
                <a:latin typeface="Times New Roman" pitchFamily="18" charset="0"/>
              </a:rPr>
              <a:t>– different versions of the world filtered through the characters’ sense of moral values.</a:t>
            </a:r>
            <a:br>
              <a:rPr lang="en-US" sz="2400" smtClean="0">
                <a:solidFill>
                  <a:srgbClr val="000000"/>
                </a:solidFill>
                <a:latin typeface="Times New Roman" pitchFamily="18" charset="0"/>
              </a:rPr>
            </a:br>
            <a:r>
              <a:rPr lang="en-US" sz="2400" b="1" u="sng" smtClean="0">
                <a:solidFill>
                  <a:srgbClr val="CC0000"/>
                </a:solidFill>
                <a:latin typeface="Times New Roman" pitchFamily="18" charset="0"/>
              </a:rPr>
              <a:t>fantasy worlds</a:t>
            </a:r>
            <a:r>
              <a:rPr lang="en-US" sz="2400" b="1" u="sng" smtClean="0">
                <a:solidFill>
                  <a:srgbClr val="000000"/>
                </a:solidFill>
                <a:latin typeface="Times New Roman" pitchFamily="18" charset="0"/>
              </a:rPr>
              <a:t> </a:t>
            </a:r>
            <a:r>
              <a:rPr lang="en-US" sz="2400" smtClean="0">
                <a:solidFill>
                  <a:srgbClr val="000000"/>
                </a:solidFill>
                <a:latin typeface="Times New Roman" pitchFamily="18" charset="0"/>
              </a:rPr>
              <a:t>– the worlds of characters’ dreams, visions, imaginations or fictions that they compose themselves.</a:t>
            </a:r>
          </a:p>
          <a:p>
            <a:pPr lvl="1" eaLnBrk="1" hangingPunct="1">
              <a:buFontTx/>
              <a:buNone/>
            </a:pPr>
            <a:endParaRPr lang="ru-RU" sz="240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24">
  <a:themeElements>
    <a:clrScheme name="">
      <a:dk1>
        <a:srgbClr val="808080"/>
      </a:dk1>
      <a:lt1>
        <a:srgbClr val="FFFFFF"/>
      </a:lt1>
      <a:dk2>
        <a:srgbClr val="FFFFFF"/>
      </a:dk2>
      <a:lt2>
        <a:srgbClr val="0120BD"/>
      </a:lt2>
      <a:accent1>
        <a:srgbClr val="C300E6"/>
      </a:accent1>
      <a:accent2>
        <a:srgbClr val="F96F1C"/>
      </a:accent2>
      <a:accent3>
        <a:srgbClr val="FFFFFF"/>
      </a:accent3>
      <a:accent4>
        <a:srgbClr val="6C6C6C"/>
      </a:accent4>
      <a:accent5>
        <a:srgbClr val="DEAAF0"/>
      </a:accent5>
      <a:accent6>
        <a:srgbClr val="E26418"/>
      </a:accent6>
      <a:hlink>
        <a:srgbClr val="FFBF07"/>
      </a:hlink>
      <a:folHlink>
        <a:srgbClr val="5F5F5F"/>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860</TotalTime>
  <Words>457</Words>
  <Application>Microsoft Office PowerPoint</Application>
  <PresentationFormat>Экран (4:3)</PresentationFormat>
  <Paragraphs>60</Paragraphs>
  <Slides>12</Slides>
  <Notes>2</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1</vt:i4>
      </vt:variant>
      <vt:variant>
        <vt:lpstr>Заголовки слайдов</vt:lpstr>
      </vt:variant>
      <vt:variant>
        <vt:i4>12</vt:i4>
      </vt:variant>
    </vt:vector>
  </HeadingPairs>
  <TitlesOfParts>
    <vt:vector size="19" baseType="lpstr">
      <vt:lpstr>Arial</vt:lpstr>
      <vt:lpstr>Microsoft Sans Serif</vt:lpstr>
      <vt:lpstr>Arial Black</vt:lpstr>
      <vt:lpstr>Verdana</vt:lpstr>
      <vt:lpstr>굴림</vt:lpstr>
      <vt:lpstr>Times New Roman</vt:lpstr>
      <vt:lpstr>powerpoint-template-24</vt:lpstr>
      <vt:lpstr>DISCOURSE WORLDS AND MENTAL SPACES</vt:lpstr>
      <vt:lpstr>Links with literary critical concepts</vt:lpstr>
      <vt:lpstr>Слайд 3</vt:lpstr>
      <vt:lpstr>Слайд 4</vt:lpstr>
      <vt:lpstr>Слайд 5</vt:lpstr>
      <vt:lpstr>Слайд 6</vt:lpstr>
      <vt:lpstr>Слайд 7</vt:lpstr>
      <vt:lpstr>Philosophers of language developed the notion of:</vt:lpstr>
      <vt:lpstr>Слайд 9</vt:lpstr>
      <vt:lpstr>Слайд 10</vt:lpstr>
      <vt:lpstr>Слайд 11</vt:lpstr>
      <vt:lpstr>Слайд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DISCOURSE WORLDS AND MENTAL SPACES</dc:title>
  <dc:creator>ZXC</dc:creator>
  <cp:lastModifiedBy>admin</cp:lastModifiedBy>
  <cp:revision>11</cp:revision>
  <dcterms:created xsi:type="dcterms:W3CDTF">2019-03-13T20:48:07Z</dcterms:created>
  <dcterms:modified xsi:type="dcterms:W3CDTF">2019-10-02T12:45:28Z</dcterms:modified>
</cp:coreProperties>
</file>