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76" r:id="rId4"/>
    <p:sldId id="278" r:id="rId5"/>
    <p:sldId id="277" r:id="rId6"/>
    <p:sldId id="274" r:id="rId7"/>
    <p:sldId id="257" r:id="rId8"/>
    <p:sldId id="258" r:id="rId9"/>
    <p:sldId id="260" r:id="rId10"/>
    <p:sldId id="261" r:id="rId11"/>
    <p:sldId id="262" r:id="rId12"/>
    <p:sldId id="263" r:id="rId13"/>
    <p:sldId id="264" r:id="rId14"/>
    <p:sldId id="265" r:id="rId15"/>
    <p:sldId id="266" r:id="rId16"/>
    <p:sldId id="267" r:id="rId17"/>
    <p:sldId id="268" r:id="rId18"/>
    <p:sldId id="269" r:id="rId19"/>
    <p:sldId id="270" r:id="rId20"/>
    <p:sldId id="273" r:id="rId21"/>
    <p:sldId id="271" r:id="rId22"/>
    <p:sldId id="279" r:id="rId23"/>
    <p:sldId id="280" r:id="rId24"/>
    <p:sldId id="281" r:id="rId25"/>
    <p:sldId id="284" r:id="rId26"/>
    <p:sldId id="282" r:id="rId27"/>
    <p:sldId id="283"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9" r:id="rId41"/>
    <p:sldId id="300" r:id="rId42"/>
    <p:sldId id="301" r:id="rId43"/>
    <p:sldId id="302" r:id="rId44"/>
    <p:sldId id="303" r:id="rId45"/>
    <p:sldId id="304" r:id="rId46"/>
    <p:sldId id="305" r:id="rId47"/>
    <p:sldId id="306" r:id="rId48"/>
    <p:sldId id="308" r:id="rId49"/>
    <p:sldId id="309" r:id="rId50"/>
    <p:sldId id="307"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5" r:id="rId66"/>
    <p:sldId id="324" r:id="rId67"/>
    <p:sldId id="326" r:id="rId68"/>
    <p:sldId id="327" r:id="rId69"/>
    <p:sldId id="328" r:id="rId70"/>
    <p:sldId id="329" r:id="rId71"/>
    <p:sldId id="332" r:id="rId72"/>
    <p:sldId id="331" r:id="rId73"/>
    <p:sldId id="330" r:id="rId74"/>
    <p:sldId id="334" r:id="rId7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33EE57D-6C04-4FF7-9D71-9A80E3C693B6}" type="datetimeFigureOut">
              <a:rPr lang="ru-RU" smtClean="0"/>
              <a:t>02.04.2019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A805F2-6A7D-4347-ADBF-17C0B80D3AE3}"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33EE57D-6C04-4FF7-9D71-9A80E3C693B6}" type="datetimeFigureOut">
              <a:rPr lang="ru-RU" smtClean="0"/>
              <a:t>02.04.2019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A805F2-6A7D-4347-ADBF-17C0B80D3AE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33EE57D-6C04-4FF7-9D71-9A80E3C693B6}" type="datetimeFigureOut">
              <a:rPr lang="ru-RU" smtClean="0"/>
              <a:t>02.04.2019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A805F2-6A7D-4347-ADBF-17C0B80D3AE3}"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33EE57D-6C04-4FF7-9D71-9A80E3C693B6}" type="datetimeFigureOut">
              <a:rPr lang="ru-RU" smtClean="0"/>
              <a:t>02.04.2019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A805F2-6A7D-4347-ADBF-17C0B80D3AE3}"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3EE57D-6C04-4FF7-9D71-9A80E3C693B6}" type="datetimeFigureOut">
              <a:rPr lang="ru-RU" smtClean="0"/>
              <a:t>02.04.2019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A805F2-6A7D-4347-ADBF-17C0B80D3AE3}"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933EE57D-6C04-4FF7-9D71-9A80E3C693B6}" type="datetimeFigureOut">
              <a:rPr lang="ru-RU" smtClean="0"/>
              <a:t>02.04.2019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4A805F2-6A7D-4347-ADBF-17C0B80D3AE3}"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33EE57D-6C04-4FF7-9D71-9A80E3C693B6}" type="datetimeFigureOut">
              <a:rPr lang="ru-RU" smtClean="0"/>
              <a:t>02.04.2019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4A805F2-6A7D-4347-ADBF-17C0B80D3AE3}"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933EE57D-6C04-4FF7-9D71-9A80E3C693B6}" type="datetimeFigureOut">
              <a:rPr lang="ru-RU" smtClean="0"/>
              <a:t>02.04.2019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4A805F2-6A7D-4347-ADBF-17C0B80D3AE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33EE57D-6C04-4FF7-9D71-9A80E3C693B6}" type="datetimeFigureOut">
              <a:rPr lang="ru-RU" smtClean="0"/>
              <a:t>02.04.2019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4A805F2-6A7D-4347-ADBF-17C0B80D3AE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33EE57D-6C04-4FF7-9D71-9A80E3C693B6}" type="datetimeFigureOut">
              <a:rPr lang="ru-RU" smtClean="0"/>
              <a:t>02.04.2019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4A805F2-6A7D-4347-ADBF-17C0B80D3AE3}"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3EE57D-6C04-4FF7-9D71-9A80E3C693B6}" type="datetimeFigureOut">
              <a:rPr lang="ru-RU" smtClean="0"/>
              <a:t>02.04.2019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4A805F2-6A7D-4347-ADBF-17C0B80D3AE3}"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33EE57D-6C04-4FF7-9D71-9A80E3C693B6}" type="datetimeFigureOut">
              <a:rPr lang="ru-RU" smtClean="0"/>
              <a:t>02.04.2019</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4A805F2-6A7D-4347-ADBF-17C0B80D3AE3}"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en-US" sz="6000" dirty="0"/>
              <a:t>Mental spaces</a:t>
            </a:r>
            <a:r>
              <a:rPr lang="ru-RU" sz="6000" dirty="0"/>
              <a:t/>
            </a:r>
            <a:br>
              <a:rPr lang="ru-RU" sz="6000" dirty="0"/>
            </a:br>
            <a:endParaRPr lang="ru-RU" sz="6000" dirty="0"/>
          </a:p>
        </p:txBody>
      </p:sp>
      <p:sp>
        <p:nvSpPr>
          <p:cNvPr id="3" name="Подзаголовок 2"/>
          <p:cNvSpPr>
            <a:spLocks noGrp="1"/>
          </p:cNvSpPr>
          <p:nvPr>
            <p:ph type="subTitle" idx="1"/>
          </p:nvPr>
        </p:nvSpPr>
        <p:spPr/>
        <p:txBody>
          <a:bodyPr>
            <a:normAutofit/>
          </a:bodyPr>
          <a:lstStyle/>
          <a:p>
            <a:pPr algn="r"/>
            <a:r>
              <a:rPr lang="en-US" sz="2400" dirty="0" smtClean="0"/>
              <a:t>Lecturer: Mrs. Alisa </a:t>
            </a:r>
            <a:r>
              <a:rPr lang="en-US" sz="2400" dirty="0" err="1" smtClean="0"/>
              <a:t>Horshkova</a:t>
            </a:r>
            <a:r>
              <a:rPr lang="en-US" sz="2400" dirty="0" smtClean="0"/>
              <a:t>, </a:t>
            </a:r>
          </a:p>
          <a:p>
            <a:pPr algn="r"/>
            <a:r>
              <a:rPr lang="en-US" sz="2400" dirty="0" smtClean="0"/>
              <a:t>3</a:t>
            </a:r>
            <a:r>
              <a:rPr lang="en-US" sz="2400" baseline="30000" dirty="0" smtClean="0"/>
              <a:t>rd</a:t>
            </a:r>
            <a:r>
              <a:rPr lang="en-US" sz="2400" dirty="0" smtClean="0"/>
              <a:t> year post-graduate student</a:t>
            </a:r>
            <a:endParaRPr lang="ru-RU" sz="2400" dirty="0"/>
          </a:p>
        </p:txBody>
      </p:sp>
    </p:spTree>
    <p:extLst>
      <p:ext uri="{BB962C8B-B14F-4D97-AF65-F5344CB8AC3E}">
        <p14:creationId xmlns:p14="http://schemas.microsoft.com/office/powerpoint/2010/main" val="3082223349"/>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00808"/>
            <a:ext cx="7408333" cy="5157192"/>
          </a:xfrm>
        </p:spPr>
        <p:txBody>
          <a:bodyPr>
            <a:normAutofit/>
          </a:bodyPr>
          <a:lstStyle/>
          <a:p>
            <a:pPr algn="just"/>
            <a:r>
              <a:rPr lang="en-US" dirty="0"/>
              <a:t>To understand and negotiate reality, we build </a:t>
            </a:r>
            <a:r>
              <a:rPr lang="en-US" b="1" dirty="0"/>
              <a:t>a reality space </a:t>
            </a:r>
            <a:r>
              <a:rPr lang="en-US" dirty="0"/>
              <a:t>with mental representations of everything we perceive. Any operation on that </a:t>
            </a:r>
            <a:r>
              <a:rPr lang="en-US" dirty="0" smtClean="0"/>
              <a:t>set </a:t>
            </a:r>
            <a:r>
              <a:rPr lang="en-US" dirty="0"/>
              <a:t>of knowledge creates </a:t>
            </a:r>
            <a:r>
              <a:rPr lang="en-US" b="1" dirty="0"/>
              <a:t>a projected space,</a:t>
            </a:r>
            <a:r>
              <a:rPr lang="en-US" dirty="0"/>
              <a:t> whenever we make a predication, description, imagine a counterfactual, anticipate or recall. </a:t>
            </a:r>
            <a:endParaRPr lang="en-US" dirty="0" smtClean="0"/>
          </a:p>
          <a:p>
            <a:pPr algn="just"/>
            <a:r>
              <a:rPr lang="en-US" dirty="0" smtClean="0"/>
              <a:t>The </a:t>
            </a:r>
            <a:r>
              <a:rPr lang="en-US" dirty="0"/>
              <a:t>same process applies equally </a:t>
            </a:r>
            <a:r>
              <a:rPr lang="en-US" b="1" dirty="0"/>
              <a:t>to fictional spaces</a:t>
            </a:r>
            <a:r>
              <a:rPr lang="en-US" dirty="0"/>
              <a:t>, which </a:t>
            </a:r>
            <a:r>
              <a:rPr lang="en-US" b="1" dirty="0"/>
              <a:t>we build to follow an ongoing narrative.</a:t>
            </a:r>
            <a:r>
              <a:rPr lang="en-US" dirty="0"/>
              <a:t> Minimally, the process can be seen to operate in simple sentence predications. </a:t>
            </a:r>
            <a:endParaRPr lang="en-US" dirty="0" smtClean="0"/>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3760585319"/>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08333" cy="4797152"/>
          </a:xfrm>
        </p:spPr>
        <p:txBody>
          <a:bodyPr>
            <a:normAutofit/>
          </a:bodyPr>
          <a:lstStyle/>
          <a:p>
            <a:pPr algn="just"/>
            <a:endParaRPr lang="en-US" b="1" dirty="0" smtClean="0"/>
          </a:p>
          <a:p>
            <a:pPr algn="just"/>
            <a:endParaRPr lang="en-US" b="1" dirty="0" smtClean="0"/>
          </a:p>
          <a:p>
            <a:pPr algn="just"/>
            <a:endParaRPr lang="en-US" b="1" dirty="0"/>
          </a:p>
          <a:p>
            <a:pPr algn="just"/>
            <a:r>
              <a:rPr lang="en-US" b="1" dirty="0" smtClean="0"/>
              <a:t>“Perhaps there is intelligent life on other worlds” </a:t>
            </a:r>
            <a:r>
              <a:rPr lang="en-US" dirty="0" smtClean="0"/>
              <a:t>involves both </a:t>
            </a:r>
          </a:p>
          <a:p>
            <a:pPr algn="just"/>
            <a:r>
              <a:rPr lang="en-US" dirty="0" smtClean="0"/>
              <a:t>1) </a:t>
            </a:r>
            <a:r>
              <a:rPr lang="en-US" b="1" dirty="0" smtClean="0"/>
              <a:t>a hypothetical </a:t>
            </a:r>
            <a:r>
              <a:rPr lang="en-US" dirty="0" smtClean="0"/>
              <a:t>&amp;</a:t>
            </a:r>
          </a:p>
          <a:p>
            <a:pPr algn="just"/>
            <a:r>
              <a:rPr lang="en-US" dirty="0" smtClean="0"/>
              <a:t>2) </a:t>
            </a:r>
            <a:r>
              <a:rPr lang="en-US" b="1" dirty="0" smtClean="0"/>
              <a:t>a spatial projection </a:t>
            </a:r>
            <a:r>
              <a:rPr lang="en-US" dirty="0" smtClean="0"/>
              <a:t>from Earthly reality. </a:t>
            </a:r>
          </a:p>
          <a:p>
            <a:pPr algn="just"/>
            <a:endParaRPr lang="ru-RU" dirty="0"/>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1050378624"/>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204864"/>
            <a:ext cx="7408333" cy="3921299"/>
          </a:xfrm>
        </p:spPr>
        <p:txBody>
          <a:bodyPr/>
          <a:lstStyle/>
          <a:p>
            <a:pPr lvl="0" algn="just">
              <a:buClr>
                <a:srgbClr val="31B6FD"/>
              </a:buClr>
            </a:pPr>
            <a:r>
              <a:rPr lang="en-US" b="1" dirty="0">
                <a:solidFill>
                  <a:srgbClr val="073E87"/>
                </a:solidFill>
              </a:rPr>
              <a:t>In a base space, </a:t>
            </a:r>
            <a:r>
              <a:rPr lang="en-US" dirty="0">
                <a:solidFill>
                  <a:srgbClr val="073E87"/>
                </a:solidFill>
              </a:rPr>
              <a:t>our familiar cognitive representation of life on Earth </a:t>
            </a:r>
            <a:r>
              <a:rPr lang="en-US" b="1" dirty="0">
                <a:solidFill>
                  <a:srgbClr val="073E87"/>
                </a:solidFill>
              </a:rPr>
              <a:t>is an </a:t>
            </a:r>
            <a:r>
              <a:rPr lang="en-US" b="1" dirty="0" err="1">
                <a:solidFill>
                  <a:srgbClr val="073E87"/>
                </a:solidFill>
              </a:rPr>
              <a:t>idealised</a:t>
            </a:r>
            <a:r>
              <a:rPr lang="en-US" b="1" dirty="0">
                <a:solidFill>
                  <a:srgbClr val="073E87"/>
                </a:solidFill>
              </a:rPr>
              <a:t> cognitive model</a:t>
            </a:r>
            <a:r>
              <a:rPr lang="en-US" dirty="0">
                <a:solidFill>
                  <a:srgbClr val="073E87"/>
                </a:solidFill>
              </a:rPr>
              <a:t> (ICM ) possessing entities and a familiar structure, with</a:t>
            </a:r>
          </a:p>
          <a:p>
            <a:pPr lvl="0" algn="just">
              <a:buClr>
                <a:srgbClr val="31B6FD"/>
              </a:buClr>
            </a:pPr>
            <a:r>
              <a:rPr lang="en-US" b="1" dirty="0">
                <a:solidFill>
                  <a:srgbClr val="073E87"/>
                </a:solidFill>
              </a:rPr>
              <a:t>intelligent life(a) </a:t>
            </a:r>
          </a:p>
          <a:p>
            <a:pPr lvl="0" algn="just">
              <a:buClr>
                <a:srgbClr val="31B6FD"/>
              </a:buClr>
            </a:pPr>
            <a:r>
              <a:rPr lang="en-US" b="1" dirty="0">
                <a:solidFill>
                  <a:srgbClr val="073E87"/>
                </a:solidFill>
              </a:rPr>
              <a:t>on planet Earth(b). </a:t>
            </a:r>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341441500"/>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00808"/>
            <a:ext cx="7408333" cy="4425355"/>
          </a:xfrm>
        </p:spPr>
        <p:txBody>
          <a:bodyPr/>
          <a:lstStyle/>
          <a:p>
            <a:r>
              <a:rPr lang="en-US" b="1" dirty="0"/>
              <a:t>The hypothesis builder</a:t>
            </a:r>
            <a:r>
              <a:rPr lang="en-US" dirty="0"/>
              <a:t> </a:t>
            </a:r>
            <a:r>
              <a:rPr lang="en-US" dirty="0" smtClean="0"/>
              <a:t>perhaps </a:t>
            </a:r>
            <a:r>
              <a:rPr lang="en-US" dirty="0"/>
              <a:t>creates a new projected space that is similarly structured</a:t>
            </a:r>
            <a:r>
              <a:rPr lang="en-US" dirty="0" smtClean="0"/>
              <a:t>:</a:t>
            </a:r>
          </a:p>
          <a:p>
            <a:endParaRPr lang="en-US" dirty="0" smtClean="0"/>
          </a:p>
          <a:p>
            <a:endParaRPr lang="ru-RU" dirty="0"/>
          </a:p>
        </p:txBody>
      </p:sp>
      <p:sp>
        <p:nvSpPr>
          <p:cNvPr id="3" name="Заголовок 2"/>
          <p:cNvSpPr>
            <a:spLocks noGrp="1"/>
          </p:cNvSpPr>
          <p:nvPr>
            <p:ph type="title"/>
          </p:nvPr>
        </p:nvSpPr>
        <p:spPr/>
        <p:txBody>
          <a:bodyPr/>
          <a:lstStyle/>
          <a:p>
            <a:endParaRPr lang="ru-RU"/>
          </a:p>
        </p:txBody>
      </p:sp>
      <p:pic>
        <p:nvPicPr>
          <p:cNvPr id="2051" name="Picture 3" descr="G:\РАСПОЗНАТЬ\Безымянный.png"/>
          <p:cNvPicPr>
            <a:picLocks noChangeAspect="1" noChangeArrowheads="1"/>
          </p:cNvPicPr>
          <p:nvPr/>
        </p:nvPicPr>
        <p:blipFill rotWithShape="1">
          <a:blip r:embed="rId2">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t="-4754" b="-1"/>
          <a:stretch/>
        </p:blipFill>
        <p:spPr bwMode="auto">
          <a:xfrm>
            <a:off x="0" y="2492896"/>
            <a:ext cx="91440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6119658"/>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348880"/>
            <a:ext cx="7408333" cy="3777283"/>
          </a:xfrm>
        </p:spPr>
        <p:txBody>
          <a:bodyPr/>
          <a:lstStyle/>
          <a:p>
            <a:pPr algn="just"/>
            <a:r>
              <a:rPr lang="en-US" b="1" dirty="0" smtClean="0"/>
              <a:t>Alien </a:t>
            </a:r>
            <a:r>
              <a:rPr lang="en-US" b="1" dirty="0"/>
              <a:t>life (a ) on an alien world (b') </a:t>
            </a:r>
            <a:r>
              <a:rPr lang="en-US" dirty="0"/>
              <a:t>is perceived as being similar to our reality. </a:t>
            </a:r>
            <a:endParaRPr lang="en-US" dirty="0" smtClean="0"/>
          </a:p>
          <a:p>
            <a:pPr algn="just"/>
            <a:r>
              <a:rPr lang="en-US" dirty="0" smtClean="0"/>
              <a:t>This </a:t>
            </a:r>
            <a:r>
              <a:rPr lang="en-US" dirty="0"/>
              <a:t>new mental space is now available for reference, so subsequent sentences are comprehensible, such as </a:t>
            </a:r>
            <a:r>
              <a:rPr lang="en-US" b="1" dirty="0"/>
              <a:t>‘they’ </a:t>
            </a:r>
            <a:r>
              <a:rPr lang="en-US" dirty="0"/>
              <a:t>and the definite developmental </a:t>
            </a:r>
            <a:r>
              <a:rPr lang="en-US" dirty="0" smtClean="0"/>
              <a:t>presumptions </a:t>
            </a:r>
            <a:r>
              <a:rPr lang="en-US" dirty="0"/>
              <a:t>in: </a:t>
            </a:r>
            <a:endParaRPr lang="en-US" dirty="0" smtClean="0"/>
          </a:p>
          <a:p>
            <a:pPr algn="just"/>
            <a:r>
              <a:rPr lang="en-US" dirty="0" smtClean="0"/>
              <a:t>“They </a:t>
            </a:r>
            <a:r>
              <a:rPr lang="en-US" dirty="0"/>
              <a:t>will not yet have reached the level </a:t>
            </a:r>
            <a:endParaRPr lang="en-US" dirty="0" smtClean="0"/>
          </a:p>
          <a:p>
            <a:pPr marL="0" indent="0" algn="just">
              <a:buNone/>
            </a:pPr>
            <a:r>
              <a:rPr lang="en-US" dirty="0" smtClean="0"/>
              <a:t>of </a:t>
            </a:r>
            <a:r>
              <a:rPr lang="en-US" dirty="0"/>
              <a:t>space-flight</a:t>
            </a:r>
            <a:r>
              <a:rPr lang="en-US" dirty="0" smtClean="0"/>
              <a:t>.”</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70616336"/>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88840"/>
            <a:ext cx="7408333" cy="4137323"/>
          </a:xfrm>
        </p:spPr>
        <p:txBody>
          <a:bodyPr>
            <a:normAutofit fontScale="92500"/>
          </a:bodyPr>
          <a:lstStyle/>
          <a:p>
            <a:pPr marL="0" indent="0" algn="just">
              <a:buNone/>
            </a:pPr>
            <a:r>
              <a:rPr lang="en-US" dirty="0" smtClean="0"/>
              <a:t>* A </a:t>
            </a:r>
            <a:r>
              <a:rPr lang="en-US" dirty="0"/>
              <a:t>mental space is </a:t>
            </a:r>
            <a:r>
              <a:rPr lang="en-US" b="1" dirty="0"/>
              <a:t>constructed with space </a:t>
            </a:r>
            <a:r>
              <a:rPr lang="en-US" b="1" dirty="0" smtClean="0"/>
              <a:t>builders.</a:t>
            </a:r>
          </a:p>
          <a:p>
            <a:pPr algn="just"/>
            <a:r>
              <a:rPr lang="en-US" b="1" dirty="0" smtClean="0"/>
              <a:t>Locatives </a:t>
            </a:r>
            <a:r>
              <a:rPr lang="en-US" dirty="0"/>
              <a:t>(‘in’, ‘at’), </a:t>
            </a:r>
            <a:endParaRPr lang="en-US" dirty="0" smtClean="0"/>
          </a:p>
          <a:p>
            <a:pPr algn="just"/>
            <a:r>
              <a:rPr lang="en-US" b="1" dirty="0" smtClean="0"/>
              <a:t>adverbials</a:t>
            </a:r>
            <a:r>
              <a:rPr lang="en-US" dirty="0" smtClean="0"/>
              <a:t> </a:t>
            </a:r>
            <a:r>
              <a:rPr lang="en-US" dirty="0"/>
              <a:t>( actually , ‘really’) </a:t>
            </a:r>
            <a:endParaRPr lang="en-US" dirty="0" smtClean="0"/>
          </a:p>
          <a:p>
            <a:pPr algn="just"/>
            <a:r>
              <a:rPr lang="en-US" b="1" dirty="0" smtClean="0"/>
              <a:t>and </a:t>
            </a:r>
            <a:r>
              <a:rPr lang="en-US" b="1" dirty="0"/>
              <a:t>conditionals </a:t>
            </a:r>
            <a:r>
              <a:rPr lang="en-US" dirty="0"/>
              <a:t>(‘if’, ‘when’) open a new space </a:t>
            </a:r>
            <a:r>
              <a:rPr lang="en-US" dirty="0" smtClean="0"/>
              <a:t>or </a:t>
            </a:r>
            <a:r>
              <a:rPr lang="en-US" dirty="0"/>
              <a:t>shift focus to a new part of an existing space. </a:t>
            </a:r>
            <a:endParaRPr lang="en-US" dirty="0" smtClean="0"/>
          </a:p>
          <a:p>
            <a:pPr algn="just"/>
            <a:endParaRPr lang="en-US" dirty="0"/>
          </a:p>
          <a:p>
            <a:pPr algn="just"/>
            <a:r>
              <a:rPr lang="en-US" dirty="0"/>
              <a:t>Spaces are structured by names and descriptions, tense, mood and other </a:t>
            </a:r>
            <a:r>
              <a:rPr lang="en-US" dirty="0" err="1"/>
              <a:t>aspectuals</a:t>
            </a:r>
            <a:r>
              <a:rPr lang="en-US" dirty="0"/>
              <a:t>, by presuppositions, </a:t>
            </a:r>
            <a:r>
              <a:rPr lang="en-US" b="1" dirty="0"/>
              <a:t>and by trans-spatial operators.</a:t>
            </a:r>
            <a:r>
              <a:rPr lang="en-US" dirty="0"/>
              <a:t> These are </a:t>
            </a:r>
            <a:r>
              <a:rPr lang="en-US" b="1" dirty="0"/>
              <a:t>the copulative verb</a:t>
            </a:r>
            <a:r>
              <a:rPr lang="en-US" dirty="0"/>
              <a:t>s in English such as </a:t>
            </a:r>
            <a:r>
              <a:rPr lang="en-US" dirty="0" smtClean="0"/>
              <a:t>“</a:t>
            </a:r>
            <a:r>
              <a:rPr lang="en-US" b="1" dirty="0" smtClean="0"/>
              <a:t>be”, “become” and “remain”. </a:t>
            </a:r>
            <a:r>
              <a:rPr lang="en-US" dirty="0"/>
              <a:t>They link elements in different spaces.</a:t>
            </a:r>
            <a:endParaRPr lang="ru-RU" dirty="0"/>
          </a:p>
          <a:p>
            <a:pPr algn="just"/>
            <a:endParaRPr lang="en-US" dirty="0" smtClean="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557058196"/>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132856"/>
            <a:ext cx="7408333" cy="3993307"/>
          </a:xfrm>
        </p:spPr>
        <p:txBody>
          <a:bodyPr>
            <a:normAutofit fontScale="92500"/>
          </a:bodyPr>
          <a:lstStyle/>
          <a:p>
            <a:pPr algn="just"/>
            <a:r>
              <a:rPr lang="en-US" dirty="0"/>
              <a:t>Mental space theory </a:t>
            </a:r>
            <a:r>
              <a:rPr lang="en-US" b="1" dirty="0"/>
              <a:t>develops the possible worlds notion </a:t>
            </a:r>
            <a:r>
              <a:rPr lang="en-US" dirty="0"/>
              <a:t>of counterparts to explain how reference to the counterpart in a target space can be made by using the name or identifier for the counterpart in the base space (this is called </a:t>
            </a:r>
            <a:r>
              <a:rPr lang="en-US" b="1" dirty="0"/>
              <a:t>the access principle</a:t>
            </a:r>
            <a:r>
              <a:rPr lang="en-US" b="1" dirty="0" smtClean="0"/>
              <a:t>)</a:t>
            </a:r>
            <a:r>
              <a:rPr lang="en-US" dirty="0" smtClean="0"/>
              <a:t>.</a:t>
            </a:r>
          </a:p>
          <a:p>
            <a:pPr algn="just"/>
            <a:r>
              <a:rPr lang="en-US" dirty="0" smtClean="0"/>
              <a:t>So </a:t>
            </a:r>
            <a:r>
              <a:rPr lang="en-US" dirty="0"/>
              <a:t>in saying, </a:t>
            </a:r>
            <a:endParaRPr lang="en-US" dirty="0" smtClean="0"/>
          </a:p>
          <a:p>
            <a:pPr algn="just"/>
            <a:r>
              <a:rPr lang="en-US" b="1" dirty="0" smtClean="0"/>
              <a:t>“I </a:t>
            </a:r>
            <a:r>
              <a:rPr lang="en-US" b="1" dirty="0"/>
              <a:t>walked around Surrey looking for the places where the Martians landed in The War of the </a:t>
            </a:r>
            <a:r>
              <a:rPr lang="en-US" b="1" dirty="0" smtClean="0"/>
              <a:t>Worlds”, </a:t>
            </a:r>
          </a:p>
          <a:p>
            <a:pPr algn="just"/>
            <a:r>
              <a:rPr lang="en-US" b="1" dirty="0" smtClean="0"/>
              <a:t>‘</a:t>
            </a:r>
            <a:r>
              <a:rPr lang="en-US" b="1" dirty="0"/>
              <a:t>the places’ </a:t>
            </a:r>
            <a:r>
              <a:rPr lang="en-US" dirty="0"/>
              <a:t>acts as a trigger in the base space that has a counterpart in the fictional target space which is </a:t>
            </a:r>
            <a:r>
              <a:rPr lang="en-US" b="1" dirty="0"/>
              <a:t>built by the locative ‘in’.</a:t>
            </a:r>
            <a:endParaRPr lang="ru-RU" b="1"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144142843"/>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608512"/>
          </a:xfrm>
        </p:spPr>
        <p:txBody>
          <a:bodyPr>
            <a:normAutofit/>
          </a:bodyPr>
          <a:lstStyle/>
          <a:p>
            <a:pPr algn="just"/>
            <a:r>
              <a:rPr lang="en-US" dirty="0"/>
              <a:t>Though mental space theory is mainly focused on the discussion of simple </a:t>
            </a:r>
            <a:r>
              <a:rPr lang="en-US" dirty="0" smtClean="0"/>
              <a:t>sentences as </a:t>
            </a:r>
            <a:r>
              <a:rPr lang="en-US" dirty="0"/>
              <a:t>above, there have been some developments into exploring </a:t>
            </a:r>
            <a:r>
              <a:rPr lang="en-US" b="1" dirty="0" smtClean="0"/>
              <a:t>the </a:t>
            </a:r>
            <a:r>
              <a:rPr lang="en-US" b="1" dirty="0"/>
              <a:t>discourse management of spaces. </a:t>
            </a:r>
            <a:endParaRPr lang="en-US" b="1" dirty="0" smtClean="0"/>
          </a:p>
          <a:p>
            <a:pPr algn="just"/>
            <a:r>
              <a:rPr lang="en-US" b="1" dirty="0" smtClean="0"/>
              <a:t>The </a:t>
            </a:r>
            <a:r>
              <a:rPr lang="en-US" b="1" dirty="0"/>
              <a:t>base</a:t>
            </a:r>
            <a:r>
              <a:rPr lang="en-US" dirty="0"/>
              <a:t> is </a:t>
            </a:r>
            <a:r>
              <a:rPr lang="en-US" dirty="0" smtClean="0"/>
              <a:t>the </a:t>
            </a:r>
            <a:r>
              <a:rPr lang="en-US" dirty="0"/>
              <a:t>starting point for a space construction. </a:t>
            </a:r>
            <a:r>
              <a:rPr lang="en-US" b="1" dirty="0"/>
              <a:t>The focus </a:t>
            </a:r>
            <a:r>
              <a:rPr lang="en-US" dirty="0"/>
              <a:t>is the space which is then internally structured in the process of discourse comprehension, and the viewpoint is the space from which other spaces are accessed</a:t>
            </a:r>
            <a:r>
              <a:rPr lang="en-US" dirty="0" smtClean="0"/>
              <a:t>.</a:t>
            </a:r>
          </a:p>
          <a:p>
            <a:pPr algn="just"/>
            <a:r>
              <a:rPr lang="en-US" sz="2200" b="1" dirty="0">
                <a:solidFill>
                  <a:srgbClr val="00B050"/>
                </a:solidFill>
              </a:rPr>
              <a:t>Peter can’t fly. </a:t>
            </a:r>
            <a:r>
              <a:rPr lang="en-US" sz="2200" b="1" dirty="0" smtClean="0">
                <a:solidFill>
                  <a:srgbClr val="00B050"/>
                </a:solidFill>
              </a:rPr>
              <a:t> </a:t>
            </a:r>
            <a:r>
              <a:rPr lang="en-US" sz="2200" b="1" dirty="0" smtClean="0">
                <a:solidFill>
                  <a:srgbClr val="00B0F0"/>
                </a:solidFill>
              </a:rPr>
              <a:t>He </a:t>
            </a:r>
            <a:r>
              <a:rPr lang="en-US" sz="2200" b="1" dirty="0">
                <a:solidFill>
                  <a:srgbClr val="00B0F0"/>
                </a:solidFill>
              </a:rPr>
              <a:t>believes </a:t>
            </a:r>
            <a:r>
              <a:rPr lang="en-US" sz="2200" b="1" dirty="0" smtClean="0">
                <a:solidFill>
                  <a:srgbClr val="00B0F0"/>
                </a:solidFill>
              </a:rPr>
              <a:t> </a:t>
            </a:r>
            <a:r>
              <a:rPr lang="en-US" sz="2200" b="1" dirty="0" smtClean="0">
                <a:solidFill>
                  <a:srgbClr val="FF0000"/>
                </a:solidFill>
              </a:rPr>
              <a:t>he </a:t>
            </a:r>
            <a:r>
              <a:rPr lang="en-US" sz="2200" b="1" dirty="0">
                <a:solidFill>
                  <a:srgbClr val="FF0000"/>
                </a:solidFill>
              </a:rPr>
              <a:t>can fly, </a:t>
            </a:r>
            <a:r>
              <a:rPr lang="en-US" sz="2200" b="1" dirty="0" smtClean="0">
                <a:solidFill>
                  <a:srgbClr val="FF0000"/>
                </a:solidFill>
              </a:rPr>
              <a:t> </a:t>
            </a:r>
            <a:r>
              <a:rPr lang="en-US" sz="2200" b="1" dirty="0" smtClean="0">
                <a:solidFill>
                  <a:schemeClr val="accent5">
                    <a:lumMod val="75000"/>
                  </a:schemeClr>
                </a:solidFill>
              </a:rPr>
              <a:t>but </a:t>
            </a:r>
            <a:r>
              <a:rPr lang="en-US" sz="2200" b="1" dirty="0">
                <a:solidFill>
                  <a:schemeClr val="accent5">
                    <a:lumMod val="75000"/>
                  </a:schemeClr>
                </a:solidFill>
              </a:rPr>
              <a:t>he’s wrong’</a:t>
            </a:r>
          </a:p>
          <a:p>
            <a:pPr algn="just"/>
            <a:r>
              <a:rPr lang="en-US" dirty="0" smtClean="0">
                <a:solidFill>
                  <a:srgbClr val="00B050"/>
                </a:solidFill>
              </a:rPr>
              <a:t>BASE</a:t>
            </a:r>
            <a:r>
              <a:rPr lang="en-US" dirty="0"/>
              <a:t>	 </a:t>
            </a:r>
            <a:r>
              <a:rPr lang="en-US" dirty="0" smtClean="0"/>
              <a:t> </a:t>
            </a:r>
            <a:r>
              <a:rPr lang="en-US" dirty="0" smtClean="0">
                <a:solidFill>
                  <a:srgbClr val="00B0F0"/>
                </a:solidFill>
              </a:rPr>
              <a:t>VIEWPOINT     </a:t>
            </a:r>
            <a:r>
              <a:rPr lang="en-US" dirty="0" smtClean="0">
                <a:solidFill>
                  <a:srgbClr val="FF0000"/>
                </a:solidFill>
              </a:rPr>
              <a:t>FOCUS </a:t>
            </a:r>
            <a:r>
              <a:rPr lang="en-US" dirty="0" smtClean="0">
                <a:solidFill>
                  <a:srgbClr val="00B0F0"/>
                </a:solidFill>
              </a:rPr>
              <a:t>           </a:t>
            </a:r>
            <a:r>
              <a:rPr lang="en-US" dirty="0" smtClean="0">
                <a:solidFill>
                  <a:schemeClr val="accent5">
                    <a:lumMod val="75000"/>
                  </a:schemeClr>
                </a:solidFill>
              </a:rPr>
              <a:t>BASE</a:t>
            </a:r>
            <a:endParaRPr lang="en-US" dirty="0">
              <a:solidFill>
                <a:schemeClr val="accent5">
                  <a:lumMod val="75000"/>
                </a:schemeClr>
              </a:solidFill>
            </a:endParaRPr>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633301026"/>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628800"/>
            <a:ext cx="7408333" cy="4608512"/>
          </a:xfrm>
        </p:spPr>
        <p:txBody>
          <a:bodyPr>
            <a:normAutofit fontScale="92500" lnSpcReduction="10000"/>
          </a:bodyPr>
          <a:lstStyle/>
          <a:p>
            <a:pPr algn="just"/>
            <a:r>
              <a:rPr lang="en-US" dirty="0"/>
              <a:t>Extended narratives have also been discussed in mental space theory, </a:t>
            </a:r>
            <a:r>
              <a:rPr lang="en-US" dirty="0" err="1"/>
              <a:t>taroug</a:t>
            </a:r>
            <a:r>
              <a:rPr lang="en-US" dirty="0"/>
              <a:t> the useful notion of </a:t>
            </a:r>
            <a:r>
              <a:rPr lang="en-US" b="1" dirty="0"/>
              <a:t>conceptual blending.</a:t>
            </a:r>
            <a:r>
              <a:rPr lang="en-US" dirty="0"/>
              <a:t> </a:t>
            </a:r>
            <a:endParaRPr lang="en-US" dirty="0" smtClean="0"/>
          </a:p>
          <a:p>
            <a:pPr algn="just"/>
            <a:r>
              <a:rPr lang="en-US" dirty="0" smtClean="0"/>
              <a:t>This </a:t>
            </a:r>
            <a:r>
              <a:rPr lang="en-US" dirty="0"/>
              <a:t>involves a mapping </a:t>
            </a:r>
            <a:r>
              <a:rPr lang="en-US" dirty="0" smtClean="0"/>
              <a:t>between two </a:t>
            </a:r>
            <a:r>
              <a:rPr lang="en-US" dirty="0"/>
              <a:t>spaces, and common general nodes and relationships across </a:t>
            </a:r>
            <a:r>
              <a:rPr lang="en-US" dirty="0" smtClean="0"/>
              <a:t>the spaces  are abstracted </a:t>
            </a:r>
            <a:r>
              <a:rPr lang="en-US" b="1" dirty="0"/>
              <a:t>into a generic space. </a:t>
            </a:r>
            <a:endParaRPr lang="en-US" b="1" dirty="0" smtClean="0"/>
          </a:p>
          <a:p>
            <a:pPr algn="just"/>
            <a:r>
              <a:rPr lang="en-US" dirty="0" smtClean="0"/>
              <a:t>Specific features </a:t>
            </a:r>
            <a:r>
              <a:rPr lang="en-US" dirty="0"/>
              <a:t>whit i </a:t>
            </a:r>
            <a:r>
              <a:rPr lang="en-US" dirty="0" err="1" smtClean="0"/>
              <a:t>umerge</a:t>
            </a:r>
            <a:r>
              <a:rPr lang="en-US" dirty="0" smtClean="0"/>
              <a:t> from this </a:t>
            </a:r>
            <a:r>
              <a:rPr lang="en-US" dirty="0"/>
              <a:t>mapping then form a new space, </a:t>
            </a:r>
            <a:r>
              <a:rPr lang="en-US" b="1" dirty="0"/>
              <a:t>the blend. </a:t>
            </a:r>
            <a:endParaRPr lang="en-US" b="1" dirty="0" smtClean="0"/>
          </a:p>
          <a:p>
            <a:pPr algn="just"/>
            <a:r>
              <a:rPr lang="en-US" b="1" dirty="0" smtClean="0"/>
              <a:t>Conceptual blends </a:t>
            </a:r>
            <a:r>
              <a:rPr lang="en-US" dirty="0" smtClean="0"/>
              <a:t>are the mechanisms </a:t>
            </a:r>
            <a:r>
              <a:rPr lang="en-US" dirty="0" err="1"/>
              <a:t>bv</a:t>
            </a:r>
            <a:r>
              <a:rPr lang="en-US" dirty="0"/>
              <a:t> which we can hold the properties of </a:t>
            </a:r>
            <a:r>
              <a:rPr lang="en-US" dirty="0" smtClean="0"/>
              <a:t>two </a:t>
            </a:r>
            <a:r>
              <a:rPr lang="en-US" dirty="0"/>
              <a:t>spaces </a:t>
            </a:r>
            <a:r>
              <a:rPr lang="en-US" dirty="0" smtClean="0"/>
              <a:t>together such as </a:t>
            </a:r>
            <a:r>
              <a:rPr lang="en-US" dirty="0"/>
              <a:t>metaphorical or allegorical thinking, scientific or political </a:t>
            </a:r>
            <a:r>
              <a:rPr lang="en-US" dirty="0" smtClean="0"/>
              <a:t>analogy, </a:t>
            </a:r>
            <a:r>
              <a:rPr lang="en-US" dirty="0" err="1" smtClean="0"/>
              <a:t>coparisons</a:t>
            </a:r>
            <a:r>
              <a:rPr lang="en-US" dirty="0" smtClean="0"/>
              <a:t> </a:t>
            </a:r>
            <a:r>
              <a:rPr lang="en-US" dirty="0"/>
              <a:t>and imaginary domains involving characters from disparate areas (like </a:t>
            </a:r>
            <a:r>
              <a:rPr lang="en-US" dirty="0" err="1"/>
              <a:t>Hamler</a:t>
            </a:r>
            <a:r>
              <a:rPr lang="en-US" dirty="0"/>
              <a:t> and George Bush).</a:t>
            </a:r>
            <a:endParaRPr lang="ru-RU" dirty="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026865102"/>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00808"/>
            <a:ext cx="7408333" cy="4680520"/>
          </a:xfrm>
        </p:spPr>
        <p:txBody>
          <a:bodyPr>
            <a:normAutofit fontScale="92500" lnSpcReduction="10000"/>
          </a:bodyPr>
          <a:lstStyle/>
          <a:p>
            <a:pPr algn="just"/>
            <a:r>
              <a:rPr lang="en-US" dirty="0"/>
              <a:t>Consider, as an example, the famous exchange between Lady Astor and Winston Churchill: </a:t>
            </a:r>
            <a:endParaRPr lang="en-US" dirty="0" smtClean="0"/>
          </a:p>
          <a:p>
            <a:pPr algn="just"/>
            <a:r>
              <a:rPr lang="en-US" dirty="0" smtClean="0"/>
              <a:t>Astor </a:t>
            </a:r>
            <a:r>
              <a:rPr lang="en-US" dirty="0"/>
              <a:t>said, </a:t>
            </a:r>
            <a:r>
              <a:rPr lang="en-US" b="1" dirty="0"/>
              <a:t>‘If you were my husband, I would give you poison’,</a:t>
            </a:r>
            <a:r>
              <a:rPr lang="en-US" dirty="0"/>
              <a:t> and Churchill is supposed to have replied, </a:t>
            </a:r>
            <a:r>
              <a:rPr lang="en-US" b="1" dirty="0"/>
              <a:t>‘Madam, if you were my wife I would drink it’. </a:t>
            </a:r>
            <a:endParaRPr lang="en-US" b="1" dirty="0" smtClean="0"/>
          </a:p>
          <a:p>
            <a:pPr algn="just"/>
            <a:r>
              <a:rPr lang="en-US" dirty="0" smtClean="0"/>
              <a:t>First</a:t>
            </a:r>
            <a:r>
              <a:rPr lang="en-US" dirty="0"/>
              <a:t>, there is </a:t>
            </a:r>
            <a:r>
              <a:rPr lang="en-US" b="1" dirty="0"/>
              <a:t>a cross-space mapping </a:t>
            </a:r>
            <a:r>
              <a:rPr lang="en-US" dirty="0"/>
              <a:t>involving the partial mapping of counterparts in two spaces. </a:t>
            </a:r>
            <a:endParaRPr lang="en-US" dirty="0" smtClean="0"/>
          </a:p>
          <a:p>
            <a:pPr algn="just"/>
            <a:r>
              <a:rPr lang="en-US" dirty="0" smtClean="0"/>
              <a:t>In </a:t>
            </a:r>
            <a:r>
              <a:rPr lang="en-US" dirty="0"/>
              <a:t>this case, the real space Churchill and Astor are </a:t>
            </a:r>
            <a:r>
              <a:rPr lang="en-US" b="1" dirty="0"/>
              <a:t>projected into a new hypothetical space. </a:t>
            </a:r>
            <a:r>
              <a:rPr lang="en-US" dirty="0"/>
              <a:t>Certain properties of the base space are carried over, and these commonalities form</a:t>
            </a:r>
            <a:r>
              <a:rPr lang="en-US" b="1" dirty="0"/>
              <a:t> a common generic space </a:t>
            </a:r>
            <a:r>
              <a:rPr lang="en-US" dirty="0"/>
              <a:t>containing Churchill and Astor, and </a:t>
            </a:r>
            <a:r>
              <a:rPr lang="en-US" b="1" dirty="0"/>
              <a:t>also the real space traits </a:t>
            </a:r>
            <a:r>
              <a:rPr lang="en-US" dirty="0"/>
              <a:t>that they are male and female, adults, named ’Churchill’ and ‘Astor’, and hate each other. </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424630994"/>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824536"/>
          </a:xfrm>
        </p:spPr>
        <p:txBody>
          <a:bodyPr>
            <a:normAutofit fontScale="92500" lnSpcReduction="10000"/>
          </a:bodyPr>
          <a:lstStyle/>
          <a:p>
            <a:pPr algn="r"/>
            <a:r>
              <a:rPr lang="en-US" b="1" dirty="0"/>
              <a:t>The mental space </a:t>
            </a:r>
            <a:r>
              <a:rPr lang="en-US" dirty="0"/>
              <a:t>is a theoretical construct proposed by Gilles </a:t>
            </a:r>
            <a:r>
              <a:rPr lang="en-US" dirty="0" err="1" smtClean="0"/>
              <a:t>Fauconnier</a:t>
            </a:r>
            <a:r>
              <a:rPr lang="en-US" dirty="0" smtClean="0"/>
              <a:t> </a:t>
            </a:r>
            <a:r>
              <a:rPr lang="en-US" dirty="0"/>
              <a:t>corresponding to possible worlds in truth-conditional semantics. </a:t>
            </a:r>
            <a:endParaRPr lang="en-US" dirty="0" smtClean="0"/>
          </a:p>
          <a:p>
            <a:pPr algn="r"/>
            <a:endParaRPr lang="en-US" dirty="0" smtClean="0"/>
          </a:p>
          <a:p>
            <a:pPr marL="0" indent="0" algn="r">
              <a:buNone/>
            </a:pPr>
            <a:r>
              <a:rPr lang="en-US" b="1" dirty="0"/>
              <a:t>Gilles </a:t>
            </a:r>
            <a:r>
              <a:rPr lang="en-US" b="1" dirty="0" err="1"/>
              <a:t>Fauconnier</a:t>
            </a:r>
            <a:r>
              <a:rPr lang="en-US" b="1" dirty="0"/>
              <a:t>  </a:t>
            </a:r>
            <a:endParaRPr lang="en-US" b="1" dirty="0" smtClean="0"/>
          </a:p>
          <a:p>
            <a:pPr marL="0" indent="0" algn="r">
              <a:buNone/>
            </a:pPr>
            <a:r>
              <a:rPr lang="en-US" dirty="0" smtClean="0"/>
              <a:t>(</a:t>
            </a:r>
            <a:r>
              <a:rPr lang="en-US" dirty="0"/>
              <a:t>born 19 August 1944) </a:t>
            </a:r>
            <a:endParaRPr lang="en-US" dirty="0" smtClean="0"/>
          </a:p>
          <a:p>
            <a:pPr marL="0" indent="0" algn="r">
              <a:buNone/>
            </a:pPr>
            <a:r>
              <a:rPr lang="en-US" dirty="0" smtClean="0"/>
              <a:t>is </a:t>
            </a:r>
            <a:r>
              <a:rPr lang="en-US" dirty="0"/>
              <a:t>a French linguist, </a:t>
            </a:r>
            <a:endParaRPr lang="en-US" dirty="0" smtClean="0"/>
          </a:p>
          <a:p>
            <a:pPr marL="0" indent="0" algn="r">
              <a:buNone/>
            </a:pPr>
            <a:r>
              <a:rPr lang="en-US" dirty="0" smtClean="0"/>
              <a:t>researcher </a:t>
            </a:r>
            <a:r>
              <a:rPr lang="en-US" dirty="0"/>
              <a:t>in cognitive science, </a:t>
            </a:r>
            <a:endParaRPr lang="en-US" dirty="0" smtClean="0"/>
          </a:p>
          <a:p>
            <a:pPr marL="0" indent="0" algn="r">
              <a:buNone/>
            </a:pPr>
            <a:r>
              <a:rPr lang="en-US" dirty="0" smtClean="0"/>
              <a:t>and author, currently </a:t>
            </a:r>
            <a:r>
              <a:rPr lang="en-US" dirty="0"/>
              <a:t>working in the U.S. </a:t>
            </a:r>
            <a:endParaRPr lang="en-US" dirty="0" smtClean="0"/>
          </a:p>
          <a:p>
            <a:pPr marL="0" indent="0" algn="r">
              <a:buNone/>
            </a:pPr>
            <a:r>
              <a:rPr lang="en-US" dirty="0" smtClean="0"/>
              <a:t>He </a:t>
            </a:r>
            <a:r>
              <a:rPr lang="en-US" dirty="0"/>
              <a:t>is a professor </a:t>
            </a:r>
            <a:endParaRPr lang="en-US" dirty="0" smtClean="0"/>
          </a:p>
          <a:p>
            <a:pPr marL="0" indent="0" algn="r">
              <a:buNone/>
            </a:pPr>
            <a:r>
              <a:rPr lang="en-US" dirty="0" smtClean="0"/>
              <a:t>at </a:t>
            </a:r>
            <a:r>
              <a:rPr lang="en-US" dirty="0"/>
              <a:t>the University of California, </a:t>
            </a:r>
            <a:endParaRPr lang="en-US" dirty="0" smtClean="0"/>
          </a:p>
          <a:p>
            <a:pPr marL="0" indent="0" algn="r">
              <a:buNone/>
            </a:pPr>
            <a:r>
              <a:rPr lang="en-US" dirty="0" smtClean="0"/>
              <a:t>San </a:t>
            </a:r>
            <a:r>
              <a:rPr lang="en-US" dirty="0"/>
              <a:t>Diego, </a:t>
            </a:r>
            <a:endParaRPr lang="en-US" dirty="0" smtClean="0"/>
          </a:p>
          <a:p>
            <a:pPr marL="0" indent="0" algn="r">
              <a:buNone/>
            </a:pPr>
            <a:r>
              <a:rPr lang="en-US" dirty="0" smtClean="0"/>
              <a:t>in </a:t>
            </a:r>
            <a:r>
              <a:rPr lang="en-US" dirty="0"/>
              <a:t>the Department of Cognitive Science.</a:t>
            </a:r>
            <a:endParaRPr lang="en-US" dirty="0" smtClean="0"/>
          </a:p>
          <a:p>
            <a:endParaRPr lang="en-US" dirty="0" smtClean="0"/>
          </a:p>
        </p:txBody>
      </p:sp>
      <p:sp>
        <p:nvSpPr>
          <p:cNvPr id="3" name="Заголовок 2"/>
          <p:cNvSpPr>
            <a:spLocks noGrp="1"/>
          </p:cNvSpPr>
          <p:nvPr>
            <p:ph type="title"/>
          </p:nvPr>
        </p:nvSpPr>
        <p:spPr/>
        <p:txBody>
          <a:bodyPr>
            <a:normAutofit fontScale="90000"/>
          </a:bodyPr>
          <a:lstStyle/>
          <a:p>
            <a:r>
              <a:rPr lang="en-US" dirty="0" smtClean="0"/>
              <a:t>Key figures in the development of Mental Spaces Theory</a:t>
            </a:r>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780928"/>
            <a:ext cx="3185841" cy="360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4882904"/>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844824"/>
            <a:ext cx="7408333" cy="4392488"/>
          </a:xfrm>
        </p:spPr>
        <p:txBody>
          <a:bodyPr>
            <a:normAutofit lnSpcReduction="10000"/>
          </a:bodyPr>
          <a:lstStyle/>
          <a:p>
            <a:pPr algn="just"/>
            <a:r>
              <a:rPr lang="en-US" dirty="0"/>
              <a:t>However, out of this new space </a:t>
            </a:r>
            <a:r>
              <a:rPr lang="en-US" b="1" dirty="0"/>
              <a:t>an emergent structure </a:t>
            </a:r>
            <a:r>
              <a:rPr lang="en-US" dirty="0"/>
              <a:t>develops that is neither the base space nor the new projected space, nor is it limited to the few elements of commonality in the generic space. </a:t>
            </a:r>
            <a:endParaRPr lang="en-US" dirty="0" smtClean="0"/>
          </a:p>
          <a:p>
            <a:pPr algn="just"/>
            <a:r>
              <a:rPr lang="en-US" dirty="0" smtClean="0"/>
              <a:t>Instead</a:t>
            </a:r>
            <a:r>
              <a:rPr lang="en-US" dirty="0"/>
              <a:t>, we have a fourth, </a:t>
            </a:r>
            <a:r>
              <a:rPr lang="en-US" b="1" dirty="0"/>
              <a:t>blended space </a:t>
            </a:r>
            <a:r>
              <a:rPr lang="en-US" dirty="0"/>
              <a:t>in which Churchill and Astor, though in one sense the same as their counterparts in reality, </a:t>
            </a:r>
            <a:r>
              <a:rPr lang="en-US" dirty="0" smtClean="0"/>
              <a:t>are </a:t>
            </a:r>
            <a:r>
              <a:rPr lang="en-US" dirty="0"/>
              <a:t>also </a:t>
            </a:r>
            <a:r>
              <a:rPr lang="en-US" b="1" dirty="0"/>
              <a:t>married </a:t>
            </a:r>
            <a:r>
              <a:rPr lang="en-US" dirty="0" smtClean="0"/>
              <a:t>to each other </a:t>
            </a:r>
            <a:r>
              <a:rPr lang="en-US" dirty="0"/>
              <a:t>while </a:t>
            </a:r>
            <a:r>
              <a:rPr lang="en-US" b="1" dirty="0"/>
              <a:t>simultaneously hating </a:t>
            </a:r>
            <a:r>
              <a:rPr lang="en-US" dirty="0"/>
              <a:t>each other. </a:t>
            </a:r>
            <a:endParaRPr lang="en-US" dirty="0" smtClean="0"/>
          </a:p>
          <a:p>
            <a:pPr algn="just"/>
            <a:r>
              <a:rPr lang="en-US" b="1" dirty="0" smtClean="0"/>
              <a:t>Elements </a:t>
            </a:r>
            <a:r>
              <a:rPr lang="en-US" b="1" dirty="0"/>
              <a:t>from both base and new space have been combined. </a:t>
            </a:r>
            <a:r>
              <a:rPr lang="en-US" dirty="0"/>
              <a:t>In the verbal exchange, this blend is then ‘run’ through its logic: Churchill would drink the poison in the blended space.</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1867868"/>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628800"/>
            <a:ext cx="7408333" cy="5040560"/>
          </a:xfrm>
        </p:spPr>
        <p:txBody>
          <a:bodyPr>
            <a:normAutofit/>
          </a:bodyPr>
          <a:lstStyle/>
          <a:p>
            <a:pPr algn="just"/>
            <a:r>
              <a:rPr lang="en-US" b="1" dirty="0"/>
              <a:t>The stages can be </a:t>
            </a:r>
            <a:r>
              <a:rPr lang="en-US" b="1" dirty="0" err="1"/>
              <a:t>summarised</a:t>
            </a:r>
            <a:r>
              <a:rPr lang="en-US" b="1" dirty="0"/>
              <a:t> as follows:</a:t>
            </a:r>
          </a:p>
          <a:p>
            <a:pPr algn="just"/>
            <a:r>
              <a:rPr lang="en-US" b="1" dirty="0"/>
              <a:t>cross-space </a:t>
            </a:r>
            <a:r>
              <a:rPr lang="en-US" b="1" dirty="0" smtClean="0"/>
              <a:t>mapping - </a:t>
            </a:r>
            <a:r>
              <a:rPr lang="en-US" dirty="0" smtClean="0"/>
              <a:t>the</a:t>
            </a:r>
            <a:r>
              <a:rPr lang="en-US" b="1" dirty="0" smtClean="0"/>
              <a:t> </a:t>
            </a:r>
            <a:r>
              <a:rPr lang="en-US" dirty="0"/>
              <a:t>partial mapping of counterparts in two spaces </a:t>
            </a:r>
            <a:r>
              <a:rPr lang="en-US" b="1" dirty="0"/>
              <a:t>generic space </a:t>
            </a:r>
            <a:r>
              <a:rPr lang="en-US" dirty="0"/>
              <a:t>- a reflection of the abstracted common elements </a:t>
            </a:r>
            <a:r>
              <a:rPr lang="en-US" dirty="0" smtClean="0"/>
              <a:t>and structure</a:t>
            </a:r>
            <a:endParaRPr lang="en-US" dirty="0"/>
          </a:p>
          <a:p>
            <a:pPr algn="just"/>
            <a:r>
              <a:rPr lang="en-US" b="1" dirty="0"/>
              <a:t>blend </a:t>
            </a:r>
            <a:r>
              <a:rPr lang="en-US" dirty="0"/>
              <a:t>- a fourth ‘blended’ space, combining the other </a:t>
            </a:r>
            <a:r>
              <a:rPr lang="en-US" dirty="0" smtClean="0"/>
              <a:t>spaces - </a:t>
            </a:r>
            <a:r>
              <a:rPr lang="en-US" dirty="0"/>
              <a:t>emergent structure</a:t>
            </a:r>
          </a:p>
          <a:p>
            <a:pPr lvl="1" algn="just"/>
            <a:r>
              <a:rPr lang="en-US" dirty="0" smtClean="0"/>
              <a:t>• </a:t>
            </a:r>
            <a:r>
              <a:rPr lang="en-US" b="1" dirty="0" smtClean="0"/>
              <a:t>composition</a:t>
            </a:r>
            <a:r>
              <a:rPr lang="en-US" dirty="0" smtClean="0"/>
              <a:t> </a:t>
            </a:r>
            <a:r>
              <a:rPr lang="en-US" dirty="0"/>
              <a:t>new relations become apparent in the blend</a:t>
            </a:r>
          </a:p>
          <a:p>
            <a:pPr lvl="1" algn="just"/>
            <a:r>
              <a:rPr lang="en-US" dirty="0"/>
              <a:t>• </a:t>
            </a:r>
            <a:r>
              <a:rPr lang="en-US" b="1" dirty="0" smtClean="0"/>
              <a:t>completion </a:t>
            </a:r>
            <a:r>
              <a:rPr lang="en-US" dirty="0"/>
              <a:t>frame knowledge fits the blend to wider know ledge</a:t>
            </a:r>
          </a:p>
          <a:p>
            <a:pPr lvl="1" algn="just"/>
            <a:r>
              <a:rPr lang="en-US" dirty="0" smtClean="0"/>
              <a:t>• </a:t>
            </a:r>
            <a:r>
              <a:rPr lang="en-US" b="1" dirty="0" smtClean="0"/>
              <a:t>elaboration</a:t>
            </a:r>
            <a:r>
              <a:rPr lang="en-US" dirty="0" smtClean="0"/>
              <a:t> </a:t>
            </a:r>
            <a:r>
              <a:rPr lang="en-US" dirty="0"/>
              <a:t>‘running the blend’ through its emergent logic</a:t>
            </a:r>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596424244"/>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en-US" sz="6000" dirty="0"/>
              <a:t>(Re)thinking modality:</a:t>
            </a:r>
            <a:br>
              <a:rPr lang="en-US" sz="6000" dirty="0"/>
            </a:br>
            <a:r>
              <a:rPr lang="en-US" sz="6000" dirty="0"/>
              <a:t>a text-world perspective</a:t>
            </a:r>
            <a:endParaRPr lang="ru-RU" sz="6000" dirty="0"/>
          </a:p>
        </p:txBody>
      </p:sp>
      <p:sp>
        <p:nvSpPr>
          <p:cNvPr id="3" name="Подзаголовок 2"/>
          <p:cNvSpPr>
            <a:spLocks noGrp="1"/>
          </p:cNvSpPr>
          <p:nvPr>
            <p:ph type="subTitle" idx="1"/>
          </p:nvPr>
        </p:nvSpPr>
        <p:spPr>
          <a:xfrm>
            <a:off x="1371600" y="3556000"/>
            <a:ext cx="6400800" cy="2177255"/>
          </a:xfrm>
        </p:spPr>
        <p:txBody>
          <a:bodyPr>
            <a:normAutofit/>
          </a:bodyPr>
          <a:lstStyle/>
          <a:p>
            <a:pPr algn="r"/>
            <a:r>
              <a:rPr lang="en-US" sz="2400" dirty="0"/>
              <a:t>Author: Joanna </a:t>
            </a:r>
            <a:r>
              <a:rPr lang="en-US" sz="2400" dirty="0" err="1"/>
              <a:t>Gavins</a:t>
            </a:r>
            <a:r>
              <a:rPr lang="en-US" sz="2400" dirty="0"/>
              <a:t> </a:t>
            </a:r>
            <a:endParaRPr lang="ru-RU" sz="2400" dirty="0"/>
          </a:p>
          <a:p>
            <a:pPr algn="r"/>
            <a:endParaRPr lang="en-US" sz="2400" dirty="0" smtClean="0"/>
          </a:p>
          <a:p>
            <a:pPr algn="r"/>
            <a:r>
              <a:rPr lang="en-US" sz="2400" dirty="0" smtClean="0"/>
              <a:t>Lecturer: Mrs. Alisa </a:t>
            </a:r>
            <a:r>
              <a:rPr lang="en-US" sz="2400" dirty="0" err="1" smtClean="0"/>
              <a:t>Horshkova</a:t>
            </a:r>
            <a:r>
              <a:rPr lang="en-US" sz="2400" dirty="0" smtClean="0"/>
              <a:t>, </a:t>
            </a:r>
          </a:p>
          <a:p>
            <a:pPr algn="r"/>
            <a:r>
              <a:rPr lang="en-US" sz="2400" dirty="0" smtClean="0"/>
              <a:t>3</a:t>
            </a:r>
            <a:r>
              <a:rPr lang="en-US" sz="2400" baseline="30000" dirty="0" smtClean="0"/>
              <a:t>rd</a:t>
            </a:r>
            <a:r>
              <a:rPr lang="en-US" sz="2400" dirty="0" smtClean="0"/>
              <a:t> year post-graduate student</a:t>
            </a:r>
          </a:p>
        </p:txBody>
      </p:sp>
    </p:spTree>
    <p:extLst>
      <p:ext uri="{BB962C8B-B14F-4D97-AF65-F5344CB8AC3E}">
        <p14:creationId xmlns:p14="http://schemas.microsoft.com/office/powerpoint/2010/main" val="599778489"/>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268760"/>
            <a:ext cx="7408333" cy="5472608"/>
          </a:xfrm>
        </p:spPr>
        <p:txBody>
          <a:bodyPr>
            <a:normAutofit/>
          </a:bodyPr>
          <a:lstStyle/>
          <a:p>
            <a:pPr algn="just"/>
            <a:r>
              <a:rPr lang="en-US" dirty="0"/>
              <a:t>In the ten years or so since Paul </a:t>
            </a:r>
            <a:r>
              <a:rPr lang="en-US" dirty="0" err="1"/>
              <a:t>Werth</a:t>
            </a:r>
            <a:r>
              <a:rPr lang="en-US" dirty="0"/>
              <a:t> first began publishing the initial outlines of </a:t>
            </a:r>
            <a:r>
              <a:rPr lang="en-US" b="1" dirty="0" smtClean="0"/>
              <a:t>text </a:t>
            </a:r>
            <a:r>
              <a:rPr lang="en-US" b="1" dirty="0"/>
              <a:t>World </a:t>
            </a:r>
            <a:r>
              <a:rPr lang="en-US" b="1" dirty="0" smtClean="0"/>
              <a:t>Theory</a:t>
            </a:r>
            <a:r>
              <a:rPr lang="en-US" dirty="0" smtClean="0"/>
              <a:t>, his </a:t>
            </a:r>
            <a:r>
              <a:rPr lang="en-US" dirty="0"/>
              <a:t>model of human discourse processing has </a:t>
            </a:r>
            <a:r>
              <a:rPr lang="en-US" dirty="0" smtClean="0"/>
              <a:t>been </a:t>
            </a:r>
            <a:r>
              <a:rPr lang="en-US" dirty="0"/>
              <a:t>subject to some dramatic evolutionary changes. </a:t>
            </a:r>
            <a:endParaRPr lang="en-US" dirty="0" smtClean="0"/>
          </a:p>
          <a:p>
            <a:pPr algn="just"/>
            <a:r>
              <a:rPr lang="en-US" dirty="0" smtClean="0"/>
              <a:t>Despite </a:t>
            </a:r>
            <a:r>
              <a:rPr lang="en-US" dirty="0"/>
              <a:t>the death of its creator in 1995, the text-world approach </a:t>
            </a:r>
            <a:r>
              <a:rPr lang="en-US" dirty="0" smtClean="0"/>
              <a:t>the </a:t>
            </a:r>
            <a:r>
              <a:rPr lang="en-US" dirty="0"/>
              <a:t>discourse </a:t>
            </a:r>
            <a:r>
              <a:rPr lang="en-US" dirty="0" err="1" smtClean="0"/>
              <a:t>studv</a:t>
            </a:r>
            <a:r>
              <a:rPr lang="en-US" dirty="0" smtClean="0"/>
              <a:t> </a:t>
            </a:r>
            <a:r>
              <a:rPr lang="en-US" dirty="0"/>
              <a:t>has aroused and sustained the interest of the academic community far </a:t>
            </a:r>
            <a:r>
              <a:rPr lang="en-US" dirty="0" smtClean="0"/>
              <a:t>beyond </a:t>
            </a:r>
            <a:r>
              <a:rPr lang="en-US" dirty="0" err="1"/>
              <a:t>Werth’s</a:t>
            </a:r>
            <a:r>
              <a:rPr lang="en-US" dirty="0"/>
              <a:t> own </a:t>
            </a:r>
            <a:r>
              <a:rPr lang="en-US" dirty="0" smtClean="0"/>
              <a:t>lifetime. </a:t>
            </a:r>
          </a:p>
          <a:p>
            <a:pPr algn="just"/>
            <a:r>
              <a:rPr lang="en-US" dirty="0" err="1" smtClean="0"/>
              <a:t>Werth’s</a:t>
            </a:r>
            <a:r>
              <a:rPr lang="en-US" dirty="0" smtClean="0"/>
              <a:t> </a:t>
            </a:r>
            <a:r>
              <a:rPr lang="en-US" dirty="0"/>
              <a:t>unfinished manuscript </a:t>
            </a:r>
            <a:r>
              <a:rPr lang="en-US" b="1" dirty="0"/>
              <a:t>for Text </a:t>
            </a:r>
            <a:r>
              <a:rPr lang="en-US" b="1" dirty="0" smtClean="0"/>
              <a:t>Worlds: Representing </a:t>
            </a:r>
            <a:r>
              <a:rPr lang="en-US" b="1" dirty="0"/>
              <a:t>Conceptual Space in Discourse (</a:t>
            </a:r>
            <a:r>
              <a:rPr lang="en-US" b="1" dirty="0" err="1"/>
              <a:t>Werth</a:t>
            </a:r>
            <a:r>
              <a:rPr lang="en-US" b="1" dirty="0"/>
              <a:t> 1999</a:t>
            </a:r>
            <a:r>
              <a:rPr lang="en-US" b="1" dirty="0" smtClean="0"/>
              <a:t>),  </a:t>
            </a:r>
            <a:r>
              <a:rPr lang="en-US" dirty="0"/>
              <a:t>for example, was </a:t>
            </a:r>
            <a:r>
              <a:rPr lang="en-US" dirty="0" smtClean="0"/>
              <a:t>finally </a:t>
            </a:r>
            <a:r>
              <a:rPr lang="en-US" dirty="0"/>
              <a:t>published four years after </a:t>
            </a:r>
            <a:r>
              <a:rPr lang="en-US" dirty="0" err="1"/>
              <a:t>Werth’s</a:t>
            </a:r>
            <a:r>
              <a:rPr lang="en-US" dirty="0"/>
              <a:t> death, following lengthy and careful editing by Mick Short. </a:t>
            </a:r>
            <a:endParaRPr lang="en-US" dirty="0" smtClean="0"/>
          </a:p>
        </p:txBody>
      </p:sp>
      <p:sp>
        <p:nvSpPr>
          <p:cNvPr id="3" name="Заголовок 2"/>
          <p:cNvSpPr>
            <a:spLocks noGrp="1"/>
          </p:cNvSpPr>
          <p:nvPr>
            <p:ph type="title"/>
          </p:nvPr>
        </p:nvSpPr>
        <p:spPr/>
        <p:txBody>
          <a:bodyPr/>
          <a:lstStyle/>
          <a:p>
            <a:r>
              <a:rPr lang="en-US" dirty="0" smtClean="0"/>
              <a:t>I. Introduction </a:t>
            </a:r>
            <a:endParaRPr lang="ru-RU" dirty="0"/>
          </a:p>
        </p:txBody>
      </p:sp>
    </p:spTree>
    <p:extLst>
      <p:ext uri="{BB962C8B-B14F-4D97-AF65-F5344CB8AC3E}">
        <p14:creationId xmlns:p14="http://schemas.microsoft.com/office/powerpoint/2010/main" val="3159427688"/>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marL="0" indent="0" algn="r">
              <a:buNone/>
            </a:pPr>
            <a:r>
              <a:rPr lang="en-US" dirty="0" smtClean="0"/>
              <a:t>was </a:t>
            </a:r>
            <a:r>
              <a:rPr lang="en-US" dirty="0"/>
              <a:t>Professor of English </a:t>
            </a:r>
            <a:r>
              <a:rPr lang="en-US" dirty="0" smtClean="0"/>
              <a:t>Linguistics</a:t>
            </a:r>
          </a:p>
          <a:p>
            <a:pPr marL="0" indent="0" algn="r">
              <a:buNone/>
            </a:pPr>
            <a:r>
              <a:rPr lang="en-US" dirty="0" smtClean="0"/>
              <a:t>from </a:t>
            </a:r>
            <a:r>
              <a:rPr lang="en-US" dirty="0"/>
              <a:t>1986 until his death. </a:t>
            </a:r>
            <a:endParaRPr lang="en-US" dirty="0" smtClean="0"/>
          </a:p>
          <a:p>
            <a:pPr marL="0" indent="0" algn="r">
              <a:buNone/>
            </a:pPr>
            <a:r>
              <a:rPr lang="en-US" dirty="0" smtClean="0"/>
              <a:t>Of his many contributions to linguistics, </a:t>
            </a:r>
          </a:p>
          <a:p>
            <a:pPr marL="0" indent="0" algn="r">
              <a:buNone/>
            </a:pPr>
            <a:r>
              <a:rPr lang="en-US" dirty="0" smtClean="0"/>
              <a:t>one </a:t>
            </a:r>
            <a:r>
              <a:rPr lang="en-US" dirty="0"/>
              <a:t>of his most significant </a:t>
            </a:r>
            <a:endParaRPr lang="en-US" dirty="0" smtClean="0"/>
          </a:p>
          <a:p>
            <a:pPr marL="0" indent="0" algn="r">
              <a:buNone/>
            </a:pPr>
            <a:r>
              <a:rPr lang="en-US" dirty="0" smtClean="0"/>
              <a:t>was </a:t>
            </a:r>
            <a:r>
              <a:rPr lang="en-US" b="1" dirty="0"/>
              <a:t>Text World </a:t>
            </a:r>
            <a:r>
              <a:rPr lang="en-US" b="1" dirty="0" smtClean="0"/>
              <a:t>Theory</a:t>
            </a:r>
            <a:r>
              <a:rPr lang="en-US" dirty="0" smtClean="0"/>
              <a:t>.</a:t>
            </a:r>
          </a:p>
        </p:txBody>
      </p:sp>
      <p:sp>
        <p:nvSpPr>
          <p:cNvPr id="3" name="Заголовок 2"/>
          <p:cNvSpPr>
            <a:spLocks noGrp="1"/>
          </p:cNvSpPr>
          <p:nvPr>
            <p:ph type="title"/>
          </p:nvPr>
        </p:nvSpPr>
        <p:spPr/>
        <p:txBody>
          <a:bodyPr/>
          <a:lstStyle/>
          <a:p>
            <a:r>
              <a:rPr lang="en-US" dirty="0"/>
              <a:t>Paul </a:t>
            </a:r>
            <a:r>
              <a:rPr lang="en-US" dirty="0" err="1"/>
              <a:t>Werth</a:t>
            </a:r>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386" y="1894729"/>
            <a:ext cx="2798020" cy="360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7816332"/>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56934"/>
            <a:ext cx="2861813" cy="460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14" y="1988840"/>
            <a:ext cx="3111906" cy="468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8730235"/>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88840"/>
            <a:ext cx="7408333" cy="4137323"/>
          </a:xfrm>
        </p:spPr>
        <p:txBody>
          <a:bodyPr>
            <a:normAutofit lnSpcReduction="10000"/>
          </a:bodyPr>
          <a:lstStyle/>
          <a:p>
            <a:pPr algn="just"/>
            <a:r>
              <a:rPr lang="en-US" dirty="0"/>
              <a:t>Numerous PhD theses have since taken text worlds as their focus, further testing and developing </a:t>
            </a:r>
            <a:r>
              <a:rPr lang="en-US" dirty="0" err="1"/>
              <a:t>Werth’s</a:t>
            </a:r>
            <a:r>
              <a:rPr lang="en-US" dirty="0"/>
              <a:t> original ideas against a broad range of discourse </a:t>
            </a:r>
            <a:r>
              <a:rPr lang="en-US" dirty="0" err="1"/>
              <a:t>tvpes</a:t>
            </a:r>
            <a:r>
              <a:rPr lang="en-US" dirty="0"/>
              <a:t> (e.g</a:t>
            </a:r>
            <a:r>
              <a:rPr lang="en-US" dirty="0" smtClean="0"/>
              <a:t>. </a:t>
            </a:r>
            <a:r>
              <a:rPr lang="en-US" dirty="0"/>
              <a:t>Al-</a:t>
            </a:r>
            <a:r>
              <a:rPr lang="en-US" dirty="0" err="1"/>
              <a:t>Mansoob</a:t>
            </a:r>
            <a:r>
              <a:rPr lang="en-US" dirty="0"/>
              <a:t> 2005, Hidalgo </a:t>
            </a:r>
            <a:r>
              <a:rPr lang="en-US" dirty="0" smtClean="0"/>
              <a:t>Downing </a:t>
            </a:r>
            <a:r>
              <a:rPr lang="en-US" dirty="0"/>
              <a:t>2000a; </a:t>
            </a:r>
            <a:r>
              <a:rPr lang="en-US" dirty="0" err="1"/>
              <a:t>Gavins</a:t>
            </a:r>
            <a:r>
              <a:rPr lang="en-US" dirty="0"/>
              <a:t> 2001; </a:t>
            </a:r>
            <a:r>
              <a:rPr lang="en-US" dirty="0" err="1"/>
              <a:t>Lahev</a:t>
            </a:r>
            <a:r>
              <a:rPr lang="en-US" dirty="0"/>
              <a:t> 2005; McIntyre 2004: Mendes 2005). </a:t>
            </a:r>
          </a:p>
          <a:p>
            <a:pPr algn="just"/>
            <a:r>
              <a:rPr lang="en-US" dirty="0" smtClean="0"/>
              <a:t>Undergraduate </a:t>
            </a:r>
            <a:r>
              <a:rPr lang="en-US" dirty="0"/>
              <a:t>and postgraduate courses </a:t>
            </a:r>
            <a:r>
              <a:rPr lang="en-US" dirty="0" smtClean="0"/>
              <a:t>in linguistics</a:t>
            </a:r>
            <a:r>
              <a:rPr lang="en-US" dirty="0"/>
              <a:t>, stylistics, </a:t>
            </a:r>
            <a:r>
              <a:rPr lang="en-US" dirty="0" err="1"/>
              <a:t>narratology</a:t>
            </a:r>
            <a:r>
              <a:rPr lang="en-US" dirty="0"/>
              <a:t> and </a:t>
            </a:r>
            <a:r>
              <a:rPr lang="en-US" dirty="0" smtClean="0"/>
              <a:t>literary theory across </a:t>
            </a:r>
            <a:r>
              <a:rPr lang="en-US" dirty="0"/>
              <a:t>Europe now include </a:t>
            </a:r>
            <a:r>
              <a:rPr lang="en-US" u="sng" dirty="0"/>
              <a:t>the text-world approach </a:t>
            </a:r>
            <a:r>
              <a:rPr lang="en-US" dirty="0"/>
              <a:t>as part of their </a:t>
            </a:r>
            <a:r>
              <a:rPr lang="en-US" dirty="0" smtClean="0"/>
              <a:t>core curriculum, </a:t>
            </a:r>
            <a:r>
              <a:rPr lang="en-US" dirty="0"/>
              <a:t>with increasing numbers of dedicated courses on Text World Theory developing in tandem.</a:t>
            </a:r>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4125272529"/>
      </p:ext>
    </p:extLst>
  </p:cSld>
  <p:clrMapOvr>
    <a:masterClrMapping/>
  </p:clrMapOvr>
  <p:transition spd="slow">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353347"/>
          </a:xfrm>
        </p:spPr>
        <p:txBody>
          <a:bodyPr>
            <a:normAutofit fontScale="92500" lnSpcReduction="10000"/>
          </a:bodyPr>
          <a:lstStyle/>
          <a:p>
            <a:pPr algn="just"/>
            <a:r>
              <a:rPr lang="en-US" dirty="0" smtClean="0"/>
              <a:t>The </a:t>
            </a:r>
            <a:r>
              <a:rPr lang="en-US" dirty="0"/>
              <a:t>continuing expansion of the new generation of text-world theorists </a:t>
            </a:r>
            <a:r>
              <a:rPr lang="en-US" dirty="0" smtClean="0"/>
              <a:t>ensures </a:t>
            </a:r>
            <a:r>
              <a:rPr lang="en-US" dirty="0"/>
              <a:t>that </a:t>
            </a:r>
            <a:r>
              <a:rPr lang="en-US" b="1" dirty="0"/>
              <a:t>the theoretical boundaries and practical applicability of Text World </a:t>
            </a:r>
            <a:r>
              <a:rPr lang="en-US" b="1" dirty="0" smtClean="0"/>
              <a:t>Theory are </a:t>
            </a:r>
            <a:r>
              <a:rPr lang="en-US" b="1" dirty="0"/>
              <a:t>subject to a constant process of scrutiny and renewal</a:t>
            </a:r>
            <a:r>
              <a:rPr lang="en-US" dirty="0"/>
              <a:t> </a:t>
            </a:r>
            <a:r>
              <a:rPr lang="en-US" dirty="0" smtClean="0"/>
              <a:t>(</a:t>
            </a:r>
            <a:r>
              <a:rPr lang="en-US" dirty="0" err="1" smtClean="0"/>
              <a:t>Gavins</a:t>
            </a:r>
            <a:r>
              <a:rPr lang="en-US" dirty="0" smtClean="0"/>
              <a:t>, Hidalgo </a:t>
            </a:r>
            <a:r>
              <a:rPr lang="en-US" dirty="0"/>
              <a:t>Downing </a:t>
            </a:r>
            <a:r>
              <a:rPr lang="en-US" dirty="0" smtClean="0"/>
              <a:t>, </a:t>
            </a:r>
            <a:r>
              <a:rPr lang="en-US" dirty="0" err="1" smtClean="0"/>
              <a:t>Stockwell</a:t>
            </a:r>
            <a:r>
              <a:rPr lang="en-US" dirty="0" smtClean="0"/>
              <a:t>).</a:t>
            </a:r>
          </a:p>
          <a:p>
            <a:pPr algn="just"/>
            <a:r>
              <a:rPr lang="en-US" dirty="0" smtClean="0"/>
              <a:t>In the context of </a:t>
            </a:r>
            <a:r>
              <a:rPr lang="en-US" dirty="0"/>
              <a:t>this investigation  </a:t>
            </a:r>
            <a:r>
              <a:rPr lang="en-US" dirty="0" smtClean="0"/>
              <a:t>there are examined, </a:t>
            </a:r>
            <a:r>
              <a:rPr lang="en-US" dirty="0"/>
              <a:t>in particular, the text-worlds created by the presence of </a:t>
            </a:r>
            <a:r>
              <a:rPr lang="en-US" dirty="0" err="1"/>
              <a:t>modalized</a:t>
            </a:r>
            <a:r>
              <a:rPr lang="en-US" dirty="0"/>
              <a:t> </a:t>
            </a:r>
            <a:r>
              <a:rPr lang="en-US" dirty="0" smtClean="0"/>
              <a:t>propositions </a:t>
            </a:r>
            <a:r>
              <a:rPr lang="en-US" dirty="0"/>
              <a:t>in literary fiction and </a:t>
            </a:r>
            <a:r>
              <a:rPr lang="en-US" dirty="0" smtClean="0"/>
              <a:t>suggested </a:t>
            </a:r>
            <a:r>
              <a:rPr lang="en-US" dirty="0"/>
              <a:t>a number of modifications to </a:t>
            </a:r>
            <a:r>
              <a:rPr lang="en-US" dirty="0" err="1"/>
              <a:t>Werth’s</a:t>
            </a:r>
            <a:r>
              <a:rPr lang="en-US" dirty="0"/>
              <a:t> </a:t>
            </a:r>
            <a:r>
              <a:rPr lang="en-US" dirty="0" smtClean="0"/>
              <a:t>handling </a:t>
            </a:r>
            <a:r>
              <a:rPr lang="en-US" dirty="0"/>
              <a:t>of this area of discourse. </a:t>
            </a:r>
            <a:r>
              <a:rPr lang="en-US" b="1" dirty="0" err="1" smtClean="0"/>
              <a:t>Werth’s</a:t>
            </a:r>
            <a:r>
              <a:rPr lang="en-US" b="1" dirty="0" smtClean="0"/>
              <a:t> </a:t>
            </a:r>
            <a:r>
              <a:rPr lang="en-US" b="1" dirty="0"/>
              <a:t>explanation of </a:t>
            </a:r>
            <a:r>
              <a:rPr lang="en-US" b="1" dirty="0" smtClean="0"/>
              <a:t>modality </a:t>
            </a:r>
            <a:r>
              <a:rPr lang="en-US" dirty="0"/>
              <a:t>and </a:t>
            </a:r>
            <a:r>
              <a:rPr lang="en-US" dirty="0" smtClean="0"/>
              <a:t> </a:t>
            </a:r>
            <a:r>
              <a:rPr lang="en-US" b="1" dirty="0"/>
              <a:t>Simpson's </a:t>
            </a:r>
            <a:r>
              <a:rPr lang="en-US" b="1" dirty="0" smtClean="0"/>
              <a:t>modal </a:t>
            </a:r>
            <a:r>
              <a:rPr lang="en-US" b="1" dirty="0"/>
              <a:t>grammar </a:t>
            </a:r>
            <a:r>
              <a:rPr lang="en-US" dirty="0"/>
              <a:t>of narrative </a:t>
            </a:r>
            <a:r>
              <a:rPr lang="en-US" dirty="0" smtClean="0"/>
              <a:t>fiction are used </a:t>
            </a:r>
            <a:r>
              <a:rPr lang="en-US" dirty="0"/>
              <a:t>to </a:t>
            </a:r>
            <a:r>
              <a:rPr lang="en-US" dirty="0" err="1" smtClean="0"/>
              <a:t>formuate</a:t>
            </a:r>
            <a:r>
              <a:rPr lang="en-US" dirty="0" smtClean="0"/>
              <a:t> </a:t>
            </a:r>
            <a:r>
              <a:rPr lang="en-US" dirty="0"/>
              <a:t>a refined text-world account of the conceptual </a:t>
            </a:r>
            <a:r>
              <a:rPr lang="en-US" b="1" dirty="0"/>
              <a:t>structure of </a:t>
            </a:r>
            <a:r>
              <a:rPr lang="en-US" b="1" dirty="0" err="1"/>
              <a:t>modalized</a:t>
            </a:r>
            <a:r>
              <a:rPr lang="en-US" b="1" dirty="0"/>
              <a:t> </a:t>
            </a:r>
            <a:r>
              <a:rPr lang="en-US" b="1" dirty="0" smtClean="0"/>
              <a:t>propositions</a:t>
            </a:r>
            <a:r>
              <a:rPr lang="en-US" b="1" dirty="0"/>
              <a:t>. </a:t>
            </a:r>
            <a:endParaRPr lang="ru-RU" b="1"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957360566"/>
      </p:ext>
    </p:extLst>
  </p:cSld>
  <p:clrMapOvr>
    <a:masterClrMapping/>
  </p:clrMapOvr>
  <p:transition spd="slow">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824535"/>
          </a:xfrm>
        </p:spPr>
        <p:txBody>
          <a:bodyPr>
            <a:normAutofit fontScale="92500" lnSpcReduction="20000"/>
          </a:bodyPr>
          <a:lstStyle/>
          <a:p>
            <a:pPr algn="just"/>
            <a:r>
              <a:rPr lang="en-US" dirty="0"/>
              <a:t>Perhaps the most attention-grabbing aspect of the text-world approach is the highly ambitious nature of the practical parameters proposed by its creator. In his 1999 </a:t>
            </a:r>
            <a:r>
              <a:rPr lang="en-US" dirty="0" smtClean="0"/>
              <a:t>monograph </a:t>
            </a:r>
            <a:r>
              <a:rPr lang="en-US" dirty="0" err="1" smtClean="0"/>
              <a:t>Werth</a:t>
            </a:r>
            <a:r>
              <a:rPr lang="en-US" dirty="0" smtClean="0"/>
              <a:t> </a:t>
            </a:r>
            <a:r>
              <a:rPr lang="en-US" dirty="0"/>
              <a:t>stated his belief that </a:t>
            </a:r>
            <a:r>
              <a:rPr lang="en-US" b="1" dirty="0"/>
              <a:t>his fundamental responsibility </a:t>
            </a:r>
            <a:r>
              <a:rPr lang="en-US" b="1" u="sng" dirty="0"/>
              <a:t>as a discourse </a:t>
            </a:r>
            <a:r>
              <a:rPr lang="en-US" b="1" dirty="0"/>
              <a:t>linguist was the formulation of a methodological framework that would enable the systematic examination, not only of entire texts, but also of </a:t>
            </a:r>
            <a:r>
              <a:rPr lang="en-US" b="1" u="sng" dirty="0"/>
              <a:t>the </a:t>
            </a:r>
            <a:r>
              <a:rPr lang="en-US" b="1" u="sng" dirty="0" smtClean="0"/>
              <a:t>contexts </a:t>
            </a:r>
            <a:r>
              <a:rPr lang="en-US" b="1" dirty="0"/>
              <a:t>surrounding them production and interpretation</a:t>
            </a:r>
            <a:r>
              <a:rPr lang="en-US" dirty="0"/>
              <a:t> </a:t>
            </a:r>
            <a:r>
              <a:rPr lang="en-US" dirty="0" smtClean="0"/>
              <a:t>. </a:t>
            </a:r>
          </a:p>
          <a:p>
            <a:pPr algn="just"/>
            <a:r>
              <a:rPr lang="en-US" dirty="0" err="1" smtClean="0"/>
              <a:t>Werth</a:t>
            </a:r>
            <a:r>
              <a:rPr lang="en-US" dirty="0" smtClean="0"/>
              <a:t> </a:t>
            </a:r>
            <a:r>
              <a:rPr lang="en-US" dirty="0"/>
              <a:t>admitted that his central subject matter was, consequently, no less than “all the furniture of the earth and heavens</a:t>
            </a:r>
            <a:r>
              <a:rPr lang="en-US" dirty="0" smtClean="0"/>
              <a:t>”. However, apparently </a:t>
            </a:r>
            <a:r>
              <a:rPr lang="en-US" dirty="0"/>
              <a:t>undaunted by the enormity of the task. </a:t>
            </a:r>
            <a:r>
              <a:rPr lang="en-US" dirty="0" err="1"/>
              <a:t>Werth</a:t>
            </a:r>
            <a:r>
              <a:rPr lang="en-US" dirty="0"/>
              <a:t> went on to </a:t>
            </a:r>
            <a:r>
              <a:rPr lang="en-US" dirty="0" smtClean="0"/>
              <a:t>provide </a:t>
            </a:r>
            <a:r>
              <a:rPr lang="en-US" dirty="0"/>
              <a:t>a detailed account of the framework which he claimed would enable a comprehensive analysis of human discourse processing in all its pragmatic, </a:t>
            </a:r>
            <a:r>
              <a:rPr lang="en-US" dirty="0" smtClean="0"/>
              <a:t>textual </a:t>
            </a:r>
            <a:r>
              <a:rPr lang="en-US" dirty="0"/>
              <a:t>and cognitive complexity.</a:t>
            </a:r>
            <a:endParaRPr lang="ru-RU" dirty="0"/>
          </a:p>
        </p:txBody>
      </p:sp>
      <p:sp>
        <p:nvSpPr>
          <p:cNvPr id="3" name="Заголовок 2"/>
          <p:cNvSpPr>
            <a:spLocks noGrp="1"/>
          </p:cNvSpPr>
          <p:nvPr>
            <p:ph type="title"/>
          </p:nvPr>
        </p:nvSpPr>
        <p:spPr/>
        <p:txBody>
          <a:bodyPr/>
          <a:lstStyle/>
          <a:p>
            <a:r>
              <a:rPr lang="en-US" dirty="0" smtClean="0"/>
              <a:t>II. The text-world perspective</a:t>
            </a:r>
            <a:endParaRPr lang="ru-RU" dirty="0"/>
          </a:p>
        </p:txBody>
      </p:sp>
    </p:spTree>
    <p:extLst>
      <p:ext uri="{BB962C8B-B14F-4D97-AF65-F5344CB8AC3E}">
        <p14:creationId xmlns:p14="http://schemas.microsoft.com/office/powerpoint/2010/main" val="1532463002"/>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353347"/>
          </a:xfrm>
        </p:spPr>
        <p:txBody>
          <a:bodyPr>
            <a:normAutofit/>
          </a:bodyPr>
          <a:lstStyle/>
          <a:p>
            <a:pPr algn="ctr"/>
            <a:r>
              <a:rPr lang="en-US" dirty="0"/>
              <a:t>The resulting cognitive framework divides all discourse situations </a:t>
            </a:r>
            <a:r>
              <a:rPr lang="en-US" b="1" u="sng" dirty="0"/>
              <a:t>into three manageable levels of conceptual </a:t>
            </a:r>
            <a:r>
              <a:rPr lang="en-US" b="1" u="sng" dirty="0" smtClean="0"/>
              <a:t>activity: </a:t>
            </a:r>
          </a:p>
          <a:p>
            <a:r>
              <a:rPr lang="en-US" b="1" dirty="0" smtClean="0"/>
              <a:t>1) the discourse-world</a:t>
            </a:r>
          </a:p>
          <a:p>
            <a:r>
              <a:rPr lang="en-US" b="1" dirty="0" smtClean="0"/>
              <a:t>2) the text-world </a:t>
            </a:r>
            <a:endParaRPr lang="en-US" b="1" dirty="0"/>
          </a:p>
          <a:p>
            <a:r>
              <a:rPr lang="en-US" b="1" dirty="0" smtClean="0"/>
              <a:t>3) the </a:t>
            </a:r>
            <a:r>
              <a:rPr lang="en-US" b="1" dirty="0"/>
              <a:t>sub-world. </a:t>
            </a:r>
            <a:endParaRPr lang="en-US" b="1" dirty="0" smtClean="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551661082"/>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824536"/>
          </a:xfrm>
        </p:spPr>
        <p:txBody>
          <a:bodyPr>
            <a:normAutofit/>
          </a:bodyPr>
          <a:lstStyle/>
          <a:p>
            <a:pPr marL="0" indent="0" algn="r">
              <a:buNone/>
            </a:pPr>
            <a:r>
              <a:rPr lang="en-US" dirty="0"/>
              <a:t>His work with </a:t>
            </a:r>
            <a:r>
              <a:rPr lang="en-US" b="1" dirty="0"/>
              <a:t>Mark Turner </a:t>
            </a:r>
            <a:r>
              <a:rPr lang="en-US" dirty="0"/>
              <a:t>founded the theory of </a:t>
            </a:r>
            <a:r>
              <a:rPr lang="en-US" b="1" dirty="0"/>
              <a:t>conceptual blending</a:t>
            </a:r>
            <a:r>
              <a:rPr lang="en-US" b="1" dirty="0" smtClean="0"/>
              <a:t>.</a:t>
            </a:r>
          </a:p>
          <a:p>
            <a:pPr marL="0" indent="0" algn="r">
              <a:buNone/>
            </a:pPr>
            <a:r>
              <a:rPr lang="en-US" dirty="0"/>
              <a:t>Mark </a:t>
            </a:r>
            <a:r>
              <a:rPr lang="en-US" dirty="0" smtClean="0"/>
              <a:t>Turner (born </a:t>
            </a:r>
            <a:r>
              <a:rPr lang="en-US" dirty="0"/>
              <a:t>1954) </a:t>
            </a:r>
            <a:endParaRPr lang="en-US" dirty="0" smtClean="0"/>
          </a:p>
          <a:p>
            <a:pPr marL="0" indent="0" algn="r">
              <a:buNone/>
            </a:pPr>
            <a:r>
              <a:rPr lang="en-US" dirty="0" smtClean="0"/>
              <a:t>is </a:t>
            </a:r>
            <a:r>
              <a:rPr lang="en-US" dirty="0"/>
              <a:t>a cognitive scientist, </a:t>
            </a:r>
            <a:endParaRPr lang="en-US" dirty="0" smtClean="0"/>
          </a:p>
          <a:p>
            <a:pPr marL="0" indent="0" algn="r">
              <a:buNone/>
            </a:pPr>
            <a:r>
              <a:rPr lang="en-US" dirty="0" smtClean="0"/>
              <a:t>linguist</a:t>
            </a:r>
            <a:r>
              <a:rPr lang="en-US" dirty="0"/>
              <a:t>, and author. </a:t>
            </a:r>
            <a:endParaRPr lang="en-US" dirty="0" smtClean="0"/>
          </a:p>
          <a:p>
            <a:pPr marL="0" indent="0" algn="r">
              <a:buNone/>
            </a:pPr>
            <a:r>
              <a:rPr lang="en-US" dirty="0" smtClean="0"/>
              <a:t>He </a:t>
            </a:r>
            <a:r>
              <a:rPr lang="en-US" dirty="0"/>
              <a:t>is Institute Professor and </a:t>
            </a:r>
            <a:endParaRPr lang="en-US" dirty="0" smtClean="0"/>
          </a:p>
          <a:p>
            <a:pPr marL="0" indent="0" algn="r">
              <a:buNone/>
            </a:pPr>
            <a:r>
              <a:rPr lang="en-US" dirty="0" smtClean="0"/>
              <a:t>Professor </a:t>
            </a:r>
            <a:r>
              <a:rPr lang="en-US" dirty="0"/>
              <a:t>of Cognitive Science </a:t>
            </a:r>
            <a:endParaRPr lang="en-US" dirty="0" smtClean="0"/>
          </a:p>
          <a:p>
            <a:pPr marL="0" indent="0" algn="r">
              <a:buNone/>
            </a:pPr>
            <a:r>
              <a:rPr lang="en-US" dirty="0" smtClean="0"/>
              <a:t>at </a:t>
            </a:r>
            <a:r>
              <a:rPr lang="en-US" dirty="0"/>
              <a:t>Case Western Reserve </a:t>
            </a:r>
            <a:r>
              <a:rPr lang="en-US" dirty="0" smtClean="0"/>
              <a:t>University </a:t>
            </a:r>
          </a:p>
          <a:p>
            <a:pPr marL="0" indent="0" algn="r">
              <a:buNone/>
            </a:pPr>
            <a:r>
              <a:rPr lang="en-US" dirty="0" smtClean="0"/>
              <a:t>(Cleveland</a:t>
            </a:r>
            <a:r>
              <a:rPr lang="en-US" dirty="0"/>
              <a:t>, </a:t>
            </a:r>
            <a:r>
              <a:rPr lang="en-US" dirty="0" smtClean="0"/>
              <a:t>Ohio).</a:t>
            </a:r>
          </a:p>
          <a:p>
            <a:endParaRPr lang="en-US" dirty="0" smtClean="0"/>
          </a:p>
        </p:txBody>
      </p:sp>
      <p:sp>
        <p:nvSpPr>
          <p:cNvPr id="3" name="Заголовок 2"/>
          <p:cNvSpPr>
            <a:spLocks noGrp="1"/>
          </p:cNvSpPr>
          <p:nvPr>
            <p:ph type="title"/>
          </p:nvPr>
        </p:nvSpPr>
        <p:spPr/>
        <p:txBody>
          <a:bodyPr>
            <a:normAutofit fontScale="90000"/>
          </a:bodyPr>
          <a:lstStyle/>
          <a:p>
            <a:r>
              <a:rPr lang="en-US" dirty="0" smtClean="0"/>
              <a:t>History of the development of Mental Spaces Theory</a:t>
            </a:r>
            <a:endParaRPr lang="ru-RU"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420888"/>
            <a:ext cx="3232323" cy="360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0067947"/>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353347"/>
          </a:xfrm>
        </p:spPr>
        <p:txBody>
          <a:bodyPr>
            <a:normAutofit/>
          </a:bodyPr>
          <a:lstStyle/>
          <a:p>
            <a:pPr algn="just"/>
            <a:endParaRPr lang="en-US" dirty="0" smtClean="0"/>
          </a:p>
          <a:p>
            <a:pPr algn="just"/>
            <a:endParaRPr lang="en-US" dirty="0"/>
          </a:p>
          <a:p>
            <a:pPr algn="just"/>
            <a:r>
              <a:rPr lang="en-US" dirty="0" smtClean="0"/>
              <a:t>The </a:t>
            </a:r>
            <a:r>
              <a:rPr lang="en-US" dirty="0"/>
              <a:t>first of these, </a:t>
            </a:r>
            <a:r>
              <a:rPr lang="en-US" b="1" dirty="0"/>
              <a:t>the discourse-world</a:t>
            </a:r>
            <a:r>
              <a:rPr lang="en-US" dirty="0"/>
              <a:t>, deals with the real- world context of a given discourse, and includes not only the participants and their immediate physical surroundings, but also the personal and cultural </a:t>
            </a:r>
            <a:r>
              <a:rPr lang="en-US" dirty="0" smtClean="0"/>
              <a:t>experience </a:t>
            </a:r>
            <a:r>
              <a:rPr lang="en-US" dirty="0"/>
              <a:t>the participants make use of during the discourse </a:t>
            </a:r>
            <a:r>
              <a:rPr lang="en-US" dirty="0" smtClean="0"/>
              <a:t>process. </a:t>
            </a:r>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771297268"/>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464496"/>
          </a:xfrm>
        </p:spPr>
        <p:txBody>
          <a:bodyPr>
            <a:normAutofit lnSpcReduction="10000"/>
          </a:bodyPr>
          <a:lstStyle/>
          <a:p>
            <a:pPr algn="just"/>
            <a:r>
              <a:rPr lang="en-US" dirty="0"/>
              <a:t>As the participants communicate, they create richly detailed mental representations, or text-worlds, of the discourse in their minds. The deictic and referential expressions used in any given discourse establish the spatial and temporal boundaries of the text-world and specify whether any entities or objects are </a:t>
            </a:r>
            <a:r>
              <a:rPr lang="en-US" dirty="0" smtClean="0"/>
              <a:t> present</a:t>
            </a:r>
            <a:r>
              <a:rPr lang="en-US" dirty="0"/>
              <a:t>, these details, known as the </a:t>
            </a:r>
            <a:r>
              <a:rPr lang="en-US" b="1" i="1" dirty="0"/>
              <a:t>world-budding</a:t>
            </a:r>
            <a:r>
              <a:rPr lang="en-US" b="1" dirty="0"/>
              <a:t> elements </a:t>
            </a:r>
            <a:r>
              <a:rPr lang="en-US" dirty="0"/>
              <a:t>of a text can be seen to form a kind of static conceptual background against </a:t>
            </a:r>
            <a:r>
              <a:rPr lang="en-US" dirty="0" smtClean="0"/>
              <a:t>which certain </a:t>
            </a:r>
            <a:r>
              <a:rPr lang="en-US" dirty="0"/>
              <a:t>events and activities, known as the </a:t>
            </a:r>
            <a:r>
              <a:rPr lang="en-US" b="1" i="1" dirty="0"/>
              <a:t>function-advancing</a:t>
            </a:r>
            <a:r>
              <a:rPr lang="en-US" dirty="0"/>
              <a:t> </a:t>
            </a:r>
            <a:r>
              <a:rPr lang="en-US" b="1" dirty="0"/>
              <a:t>elements of the </a:t>
            </a:r>
            <a:r>
              <a:rPr lang="en-US" b="1" dirty="0" err="1"/>
              <a:t>text­world</a:t>
            </a:r>
            <a:r>
              <a:rPr lang="en-US" b="1" dirty="0"/>
              <a:t>, </a:t>
            </a:r>
            <a:r>
              <a:rPr lang="en-US" dirty="0"/>
              <a:t>may be played out. </a:t>
            </a:r>
            <a:endParaRPr lang="en-US" dirty="0" smtClean="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807203775"/>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276872"/>
            <a:ext cx="7408333" cy="3849291"/>
          </a:xfrm>
        </p:spPr>
        <p:txBody>
          <a:bodyPr/>
          <a:lstStyle/>
          <a:p>
            <a:r>
              <a:rPr lang="en-US" dirty="0"/>
              <a:t>The precise nature of the function-advancers will vary </a:t>
            </a:r>
            <a:r>
              <a:rPr lang="en-US" b="1" dirty="0"/>
              <a:t>depending on the type of text involved</a:t>
            </a:r>
            <a:r>
              <a:rPr lang="en-US" dirty="0"/>
              <a:t>. </a:t>
            </a:r>
            <a:endParaRPr lang="en-US" dirty="0" smtClean="0"/>
          </a:p>
          <a:p>
            <a:r>
              <a:rPr lang="en-US" dirty="0" smtClean="0"/>
              <a:t>In </a:t>
            </a:r>
            <a:r>
              <a:rPr lang="en-US" dirty="0"/>
              <a:t>literary narratives, for example, actions and events often take prominence once </a:t>
            </a:r>
            <a:r>
              <a:rPr lang="en-US" b="1" dirty="0"/>
              <a:t>the initial deictic boundaries </a:t>
            </a:r>
            <a:r>
              <a:rPr lang="en-US" dirty="0"/>
              <a:t>of the text-world are established. In such cases, the function of these elements is to propel the narrative forwards. The function-advancing elements of an </a:t>
            </a:r>
            <a:r>
              <a:rPr lang="en-US" dirty="0" smtClean="0"/>
              <a:t>instructive </a:t>
            </a:r>
            <a:r>
              <a:rPr lang="en-US" dirty="0"/>
              <a:t>text, on the other hand, are likely to feature a greater number of </a:t>
            </a:r>
            <a:r>
              <a:rPr lang="en-US" dirty="0" smtClean="0"/>
              <a:t>imperatives</a:t>
            </a:r>
            <a:r>
              <a:rPr lang="en-US" dirty="0"/>
              <a:t>, and so on.</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222723677"/>
      </p:ext>
    </p:extLst>
  </p:cSld>
  <p:clrMapOvr>
    <a:masterClrMapping/>
  </p:clrMapOvr>
  <p:transition spd="slow">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27584" y="1412776"/>
            <a:ext cx="7408333" cy="5445224"/>
          </a:xfrm>
        </p:spPr>
        <p:txBody>
          <a:bodyPr>
            <a:normAutofit fontScale="92500" lnSpcReduction="10000"/>
          </a:bodyPr>
          <a:lstStyle/>
          <a:p>
            <a:pPr algn="just"/>
            <a:r>
              <a:rPr lang="en-US" dirty="0"/>
              <a:t>The present study takes the final layer of </a:t>
            </a:r>
            <a:r>
              <a:rPr lang="en-US" dirty="0" err="1"/>
              <a:t>Werth’s</a:t>
            </a:r>
            <a:r>
              <a:rPr lang="en-US" dirty="0"/>
              <a:t> text-world framework, </a:t>
            </a:r>
            <a:r>
              <a:rPr lang="en-US" b="1" dirty="0"/>
              <a:t>the sub-world</a:t>
            </a:r>
            <a:r>
              <a:rPr lang="en-US" dirty="0"/>
              <a:t>, as its </a:t>
            </a:r>
            <a:r>
              <a:rPr lang="en-US" b="1" dirty="0"/>
              <a:t>primary focus</a:t>
            </a:r>
            <a:r>
              <a:rPr lang="en-US" dirty="0"/>
              <a:t>. This area of the model deals with those worlds which are created as a result of some form of departure from the text-world </a:t>
            </a:r>
            <a:r>
              <a:rPr lang="en-US" dirty="0" smtClean="0"/>
              <a:t>parameters </a:t>
            </a:r>
            <a:r>
              <a:rPr lang="en-US" dirty="0"/>
              <a:t>initially established by a particular text. </a:t>
            </a:r>
            <a:endParaRPr lang="en-US" dirty="0" smtClean="0"/>
          </a:p>
          <a:p>
            <a:pPr algn="just"/>
            <a:r>
              <a:rPr lang="en-US" dirty="0" smtClean="0"/>
              <a:t>Such </a:t>
            </a:r>
            <a:r>
              <a:rPr lang="en-US" dirty="0"/>
              <a:t>departures require new mental representations to be constructed by the discourse participants, and may occur any number of times in any given discourse, and for a variety of different reasons. Like text-worlds, sub-worlds may be created by the discourse </a:t>
            </a:r>
            <a:r>
              <a:rPr lang="en-US" dirty="0" smtClean="0"/>
              <a:t>participants </a:t>
            </a:r>
            <a:r>
              <a:rPr lang="en-US" dirty="0"/>
              <a:t>themselves. In such cases its creators are free, particularly in face-to-face communication, to question one another’s statements and to clarify any aspect of the discourse they do not understand. Drawing on the logic of possible worlds </a:t>
            </a:r>
            <a:r>
              <a:rPr lang="en-US" dirty="0" smtClean="0"/>
              <a:t>taxonomy </a:t>
            </a:r>
            <a:r>
              <a:rPr lang="en-US" dirty="0"/>
              <a:t>of accessibility relations in </a:t>
            </a:r>
            <a:r>
              <a:rPr lang="en-US" dirty="0" smtClean="0"/>
              <a:t>particular, </a:t>
            </a:r>
            <a:r>
              <a:rPr lang="en-US" dirty="0" err="1"/>
              <a:t>Werth</a:t>
            </a:r>
            <a:r>
              <a:rPr lang="en-US" dirty="0"/>
              <a:t> </a:t>
            </a:r>
            <a:r>
              <a:rPr lang="en-US" dirty="0" smtClean="0"/>
              <a:t>describes </a:t>
            </a:r>
            <a:r>
              <a:rPr lang="en-US" dirty="0"/>
              <a:t>such sub-worlds </a:t>
            </a:r>
            <a:r>
              <a:rPr lang="en-US" b="1" dirty="0"/>
              <a:t>as participant-accessible. </a:t>
            </a:r>
            <a:endParaRPr lang="ru-RU" b="1" dirty="0"/>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3787096865"/>
      </p:ext>
    </p:extLst>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88840"/>
            <a:ext cx="7408333" cy="4137323"/>
          </a:xfrm>
        </p:spPr>
        <p:txBody>
          <a:bodyPr>
            <a:normAutofit lnSpcReduction="10000"/>
          </a:bodyPr>
          <a:lstStyle/>
          <a:p>
            <a:pPr algn="just"/>
            <a:r>
              <a:rPr lang="en-US" dirty="0"/>
              <a:t>However, new worlds may also be created by characters within the text-world, the reliability of which cannot be assessed according to the same criteria as those produced </a:t>
            </a:r>
            <a:r>
              <a:rPr lang="en-US" b="1" dirty="0"/>
              <a:t>at the discourse-world level. </a:t>
            </a:r>
            <a:endParaRPr lang="en-US" b="1" dirty="0" smtClean="0"/>
          </a:p>
          <a:p>
            <a:pPr algn="just"/>
            <a:r>
              <a:rPr lang="en-US" dirty="0" smtClean="0"/>
              <a:t>These </a:t>
            </a:r>
            <a:r>
              <a:rPr lang="en-US" dirty="0"/>
              <a:t>worlds are only </a:t>
            </a:r>
            <a:r>
              <a:rPr lang="en-US" b="1" dirty="0"/>
              <a:t>character-accessible</a:t>
            </a:r>
            <a:r>
              <a:rPr lang="en-US" dirty="0"/>
              <a:t> and the relative truth-value of their contents remains unverifiable by the discourse </a:t>
            </a:r>
            <a:r>
              <a:rPr lang="en-US" dirty="0" smtClean="0"/>
              <a:t>participants</a:t>
            </a:r>
            <a:r>
              <a:rPr lang="en-US" dirty="0"/>
              <a:t>. The information contained within a character-world, </a:t>
            </a:r>
            <a:r>
              <a:rPr lang="en-US" dirty="0" err="1"/>
              <a:t>Werth</a:t>
            </a:r>
            <a:r>
              <a:rPr lang="en-US" dirty="0"/>
              <a:t> </a:t>
            </a:r>
            <a:r>
              <a:rPr lang="en-US" dirty="0" smtClean="0"/>
              <a:t>argues</a:t>
            </a:r>
            <a:r>
              <a:rPr lang="en-US" dirty="0"/>
              <a:t>, can only be stored for possible future processing.</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973230991"/>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556792"/>
            <a:ext cx="7408333" cy="4569371"/>
          </a:xfrm>
        </p:spPr>
        <p:txBody>
          <a:bodyPr/>
          <a:lstStyle/>
          <a:p>
            <a:r>
              <a:rPr lang="en-US" dirty="0"/>
              <a:t>According to </a:t>
            </a:r>
            <a:r>
              <a:rPr lang="en-US" dirty="0" err="1"/>
              <a:t>Werth</a:t>
            </a:r>
            <a:r>
              <a:rPr lang="en-US" dirty="0"/>
              <a:t>, both </a:t>
            </a:r>
            <a:r>
              <a:rPr lang="en-US" b="1" dirty="0"/>
              <a:t>participant-accessible </a:t>
            </a:r>
            <a:r>
              <a:rPr lang="en-US" dirty="0"/>
              <a:t>and </a:t>
            </a:r>
            <a:r>
              <a:rPr lang="en-US" b="1" dirty="0"/>
              <a:t>character-accessible sub-worlds </a:t>
            </a:r>
            <a:r>
              <a:rPr lang="en-US" dirty="0"/>
              <a:t>can be of three types: </a:t>
            </a:r>
          </a:p>
          <a:p>
            <a:pPr marL="0" indent="0">
              <a:buNone/>
            </a:pPr>
            <a:endParaRPr lang="en-US" dirty="0" smtClean="0"/>
          </a:p>
          <a:p>
            <a:pPr marL="0" indent="0">
              <a:buNone/>
            </a:pPr>
            <a:r>
              <a:rPr lang="en-US" b="1" dirty="0" smtClean="0"/>
              <a:t>1) deictic</a:t>
            </a:r>
            <a:r>
              <a:rPr lang="en-US" b="1" dirty="0"/>
              <a:t>, </a:t>
            </a:r>
            <a:endParaRPr lang="en-US" b="1" dirty="0" smtClean="0"/>
          </a:p>
          <a:p>
            <a:pPr marL="0" indent="0">
              <a:buNone/>
            </a:pPr>
            <a:r>
              <a:rPr lang="en-US" b="1" dirty="0" smtClean="0"/>
              <a:t>2) attitudinal</a:t>
            </a:r>
            <a:endParaRPr lang="en-US" b="1" dirty="0"/>
          </a:p>
          <a:p>
            <a:pPr marL="0" indent="0">
              <a:buNone/>
            </a:pPr>
            <a:r>
              <a:rPr lang="en-US" b="1" dirty="0" smtClean="0"/>
              <a:t>3) epistemic</a:t>
            </a:r>
            <a:r>
              <a:rPr lang="en-US" b="1" dirty="0"/>
              <a:t>. </a:t>
            </a:r>
            <a:endParaRPr lang="ru-RU" b="1"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4036445271"/>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556792"/>
            <a:ext cx="7408333" cy="4752528"/>
          </a:xfrm>
        </p:spPr>
        <p:txBody>
          <a:bodyPr>
            <a:normAutofit fontScale="85000" lnSpcReduction="10000"/>
          </a:bodyPr>
          <a:lstStyle/>
          <a:p>
            <a:r>
              <a:rPr lang="en-US" dirty="0"/>
              <a:t>The first of these sub-world categories is perhaps the least problematic of the three </a:t>
            </a:r>
            <a:r>
              <a:rPr lang="en-US" dirty="0" smtClean="0"/>
              <a:t>proposed </a:t>
            </a:r>
            <a:r>
              <a:rPr lang="en-US" dirty="0"/>
              <a:t>by </a:t>
            </a:r>
            <a:r>
              <a:rPr lang="en-US" dirty="0" err="1"/>
              <a:t>Werth</a:t>
            </a:r>
            <a:r>
              <a:rPr lang="en-US" dirty="0"/>
              <a:t>. </a:t>
            </a:r>
            <a:endParaRPr lang="en-US" dirty="0" smtClean="0"/>
          </a:p>
          <a:p>
            <a:r>
              <a:rPr lang="en-US" dirty="0" smtClean="0"/>
              <a:t>He </a:t>
            </a:r>
            <a:r>
              <a:rPr lang="en-US" dirty="0"/>
              <a:t>claims that variations of any of the world-building </a:t>
            </a:r>
            <a:r>
              <a:rPr lang="en-US" dirty="0" smtClean="0"/>
              <a:t>elements </a:t>
            </a:r>
            <a:r>
              <a:rPr lang="en-US" dirty="0"/>
              <a:t>of time, place and entity will set up deictic </a:t>
            </a:r>
            <a:r>
              <a:rPr lang="en-US" dirty="0" smtClean="0"/>
              <a:t>sub-</a:t>
            </a:r>
            <a:r>
              <a:rPr lang="en-US" dirty="0" err="1" smtClean="0"/>
              <a:t>worIds</a:t>
            </a:r>
            <a:r>
              <a:rPr lang="en-US" dirty="0" smtClean="0"/>
              <a:t> </a:t>
            </a:r>
            <a:r>
              <a:rPr lang="en-US" dirty="0"/>
              <a:t>independent </a:t>
            </a:r>
            <a:r>
              <a:rPr lang="en-US" dirty="0" smtClean="0"/>
              <a:t>the main </a:t>
            </a:r>
            <a:r>
              <a:rPr lang="en-US" dirty="0"/>
              <a:t>text-world. These variations may be initiated by either the </a:t>
            </a:r>
            <a:r>
              <a:rPr lang="en-US" dirty="0" smtClean="0"/>
              <a:t>participants choosing </a:t>
            </a:r>
            <a:r>
              <a:rPr lang="en-US" dirty="0"/>
              <a:t>to focus on a different time, location or set of entities, </a:t>
            </a:r>
            <a:r>
              <a:rPr lang="en-US" dirty="0" smtClean="0"/>
              <a:t>or by characters who may </a:t>
            </a:r>
            <a:r>
              <a:rPr lang="en-US" dirty="0"/>
              <a:t>also create deictic departures </a:t>
            </a:r>
            <a:r>
              <a:rPr lang="en-US" dirty="0" smtClean="0"/>
              <a:t>in the </a:t>
            </a:r>
            <a:r>
              <a:rPr lang="en-US" dirty="0"/>
              <a:t>narration of </a:t>
            </a:r>
            <a:r>
              <a:rPr lang="en-US" dirty="0" smtClean="0"/>
              <a:t>memories</a:t>
            </a:r>
            <a:r>
              <a:rPr lang="en-US" dirty="0"/>
              <a:t>.</a:t>
            </a:r>
          </a:p>
          <a:p>
            <a:r>
              <a:rPr lang="en-US" dirty="0" smtClean="0"/>
              <a:t>Such character </a:t>
            </a:r>
            <a:r>
              <a:rPr lang="en-US" dirty="0"/>
              <a:t>flashbacks may have as their world-building elements </a:t>
            </a:r>
            <a:r>
              <a:rPr lang="en-US" dirty="0" smtClean="0"/>
              <a:t>predicates like </a:t>
            </a:r>
            <a:r>
              <a:rPr lang="en-US" b="1" dirty="0" smtClean="0"/>
              <a:t>remember </a:t>
            </a:r>
            <a:r>
              <a:rPr lang="en-US" b="1" dirty="0"/>
              <a:t>and recall, </a:t>
            </a:r>
            <a:r>
              <a:rPr lang="en-US" dirty="0"/>
              <a:t>and they work by taking the </a:t>
            </a:r>
            <a:r>
              <a:rPr lang="en-US" dirty="0" smtClean="0"/>
              <a:t>narrated action out of the existing</a:t>
            </a:r>
            <a:r>
              <a:rPr lang="en-US" dirty="0"/>
              <a:t>	temporal parameters of the text-world </a:t>
            </a:r>
            <a:r>
              <a:rPr lang="en-US" dirty="0" smtClean="0"/>
              <a:t>and </a:t>
            </a:r>
            <a:r>
              <a:rPr lang="en-US" dirty="0"/>
              <a:t>into a </a:t>
            </a:r>
            <a:r>
              <a:rPr lang="en-US" dirty="0" smtClean="0"/>
              <a:t>previous time  frame. </a:t>
            </a:r>
            <a:r>
              <a:rPr lang="en-US" dirty="0"/>
              <a:t>They are also only character-accessible, since they present </a:t>
            </a:r>
            <a:r>
              <a:rPr lang="en-US" dirty="0" smtClean="0"/>
              <a:t>episodes  from within characters</a:t>
            </a:r>
            <a:r>
              <a:rPr lang="en-US" dirty="0"/>
              <a:t>' minds and do not carry the same reliability as a </a:t>
            </a:r>
            <a:r>
              <a:rPr lang="en-US" dirty="0" smtClean="0"/>
              <a:t>narration presented through </a:t>
            </a:r>
            <a:r>
              <a:rPr lang="en-US" dirty="0"/>
              <a:t>an </a:t>
            </a:r>
            <a:r>
              <a:rPr lang="en-US" dirty="0" err="1" smtClean="0"/>
              <a:t>extiafictional</a:t>
            </a:r>
            <a:r>
              <a:rPr lang="en-US" dirty="0" smtClean="0"/>
              <a:t> voice</a:t>
            </a:r>
            <a:r>
              <a:rPr lang="en-US" dirty="0"/>
              <a:t>. </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040868064"/>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88840"/>
            <a:ext cx="7408333" cy="4137323"/>
          </a:xfrm>
        </p:spPr>
        <p:txBody>
          <a:bodyPr>
            <a:normAutofit fontScale="85000" lnSpcReduction="10000"/>
          </a:bodyPr>
          <a:lstStyle/>
          <a:p>
            <a:r>
              <a:rPr lang="en-US" b="1" dirty="0"/>
              <a:t>Participant-accessible temporal </a:t>
            </a:r>
            <a:r>
              <a:rPr lang="en-US" b="1" dirty="0" smtClean="0"/>
              <a:t>alternations </a:t>
            </a:r>
            <a:r>
              <a:rPr lang="en-US" dirty="0" smtClean="0"/>
              <a:t>on </a:t>
            </a:r>
            <a:r>
              <a:rPr lang="en-US" dirty="0"/>
              <a:t>the other hand, </a:t>
            </a:r>
            <a:r>
              <a:rPr lang="en-US" dirty="0" smtClean="0"/>
              <a:t>remain the existing </a:t>
            </a:r>
            <a:r>
              <a:rPr lang="en-US" dirty="0"/>
              <a:t>text-world, even though they may </a:t>
            </a:r>
            <a:r>
              <a:rPr lang="en-US" dirty="0" smtClean="0"/>
              <a:t>present events </a:t>
            </a:r>
            <a:r>
              <a:rPr lang="en-US" dirty="0"/>
              <a:t>preceding the main plot advancing elements.</a:t>
            </a:r>
          </a:p>
          <a:p>
            <a:r>
              <a:rPr lang="en-US" dirty="0" err="1" smtClean="0"/>
              <a:t>Werth</a:t>
            </a:r>
            <a:r>
              <a:rPr lang="en-US" dirty="0" smtClean="0"/>
              <a:t> includes any </a:t>
            </a:r>
            <a:r>
              <a:rPr lang="en-US" dirty="0"/>
              <a:t>shift in tense in the main text-world, as well as instances </a:t>
            </a:r>
            <a:r>
              <a:rPr lang="en-US" dirty="0" smtClean="0"/>
              <a:t>of direct speech, as typical </a:t>
            </a:r>
            <a:r>
              <a:rPr lang="en-US" dirty="0"/>
              <a:t>examples of participant-accessible temporal </a:t>
            </a:r>
            <a:r>
              <a:rPr lang="en-US" dirty="0" smtClean="0"/>
              <a:t>sub-world </a:t>
            </a:r>
            <a:r>
              <a:rPr lang="en-US" dirty="0" err="1" smtClean="0"/>
              <a:t>biuilders</a:t>
            </a:r>
            <a:r>
              <a:rPr lang="en-US" dirty="0"/>
              <a:t>. </a:t>
            </a:r>
            <a:endParaRPr lang="en-US" dirty="0" smtClean="0"/>
          </a:p>
          <a:p>
            <a:r>
              <a:rPr lang="en-US" dirty="0" smtClean="0"/>
              <a:t>He explains: [Direct </a:t>
            </a:r>
            <a:r>
              <a:rPr lang="en-US" dirty="0"/>
              <a:t>speech] </a:t>
            </a:r>
            <a:r>
              <a:rPr lang="en-US" dirty="0" smtClean="0"/>
              <a:t>“is normally </a:t>
            </a:r>
            <a:r>
              <a:rPr lang="en-US" dirty="0"/>
              <a:t>thought of as a temporal variation at all, but its </a:t>
            </a:r>
            <a:r>
              <a:rPr lang="en-US" dirty="0" smtClean="0"/>
              <a:t>main effect is to change </a:t>
            </a:r>
            <a:r>
              <a:rPr lang="en-US" dirty="0"/>
              <a:t>the </a:t>
            </a:r>
            <a:r>
              <a:rPr lang="en-US" dirty="0" smtClean="0"/>
              <a:t>basic </a:t>
            </a:r>
            <a:r>
              <a:rPr lang="en-US" dirty="0"/>
              <a:t>time-signature of the text world, for example by injecting </a:t>
            </a:r>
            <a:r>
              <a:rPr lang="en-US" dirty="0" smtClean="0"/>
              <a:t>Present Tense utterances </a:t>
            </a:r>
            <a:r>
              <a:rPr lang="en-US" dirty="0"/>
              <a:t>into a Past Tense narrative. This takes us, as it were, </a:t>
            </a:r>
            <a:r>
              <a:rPr lang="en-US" dirty="0" smtClean="0"/>
              <a:t>directly into </a:t>
            </a:r>
            <a:r>
              <a:rPr lang="en-US" dirty="0"/>
              <a:t>the character’s discourse world: the tenses used are then regrouped around v ST </a:t>
            </a:r>
            <a:r>
              <a:rPr lang="en-US" dirty="0" smtClean="0"/>
              <a:t>[Speech Time] - </a:t>
            </a:r>
            <a:r>
              <a:rPr lang="en-US" dirty="0"/>
              <a:t>of this discourse world, rather than that of the participants</a:t>
            </a:r>
            <a:r>
              <a:rPr lang="en-US" dirty="0" smtClean="0"/>
              <a:t>.”</a:t>
            </a:r>
            <a:endParaRPr lang="en-US" dirty="0"/>
          </a:p>
          <a:p>
            <a:pPr algn="r"/>
            <a:r>
              <a:rPr lang="en-US" dirty="0"/>
              <a:t>(</a:t>
            </a:r>
            <a:r>
              <a:rPr lang="en-US" dirty="0" err="1" smtClean="0"/>
              <a:t>Werth</a:t>
            </a:r>
            <a:r>
              <a:rPr lang="en-US" dirty="0" smtClean="0"/>
              <a:t>)</a:t>
            </a:r>
            <a:endParaRPr lang="en-US" dirty="0"/>
          </a:p>
          <a:p>
            <a:endParaRPr lang="en-US" b="1" dirty="0"/>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4000206837"/>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00808"/>
            <a:ext cx="7408333" cy="4425355"/>
          </a:xfrm>
        </p:spPr>
        <p:txBody>
          <a:bodyPr>
            <a:normAutofit fontScale="92500" lnSpcReduction="10000"/>
          </a:bodyPr>
          <a:lstStyle/>
          <a:p>
            <a:pPr algn="just"/>
            <a:r>
              <a:rPr lang="en-US" dirty="0" smtClean="0"/>
              <a:t>One of </a:t>
            </a:r>
            <a:r>
              <a:rPr lang="en-US" dirty="0"/>
              <a:t>the distinguishing features of </a:t>
            </a:r>
            <a:r>
              <a:rPr lang="en-US" dirty="0" err="1"/>
              <a:t>Werth’s</a:t>
            </a:r>
            <a:r>
              <a:rPr lang="en-US" dirty="0"/>
              <a:t> text-world framework is its </a:t>
            </a:r>
            <a:r>
              <a:rPr lang="en-US" dirty="0" smtClean="0"/>
              <a:t>hierarchical structure, </a:t>
            </a:r>
            <a:r>
              <a:rPr lang="en-US" dirty="0"/>
              <a:t>with the conceptual configuration of both text-worlds and </a:t>
            </a:r>
            <a:r>
              <a:rPr lang="en-US" dirty="0" smtClean="0"/>
              <a:t>sub-worlds being </a:t>
            </a:r>
            <a:r>
              <a:rPr lang="en-US" dirty="0"/>
              <a:t>based on that of the discourse world from which they spring. </a:t>
            </a:r>
            <a:endParaRPr lang="en-US" dirty="0" smtClean="0"/>
          </a:p>
          <a:p>
            <a:pPr algn="just"/>
            <a:r>
              <a:rPr lang="en-US" dirty="0" smtClean="0"/>
              <a:t>The very </a:t>
            </a:r>
            <a:r>
              <a:rPr lang="en-US" b="1" dirty="0"/>
              <a:t>term sub-world </a:t>
            </a:r>
            <a:r>
              <a:rPr lang="en-US" dirty="0"/>
              <a:t>suggests a world which is in some way subordinate to its </a:t>
            </a:r>
            <a:r>
              <a:rPr lang="en-US" dirty="0" smtClean="0"/>
              <a:t>originating </a:t>
            </a:r>
            <a:r>
              <a:rPr lang="en-US" dirty="0"/>
              <a:t>text-world. However, rarely in literary fiction do the deictic </a:t>
            </a:r>
            <a:r>
              <a:rPr lang="en-US" dirty="0" smtClean="0"/>
              <a:t>parameters initially </a:t>
            </a:r>
            <a:r>
              <a:rPr lang="en-US" dirty="0"/>
              <a:t>established in the opening lines of a text remain invariable for </a:t>
            </a:r>
            <a:r>
              <a:rPr lang="en-US" dirty="0" smtClean="0"/>
              <a:t>its duration.  </a:t>
            </a:r>
            <a:r>
              <a:rPr lang="en-US" dirty="0"/>
              <a:t>More commonly, in fact, countless numbers of deictic alternations take rises throughout </a:t>
            </a:r>
            <a:r>
              <a:rPr lang="en-US" dirty="0" smtClean="0"/>
              <a:t>the course of a fictional narrative and, once </a:t>
            </a:r>
            <a:r>
              <a:rPr lang="en-US" dirty="0"/>
              <a:t>departed </a:t>
            </a:r>
            <a:r>
              <a:rPr lang="en-US" dirty="0" smtClean="0"/>
              <a:t>from the initial </a:t>
            </a:r>
            <a:r>
              <a:rPr lang="en-US" dirty="0"/>
              <a:t>text-world is often never returned to again and may figure </a:t>
            </a:r>
            <a:r>
              <a:rPr lang="en-US" dirty="0" smtClean="0"/>
              <a:t>little the </a:t>
            </a:r>
            <a:r>
              <a:rPr lang="en-US" dirty="0"/>
              <a:t>reader’s overall interpretation of the text. </a:t>
            </a:r>
          </a:p>
          <a:p>
            <a:pPr algn="just"/>
            <a:endParaRPr lang="ru-RU" dirty="0"/>
          </a:p>
        </p:txBody>
      </p:sp>
      <p:sp>
        <p:nvSpPr>
          <p:cNvPr id="3" name="Заголовок 2"/>
          <p:cNvSpPr>
            <a:spLocks noGrp="1"/>
          </p:cNvSpPr>
          <p:nvPr>
            <p:ph type="title"/>
          </p:nvPr>
        </p:nvSpPr>
        <p:spPr/>
        <p:txBody>
          <a:bodyPr/>
          <a:lstStyle/>
          <a:p>
            <a:pPr algn="just"/>
            <a:endParaRPr lang="ru-RU"/>
          </a:p>
        </p:txBody>
      </p:sp>
    </p:spTree>
    <p:extLst>
      <p:ext uri="{BB962C8B-B14F-4D97-AF65-F5344CB8AC3E}">
        <p14:creationId xmlns:p14="http://schemas.microsoft.com/office/powerpoint/2010/main" val="451477066"/>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08333" cy="4065315"/>
          </a:xfrm>
        </p:spPr>
        <p:txBody>
          <a:bodyPr>
            <a:normAutofit lnSpcReduction="10000"/>
          </a:bodyPr>
          <a:lstStyle/>
          <a:p>
            <a:pPr algn="just"/>
            <a:r>
              <a:rPr lang="en-US" dirty="0"/>
              <a:t>A more appropriate term </a:t>
            </a:r>
            <a:r>
              <a:rPr lang="en-US" dirty="0" smtClean="0"/>
              <a:t>for frequent </a:t>
            </a:r>
            <a:r>
              <a:rPr lang="en-US" dirty="0"/>
              <a:t>deictic alternations may be taken from </a:t>
            </a:r>
            <a:r>
              <a:rPr lang="en-US" dirty="0" err="1"/>
              <a:t>Emmott’s</a:t>
            </a:r>
            <a:r>
              <a:rPr lang="en-US" dirty="0"/>
              <a:t> </a:t>
            </a:r>
            <a:r>
              <a:rPr lang="en-US" dirty="0" smtClean="0"/>
              <a:t>model of narrative comprehension</a:t>
            </a:r>
            <a:r>
              <a:rPr lang="en-US" dirty="0"/>
              <a:t>. </a:t>
            </a:r>
            <a:r>
              <a:rPr lang="en-US" dirty="0" err="1" smtClean="0"/>
              <a:t>Emmott’s</a:t>
            </a:r>
            <a:r>
              <a:rPr lang="en-US" dirty="0" smtClean="0"/>
              <a:t> taxonomy </a:t>
            </a:r>
            <a:r>
              <a:rPr lang="en-US" dirty="0"/>
              <a:t>is one of narrative </a:t>
            </a:r>
            <a:r>
              <a:rPr lang="en-US" b="1" dirty="0" smtClean="0"/>
              <a:t>“frames’, </a:t>
            </a:r>
            <a:r>
              <a:rPr lang="en-US" dirty="0" smtClean="0"/>
              <a:t>rather </a:t>
            </a:r>
            <a:r>
              <a:rPr lang="en-US" dirty="0"/>
              <a:t>than </a:t>
            </a:r>
            <a:r>
              <a:rPr lang="en-US" b="1" dirty="0"/>
              <a:t>“worlds". </a:t>
            </a:r>
            <a:r>
              <a:rPr lang="en-US" dirty="0"/>
              <a:t>Nevertheless, </a:t>
            </a:r>
            <a:r>
              <a:rPr lang="en-US" dirty="0" smtClean="0"/>
              <a:t>her </a:t>
            </a:r>
            <a:r>
              <a:rPr lang="en-US" dirty="0"/>
              <a:t>notion of </a:t>
            </a:r>
            <a:r>
              <a:rPr lang="en-US" b="1" dirty="0"/>
              <a:t>“frame-switching", </a:t>
            </a:r>
            <a:r>
              <a:rPr lang="en-US" dirty="0"/>
              <a:t>the </a:t>
            </a:r>
            <a:r>
              <a:rPr lang="en-US" dirty="0" smtClean="0"/>
              <a:t>process </a:t>
            </a:r>
            <a:r>
              <a:rPr lang="en-US" dirty="0"/>
              <a:t>b which the reader simply “ceases to directly monitor one frame and </a:t>
            </a:r>
            <a:r>
              <a:rPr lang="en-US" dirty="0" smtClean="0"/>
              <a:t>starts monitoring another (</a:t>
            </a:r>
            <a:r>
              <a:rPr lang="en-US" dirty="0" err="1" smtClean="0"/>
              <a:t>Emmott</a:t>
            </a:r>
            <a:r>
              <a:rPr lang="en-US" dirty="0" smtClean="0"/>
              <a:t> 1997), </a:t>
            </a:r>
            <a:r>
              <a:rPr lang="en-US" dirty="0"/>
              <a:t>seems to </a:t>
            </a:r>
            <a:r>
              <a:rPr lang="en-US" dirty="0" smtClean="0"/>
              <a:t>provide </a:t>
            </a:r>
            <a:r>
              <a:rPr lang="en-US" dirty="0"/>
              <a:t>a more accurate </a:t>
            </a:r>
            <a:r>
              <a:rPr lang="en-US" dirty="0" smtClean="0"/>
              <a:t>description </a:t>
            </a:r>
            <a:r>
              <a:rPr lang="en-US" dirty="0"/>
              <a:t>of </a:t>
            </a:r>
            <a:r>
              <a:rPr lang="en-US" dirty="0" smtClean="0"/>
              <a:t>reader’s </a:t>
            </a:r>
            <a:r>
              <a:rPr lang="en-US" dirty="0"/>
              <a:t>ability to follow countless shifts in the temporal and spatial </a:t>
            </a:r>
            <a:r>
              <a:rPr lang="en-US" dirty="0" err="1" smtClean="0"/>
              <a:t>rettings</a:t>
            </a:r>
            <a:r>
              <a:rPr lang="en-US" dirty="0" smtClean="0"/>
              <a:t> </a:t>
            </a:r>
            <a:r>
              <a:rPr lang="en-US" dirty="0"/>
              <a:t>of a narrative without ever having to refer to an overarching </a:t>
            </a:r>
            <a:r>
              <a:rPr lang="en-US" dirty="0" smtClean="0"/>
              <a:t>conceptual hierarchy.</a:t>
            </a:r>
            <a:endParaRPr lang="en-US"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091628368"/>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08333" cy="4065315"/>
          </a:xfrm>
        </p:spPr>
        <p:txBody>
          <a:bodyPr>
            <a:normAutofit/>
          </a:bodyPr>
          <a:lstStyle/>
          <a:p>
            <a:pPr marL="0" indent="0">
              <a:buNone/>
            </a:pPr>
            <a:endParaRPr lang="en-US" dirty="0" smtClean="0"/>
          </a:p>
          <a:p>
            <a:r>
              <a:rPr lang="en-US" b="1" dirty="0"/>
              <a:t>The Way We Think: Conceptual Blending and the Mind's Hidden Complexities (with Mark Turner) (2003</a:t>
            </a:r>
            <a:r>
              <a:rPr lang="en-US" b="1" dirty="0" smtClean="0"/>
              <a:t>)</a:t>
            </a:r>
            <a:endParaRPr lang="en-US" b="1" dirty="0"/>
          </a:p>
          <a:p>
            <a:r>
              <a:rPr lang="en-US" dirty="0"/>
              <a:t>Conceptual Integration Networks (1998) (with Mark Turner)</a:t>
            </a:r>
          </a:p>
          <a:p>
            <a:r>
              <a:rPr lang="en-US" dirty="0"/>
              <a:t>Mappings in Thought and Language (1997)[4]</a:t>
            </a:r>
          </a:p>
          <a:p>
            <a:r>
              <a:rPr lang="en-US" dirty="0"/>
              <a:t>Mental spaces: Aspects of meaning construction in natural language (1994)</a:t>
            </a:r>
            <a:endParaRPr lang="ru-RU" dirty="0"/>
          </a:p>
        </p:txBody>
      </p:sp>
      <p:sp>
        <p:nvSpPr>
          <p:cNvPr id="3" name="Заголовок 2"/>
          <p:cNvSpPr>
            <a:spLocks noGrp="1"/>
          </p:cNvSpPr>
          <p:nvPr>
            <p:ph type="title"/>
          </p:nvPr>
        </p:nvSpPr>
        <p:spPr>
          <a:xfrm>
            <a:off x="467544" y="404664"/>
            <a:ext cx="8229600" cy="1722520"/>
          </a:xfrm>
        </p:spPr>
        <p:txBody>
          <a:bodyPr>
            <a:normAutofit fontScale="90000"/>
          </a:bodyPr>
          <a:lstStyle/>
          <a:p>
            <a:r>
              <a:rPr lang="en-US" b="1" dirty="0" smtClean="0"/>
              <a:t/>
            </a:r>
            <a:br>
              <a:rPr lang="en-US" b="1" dirty="0" smtClean="0"/>
            </a:br>
            <a:r>
              <a:rPr lang="en-US" b="1" dirty="0" smtClean="0"/>
              <a:t>Gilles </a:t>
            </a:r>
            <a:r>
              <a:rPr lang="en-US" b="1" dirty="0" err="1"/>
              <a:t>Fauconnier</a:t>
            </a:r>
            <a:r>
              <a:rPr lang="en-US" b="1" dirty="0"/>
              <a:t>  </a:t>
            </a:r>
            <a:br>
              <a:rPr lang="en-US" b="1" dirty="0"/>
            </a:br>
            <a:r>
              <a:rPr lang="en-US" dirty="0" smtClean="0"/>
              <a:t>books </a:t>
            </a:r>
            <a:r>
              <a:rPr lang="en-US" dirty="0"/>
              <a:t>include:</a:t>
            </a:r>
            <a:br>
              <a:rPr lang="en-US" dirty="0"/>
            </a:br>
            <a:endParaRPr lang="ru-RU" dirty="0"/>
          </a:p>
        </p:txBody>
      </p:sp>
    </p:spTree>
    <p:extLst>
      <p:ext uri="{BB962C8B-B14F-4D97-AF65-F5344CB8AC3E}">
        <p14:creationId xmlns:p14="http://schemas.microsoft.com/office/powerpoint/2010/main" val="738857049"/>
      </p:ext>
    </p:extLst>
  </p:cSld>
  <p:clrMapOvr>
    <a:masterClrMapping/>
  </p:clrMapOvr>
  <p:transition spd="slow">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08333" cy="4065315"/>
          </a:xfrm>
        </p:spPr>
        <p:txBody>
          <a:bodyPr>
            <a:normAutofit/>
          </a:bodyPr>
          <a:lstStyle/>
          <a:p>
            <a:pPr algn="just"/>
            <a:r>
              <a:rPr lang="en-US" dirty="0" smtClean="0"/>
              <a:t>In </a:t>
            </a:r>
            <a:r>
              <a:rPr lang="en-US" dirty="0" err="1" smtClean="0"/>
              <a:t>Werth’S</a:t>
            </a:r>
            <a:r>
              <a:rPr lang="en-US" dirty="0" smtClean="0"/>
              <a:t> </a:t>
            </a:r>
            <a:r>
              <a:rPr lang="en-US" dirty="0"/>
              <a:t>(1999) </a:t>
            </a:r>
            <a:r>
              <a:rPr lang="en-US" dirty="0" err="1"/>
              <a:t>ongrnal</a:t>
            </a:r>
            <a:r>
              <a:rPr lang="en-US" dirty="0"/>
              <a:t> explication of Text World Theory, he argues that any expressions relating to desire, belief or purpose will require the participants to construct </a:t>
            </a:r>
            <a:r>
              <a:rPr lang="en-US" b="1" dirty="0"/>
              <a:t>new </a:t>
            </a:r>
            <a:r>
              <a:rPr lang="en-US" b="1" i="1" dirty="0"/>
              <a:t>attitudinal</a:t>
            </a:r>
            <a:r>
              <a:rPr lang="en-US" b="1" dirty="0"/>
              <a:t> sub-worlds </a:t>
            </a:r>
            <a:r>
              <a:rPr lang="en-US" dirty="0"/>
              <a:t>(individually termed “want-worlds” “</a:t>
            </a:r>
            <a:r>
              <a:rPr lang="en-US" dirty="0" smtClean="0"/>
              <a:t>belief- </a:t>
            </a:r>
            <a:r>
              <a:rPr lang="en-US" dirty="0"/>
              <a:t>worlds” and “intend-worlds”, respectively) in order to process and fully un­derstand these areas of conceptual </a:t>
            </a:r>
            <a:r>
              <a:rPr lang="en-US" dirty="0" smtClean="0"/>
              <a:t>activity. </a:t>
            </a:r>
          </a:p>
          <a:p>
            <a:pPr algn="just"/>
            <a:endParaRPr lang="ru-RU" dirty="0"/>
          </a:p>
        </p:txBody>
      </p:sp>
      <p:sp>
        <p:nvSpPr>
          <p:cNvPr id="3" name="Заголовок 2"/>
          <p:cNvSpPr>
            <a:spLocks noGrp="1"/>
          </p:cNvSpPr>
          <p:nvPr>
            <p:ph type="title"/>
          </p:nvPr>
        </p:nvSpPr>
        <p:spPr/>
        <p:txBody>
          <a:bodyPr/>
          <a:lstStyle/>
          <a:p>
            <a:r>
              <a:rPr lang="en-US" dirty="0" smtClean="0"/>
              <a:t>Rethinking sub-worlds</a:t>
            </a:r>
            <a:endParaRPr lang="ru-RU" dirty="0"/>
          </a:p>
        </p:txBody>
      </p:sp>
    </p:spTree>
    <p:extLst>
      <p:ext uri="{BB962C8B-B14F-4D97-AF65-F5344CB8AC3E}">
        <p14:creationId xmlns:p14="http://schemas.microsoft.com/office/powerpoint/2010/main" val="869415570"/>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636912"/>
            <a:ext cx="7408333" cy="3489251"/>
          </a:xfrm>
        </p:spPr>
        <p:txBody>
          <a:bodyPr>
            <a:normAutofit/>
          </a:bodyPr>
          <a:lstStyle/>
          <a:p>
            <a:pPr algn="just"/>
            <a:r>
              <a:rPr lang="en-US" b="1" dirty="0"/>
              <a:t>The sub-worlds </a:t>
            </a:r>
            <a:r>
              <a:rPr lang="en-US" dirty="0"/>
              <a:t>re­lated to the first of these,</a:t>
            </a:r>
            <a:r>
              <a:rPr lang="en-US" b="1" dirty="0"/>
              <a:t> desire</a:t>
            </a:r>
            <a:r>
              <a:rPr lang="en-US" dirty="0"/>
              <a:t>,</a:t>
            </a:r>
            <a:r>
              <a:rPr lang="en-US" b="1" dirty="0"/>
              <a:t> </a:t>
            </a:r>
            <a:r>
              <a:rPr lang="en-US" dirty="0"/>
              <a:t>have as their world building elements such predicates as wish. want, hope and dream, and, </a:t>
            </a:r>
            <a:r>
              <a:rPr lang="en-US" dirty="0" err="1"/>
              <a:t>Werth</a:t>
            </a:r>
            <a:r>
              <a:rPr lang="en-US" dirty="0"/>
              <a:t> argues, involve the stipula­tion of a set of conditions not yet fulfilled in the current text-world. </a:t>
            </a:r>
            <a:endParaRPr lang="en-US" dirty="0" smtClean="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588727017"/>
      </p:ext>
    </p:extLst>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lnSpcReduction="20000"/>
          </a:bodyPr>
          <a:lstStyle/>
          <a:p>
            <a:pPr marL="0" indent="0" algn="just">
              <a:buNone/>
            </a:pPr>
            <a:r>
              <a:rPr lang="en-US" b="1" dirty="0" err="1"/>
              <a:t>Werth</a:t>
            </a:r>
            <a:r>
              <a:rPr lang="en-US" b="1" dirty="0"/>
              <a:t> explains: </a:t>
            </a:r>
            <a:r>
              <a:rPr lang="en-US" dirty="0"/>
              <a:t>“They build a more or less remote sub-world whose function it is to state what it would take to satisfy the desire. At its simplest, this stipulation might be that such and such an entity should exist. More complex desire worlds may contain further conditions on the properties to be possessed by the entity in question.”</a:t>
            </a:r>
          </a:p>
          <a:p>
            <a:pPr marL="0" indent="0" algn="just">
              <a:buNone/>
            </a:pPr>
            <a:endParaRPr lang="en-US" dirty="0" smtClean="0"/>
          </a:p>
          <a:p>
            <a:pPr marL="0" indent="0" algn="just">
              <a:buNone/>
            </a:pPr>
            <a:r>
              <a:rPr lang="en-US" dirty="0" smtClean="0"/>
              <a:t>He </a:t>
            </a:r>
            <a:r>
              <a:rPr lang="en-US" dirty="0"/>
              <a:t>goes on to present </a:t>
            </a:r>
            <a:r>
              <a:rPr lang="en-US" b="1" dirty="0"/>
              <a:t>some advertisements for job vacancies</a:t>
            </a:r>
            <a:r>
              <a:rPr lang="en-US" dirty="0"/>
              <a:t> as a useful </a:t>
            </a:r>
            <a:r>
              <a:rPr lang="en-US" dirty="0" smtClean="0"/>
              <a:t>example </a:t>
            </a:r>
            <a:r>
              <a:rPr lang="en-US" dirty="0"/>
              <a:t>of </a:t>
            </a:r>
            <a:r>
              <a:rPr lang="en-US" dirty="0" smtClean="0"/>
              <a:t>the </a:t>
            </a:r>
            <a:r>
              <a:rPr lang="en-US" dirty="0"/>
              <a:t>sorts of </a:t>
            </a:r>
            <a:r>
              <a:rPr lang="en-US" dirty="0" smtClean="0"/>
              <a:t>fulfillment </a:t>
            </a:r>
            <a:r>
              <a:rPr lang="en-US" dirty="0"/>
              <a:t>conditions one might expect to find set out in these </a:t>
            </a:r>
            <a:r>
              <a:rPr lang="en-US" b="1" dirty="0"/>
              <a:t>more complex want-worlds.</a:t>
            </a:r>
            <a:endParaRPr lang="ru-RU" b="1" dirty="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354054593"/>
      </p:ext>
    </p:extLst>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276872"/>
            <a:ext cx="7408333" cy="3849291"/>
          </a:xfrm>
        </p:spPr>
        <p:txBody>
          <a:bodyPr>
            <a:normAutofit/>
          </a:bodyPr>
          <a:lstStyle/>
          <a:p>
            <a:r>
              <a:rPr lang="en-US" b="1" dirty="0"/>
              <a:t>Belief-worlds,</a:t>
            </a:r>
            <a:r>
              <a:rPr lang="en-US" dirty="0"/>
              <a:t> </a:t>
            </a:r>
            <a:r>
              <a:rPr lang="en-US" dirty="0" err="1"/>
              <a:t>Werth’s</a:t>
            </a:r>
            <a:r>
              <a:rPr lang="en-US" dirty="0"/>
              <a:t> second category of attitudinal sub-worlds, are created whenever participants at the discourse-world level, or characters in the </a:t>
            </a:r>
            <a:r>
              <a:rPr lang="en-US" dirty="0" smtClean="0"/>
              <a:t>text-world</a:t>
            </a:r>
            <a:r>
              <a:rPr lang="en-US" dirty="0"/>
              <a:t>, express some relative degree of confidence in a particular proposition. </a:t>
            </a:r>
            <a:endParaRPr lang="en-US" dirty="0" smtClean="0"/>
          </a:p>
          <a:p>
            <a:r>
              <a:rPr lang="en-US" dirty="0" smtClean="0"/>
              <a:t>Such </a:t>
            </a:r>
            <a:r>
              <a:rPr lang="en-US" dirty="0"/>
              <a:t>instances require a sub-world to be constructed in which the belief being expressed may be assessed for credibility, separately from the main text-world, before being fully “incremented” (or not) into the participants’ mental </a:t>
            </a:r>
            <a:r>
              <a:rPr lang="en-US" dirty="0" smtClean="0"/>
              <a:t>representations </a:t>
            </a:r>
            <a:r>
              <a:rPr lang="en-US" dirty="0"/>
              <a:t>of the discourse. </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429898084"/>
      </p:ext>
    </p:extLst>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08333" cy="4065315"/>
          </a:xfrm>
        </p:spPr>
        <p:txBody>
          <a:bodyPr>
            <a:normAutofit fontScale="92500"/>
          </a:bodyPr>
          <a:lstStyle/>
          <a:p>
            <a:pPr algn="just"/>
            <a:r>
              <a:rPr lang="en-US" dirty="0" err="1"/>
              <a:t>Werth’s</a:t>
            </a:r>
            <a:r>
              <a:rPr lang="en-US" dirty="0"/>
              <a:t> final </a:t>
            </a:r>
            <a:r>
              <a:rPr lang="en-US" dirty="0" smtClean="0"/>
              <a:t>category </a:t>
            </a:r>
            <a:r>
              <a:rPr lang="en-US" dirty="0"/>
              <a:t>of attitudinal sub-world, </a:t>
            </a:r>
            <a:r>
              <a:rPr lang="en-US" b="1" dirty="0" smtClean="0"/>
              <a:t>intend-worlds</a:t>
            </a:r>
            <a:r>
              <a:rPr lang="en-US" b="1" dirty="0"/>
              <a:t>, </a:t>
            </a:r>
            <a:r>
              <a:rPr lang="en-US" dirty="0"/>
              <a:t>relates to those speech-acts or propositional attitudes </a:t>
            </a:r>
            <a:r>
              <a:rPr lang="en-US" dirty="0" smtClean="0"/>
              <a:t>clustered </a:t>
            </a:r>
            <a:r>
              <a:rPr lang="en-US" dirty="0"/>
              <a:t>around the concept of </a:t>
            </a:r>
            <a:r>
              <a:rPr lang="en-US" b="1" dirty="0"/>
              <a:t>“intending future action </a:t>
            </a:r>
            <a:r>
              <a:rPr lang="en-US" b="1" dirty="0" smtClean="0"/>
              <a:t>“. </a:t>
            </a:r>
          </a:p>
          <a:p>
            <a:pPr algn="just"/>
            <a:r>
              <a:rPr lang="en-US" dirty="0" err="1" smtClean="0"/>
              <a:t>Werth</a:t>
            </a:r>
            <a:r>
              <a:rPr lang="en-US" dirty="0" smtClean="0"/>
              <a:t> </a:t>
            </a:r>
            <a:r>
              <a:rPr lang="en-US" dirty="0"/>
              <a:t>includes promises, </a:t>
            </a:r>
            <a:r>
              <a:rPr lang="en-US" dirty="0" smtClean="0"/>
              <a:t>offers</a:t>
            </a:r>
            <a:r>
              <a:rPr lang="en-US" dirty="0"/>
              <a:t>, commands and requests </a:t>
            </a:r>
            <a:r>
              <a:rPr lang="en-US" b="1" dirty="0"/>
              <a:t>as intend-world </a:t>
            </a:r>
            <a:r>
              <a:rPr lang="en-US" b="1" dirty="0" smtClean="0"/>
              <a:t>builders</a:t>
            </a:r>
            <a:r>
              <a:rPr lang="en-US" dirty="0" smtClean="0"/>
              <a:t>. He </a:t>
            </a:r>
            <a:r>
              <a:rPr lang="en-US" dirty="0"/>
              <a:t>also </a:t>
            </a:r>
            <a:r>
              <a:rPr lang="en-US" dirty="0" smtClean="0"/>
              <a:t>acknowledges </a:t>
            </a:r>
            <a:r>
              <a:rPr lang="en-US" dirty="0"/>
              <a:t>that there is some degree of overlap between intend-worlds </a:t>
            </a:r>
            <a:r>
              <a:rPr lang="en-US" dirty="0" smtClean="0"/>
              <a:t>. an </a:t>
            </a:r>
            <a:r>
              <a:rPr lang="en-US" dirty="0"/>
              <a:t>wan While the </a:t>
            </a:r>
            <a:r>
              <a:rPr lang="en-US" dirty="0" err="1"/>
              <a:t>fulfilment</a:t>
            </a:r>
            <a:r>
              <a:rPr lang="en-US" dirty="0"/>
              <a:t> of </a:t>
            </a:r>
            <a:r>
              <a:rPr lang="en-US" dirty="0" smtClean="0"/>
              <a:t>want-worlds </a:t>
            </a:r>
            <a:r>
              <a:rPr lang="en-US" dirty="0"/>
              <a:t>may involve some </a:t>
            </a:r>
            <a:r>
              <a:rPr lang="en-US" dirty="0" smtClean="0"/>
              <a:t>form of future action, however </a:t>
            </a:r>
            <a:r>
              <a:rPr lang="en-US" dirty="0" err="1" smtClean="0"/>
              <a:t>Werth</a:t>
            </a:r>
            <a:r>
              <a:rPr lang="en-US" dirty="0" smtClean="0"/>
              <a:t> argues that, in their case, there is no apparent intention to carry that action out.</a:t>
            </a:r>
            <a:endParaRPr lang="en-US" dirty="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789421717"/>
      </p:ext>
    </p:extLst>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00808"/>
            <a:ext cx="7408333" cy="4608512"/>
          </a:xfrm>
        </p:spPr>
        <p:txBody>
          <a:bodyPr>
            <a:normAutofit fontScale="92500" lnSpcReduction="20000"/>
          </a:bodyPr>
          <a:lstStyle/>
          <a:p>
            <a:pPr algn="just"/>
            <a:r>
              <a:rPr lang="en-US" dirty="0" err="1" smtClean="0"/>
              <a:t>Werth</a:t>
            </a:r>
            <a:r>
              <a:rPr lang="en-US" dirty="0" smtClean="0"/>
              <a:t> notes that Indirect </a:t>
            </a:r>
            <a:r>
              <a:rPr lang="en-US" dirty="0"/>
              <a:t>Speech </a:t>
            </a:r>
            <a:r>
              <a:rPr lang="en-US" dirty="0" smtClean="0"/>
              <a:t>can </a:t>
            </a:r>
            <a:r>
              <a:rPr lang="en-US" dirty="0"/>
              <a:t>be considered to be more epidemically remote than Direct </a:t>
            </a:r>
            <a:r>
              <a:rPr lang="en-US" dirty="0" smtClean="0"/>
              <a:t>Speech .While </a:t>
            </a:r>
            <a:r>
              <a:rPr lang="en-US" dirty="0"/>
              <a:t>an instance of Direct Speech will </a:t>
            </a:r>
            <a:r>
              <a:rPr lang="en-US" b="1" dirty="0"/>
              <a:t>set up a sub-world</a:t>
            </a:r>
            <a:r>
              <a:rPr lang="en-US" dirty="0"/>
              <a:t>, having </a:t>
            </a:r>
            <a:r>
              <a:rPr lang="en-US" dirty="0" err="1" smtClean="0"/>
              <a:t>dif-ferent</a:t>
            </a:r>
            <a:r>
              <a:rPr lang="en-US" dirty="0" smtClean="0"/>
              <a:t> </a:t>
            </a:r>
            <a:r>
              <a:rPr lang="en-US" dirty="0"/>
              <a:t>deictic co-ordinates from the text-world in which it occurs, Indirect </a:t>
            </a:r>
            <a:r>
              <a:rPr lang="en-US" dirty="0" smtClean="0"/>
              <a:t>Speech </a:t>
            </a:r>
            <a:r>
              <a:rPr lang="en-US" dirty="0"/>
              <a:t>is a means of further shifting the relationship between those two </a:t>
            </a:r>
            <a:r>
              <a:rPr lang="en-US" dirty="0" smtClean="0"/>
              <a:t>worlds.</a:t>
            </a:r>
          </a:p>
          <a:p>
            <a:pPr algn="just"/>
            <a:r>
              <a:rPr lang="en-US" dirty="0" err="1" smtClean="0"/>
              <a:t>Werth</a:t>
            </a:r>
            <a:r>
              <a:rPr lang="en-US" dirty="0" smtClean="0"/>
              <a:t> explains </a:t>
            </a:r>
            <a:r>
              <a:rPr lang="en-US" dirty="0"/>
              <a:t>that where Direct Speech appears to contain the </a:t>
            </a:r>
            <a:r>
              <a:rPr lang="en-US" dirty="0" err="1"/>
              <a:t>otiginal</a:t>
            </a:r>
            <a:r>
              <a:rPr lang="en-US" dirty="0"/>
              <a:t> words spoken, the </a:t>
            </a:r>
            <a:r>
              <a:rPr lang="en-US" dirty="0" err="1"/>
              <a:t>narrativized</a:t>
            </a:r>
            <a:r>
              <a:rPr lang="en-US" dirty="0"/>
              <a:t> account of the indirect version normally moves one tense “backwards”, suggesting a shift in epistemic distance rather than temporal setting. </a:t>
            </a:r>
            <a:r>
              <a:rPr lang="en-US" dirty="0" err="1"/>
              <a:t>Werth</a:t>
            </a:r>
            <a:r>
              <a:rPr lang="en-US" dirty="0"/>
              <a:t> also argues that instances of politeness, including tentativeness and certain kinds of conditionality, create epistemic sub-worlds as part of lace preserving strategies </a:t>
            </a:r>
            <a:r>
              <a:rPr lang="en-US" dirty="0" smtClean="0"/>
              <a:t>.</a:t>
            </a:r>
          </a:p>
          <a:p>
            <a:pPr algn="just"/>
            <a:r>
              <a:rPr lang="en-US" dirty="0" smtClean="0"/>
              <a:t> </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501217316"/>
      </p:ext>
    </p:extLst>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72816"/>
            <a:ext cx="7408333" cy="4353347"/>
          </a:xfrm>
        </p:spPr>
        <p:txBody>
          <a:bodyPr>
            <a:normAutofit fontScale="92500" lnSpcReduction="20000"/>
          </a:bodyPr>
          <a:lstStyle/>
          <a:p>
            <a:pPr algn="just"/>
            <a:r>
              <a:rPr lang="en-US" dirty="0"/>
              <a:t>In cases such as these, speakers can be seen to attempt to distance themselves psychologically from their utterances, which are consequently conceptualized by the participants in a separate sub-world, </a:t>
            </a:r>
            <a:r>
              <a:rPr lang="en-US" dirty="0" err="1"/>
              <a:t>lhe</a:t>
            </a:r>
            <a:r>
              <a:rPr lang="en-US" dirty="0"/>
              <a:t> following are typical examples given by </a:t>
            </a:r>
            <a:r>
              <a:rPr lang="en-US" dirty="0" err="1"/>
              <a:t>Werth</a:t>
            </a:r>
            <a:r>
              <a:rPr lang="en-US" dirty="0"/>
              <a:t> </a:t>
            </a:r>
            <a:r>
              <a:rPr lang="en-US" dirty="0" smtClean="0"/>
              <a:t>:</a:t>
            </a:r>
            <a:endParaRPr lang="ru-RU" dirty="0"/>
          </a:p>
          <a:p>
            <a:pPr marL="0" lvl="0" indent="0">
              <a:buNone/>
            </a:pPr>
            <a:r>
              <a:rPr lang="en-US" dirty="0" smtClean="0"/>
              <a:t>(i) Would </a:t>
            </a:r>
            <a:r>
              <a:rPr lang="en-US" dirty="0"/>
              <a:t>you like some more cake? (rather </a:t>
            </a:r>
            <a:r>
              <a:rPr lang="en-US" i="1" dirty="0"/>
              <a:t>than Have some more </a:t>
            </a:r>
            <a:r>
              <a:rPr lang="en-US" i="1" dirty="0" smtClean="0"/>
              <a:t>cake)</a:t>
            </a:r>
            <a:endParaRPr lang="en-US" dirty="0"/>
          </a:p>
          <a:p>
            <a:pPr marL="0" lvl="0" indent="0">
              <a:buNone/>
            </a:pPr>
            <a:r>
              <a:rPr lang="en-US" dirty="0" smtClean="0"/>
              <a:t>(ii) Would </a:t>
            </a:r>
            <a:r>
              <a:rPr lang="en-US" dirty="0"/>
              <a:t>you be free next Friday? (rather than </a:t>
            </a:r>
            <a:r>
              <a:rPr lang="en-US" i="1" dirty="0" smtClean="0"/>
              <a:t>Are </a:t>
            </a:r>
            <a:r>
              <a:rPr lang="en-US" i="1" dirty="0"/>
              <a:t>you free next Friday?)</a:t>
            </a:r>
            <a:endParaRPr lang="ru-RU" dirty="0"/>
          </a:p>
          <a:p>
            <a:pPr marL="0" indent="0">
              <a:buNone/>
            </a:pPr>
            <a:r>
              <a:rPr lang="en-US" dirty="0"/>
              <a:t>Both of these can be seen to contain a conditional structure responsible for set­ting up a hypothetical state of affairs, as </a:t>
            </a:r>
            <a:r>
              <a:rPr lang="en-US" dirty="0" smtClean="0"/>
              <a:t>follows:</a:t>
            </a:r>
            <a:endParaRPr lang="en-US" dirty="0"/>
          </a:p>
          <a:p>
            <a:pPr marL="0" indent="0">
              <a:buNone/>
            </a:pPr>
            <a:r>
              <a:rPr lang="en-US" dirty="0"/>
              <a:t>(i) </a:t>
            </a:r>
            <a:r>
              <a:rPr lang="en-US" dirty="0" smtClean="0"/>
              <a:t>If </a:t>
            </a:r>
            <a:r>
              <a:rPr lang="en-US" dirty="0"/>
              <a:t>I</a:t>
            </a:r>
            <a:r>
              <a:rPr lang="en-US" dirty="0" smtClean="0"/>
              <a:t> </a:t>
            </a:r>
            <a:r>
              <a:rPr lang="en-US" dirty="0"/>
              <a:t>were t</a:t>
            </a:r>
            <a:r>
              <a:rPr lang="en-US" dirty="0" smtClean="0"/>
              <a:t>o </a:t>
            </a:r>
            <a:r>
              <a:rPr lang="en-US" dirty="0"/>
              <a:t>offer you some cake, would you like some?</a:t>
            </a:r>
            <a:endParaRPr lang="ru-RU" dirty="0"/>
          </a:p>
          <a:p>
            <a:pPr marL="0" lvl="0" indent="0">
              <a:buNone/>
            </a:pPr>
            <a:r>
              <a:rPr lang="en-US" dirty="0"/>
              <a:t>(ii) </a:t>
            </a:r>
            <a:r>
              <a:rPr lang="en-US" dirty="0" smtClean="0"/>
              <a:t>If </a:t>
            </a:r>
            <a:r>
              <a:rPr lang="en-US" dirty="0"/>
              <a:t>I</a:t>
            </a:r>
            <a:r>
              <a:rPr lang="en-US" dirty="0" smtClean="0"/>
              <a:t> </a:t>
            </a:r>
            <a:r>
              <a:rPr lang="en-US" dirty="0"/>
              <a:t>were to ask you out, would you be free next Friday?</a:t>
            </a:r>
            <a:endParaRPr lang="ru-RU" dirty="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563576630"/>
      </p:ext>
    </p:extLst>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852936"/>
            <a:ext cx="7408333" cy="4005064"/>
          </a:xfrm>
        </p:spPr>
        <p:txBody>
          <a:bodyPr>
            <a:normAutofit/>
          </a:bodyPr>
          <a:lstStyle/>
          <a:p>
            <a:r>
              <a:rPr lang="en-US" dirty="0" smtClean="0"/>
              <a:t>The </a:t>
            </a:r>
            <a:r>
              <a:rPr lang="en-US" dirty="0"/>
              <a:t>sub-world building role of the conditionals implicit within the above </a:t>
            </a:r>
            <a:r>
              <a:rPr lang="en-US" dirty="0" smtClean="0"/>
              <a:t>examples </a:t>
            </a:r>
            <a:r>
              <a:rPr lang="en-US" dirty="0"/>
              <a:t>receives particular attention in </a:t>
            </a:r>
            <a:r>
              <a:rPr lang="en-US" dirty="0" err="1" smtClean="0"/>
              <a:t>Werth’s</a:t>
            </a:r>
            <a:r>
              <a:rPr lang="en-US" dirty="0" smtClean="0"/>
              <a:t> works. </a:t>
            </a:r>
          </a:p>
          <a:p>
            <a:r>
              <a:rPr lang="en-US" dirty="0" err="1" smtClean="0"/>
              <a:t>Werth</a:t>
            </a:r>
            <a:r>
              <a:rPr lang="en-US" dirty="0" smtClean="0"/>
              <a:t> </a:t>
            </a:r>
            <a:r>
              <a:rPr lang="en-US" dirty="0"/>
              <a:t>examines the classical division of conditional structures into the </a:t>
            </a:r>
            <a:r>
              <a:rPr lang="en-US" b="1" dirty="0"/>
              <a:t>“</a:t>
            </a:r>
            <a:r>
              <a:rPr lang="en-US" b="1" dirty="0" err="1" smtClean="0"/>
              <a:t>protasis</a:t>
            </a:r>
            <a:r>
              <a:rPr lang="en-US" b="1" dirty="0"/>
              <a:t>" </a:t>
            </a:r>
            <a:r>
              <a:rPr lang="en-US" dirty="0"/>
              <a:t>and the </a:t>
            </a:r>
            <a:r>
              <a:rPr lang="en-US" b="1" dirty="0"/>
              <a:t>“apodosis”. </a:t>
            </a:r>
            <a:endParaRPr lang="en-US" b="1" dirty="0" smtClean="0"/>
          </a:p>
        </p:txBody>
      </p:sp>
    </p:spTree>
    <p:extLst>
      <p:ext uri="{BB962C8B-B14F-4D97-AF65-F5344CB8AC3E}">
        <p14:creationId xmlns:p14="http://schemas.microsoft.com/office/powerpoint/2010/main" val="600028470"/>
      </p:ext>
    </p:extLst>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lvl="0">
              <a:buClr>
                <a:srgbClr val="31B6FD"/>
              </a:buClr>
            </a:pPr>
            <a:r>
              <a:rPr lang="en-US" b="1" dirty="0">
                <a:solidFill>
                  <a:srgbClr val="073E87"/>
                </a:solidFill>
              </a:rPr>
              <a:t>The function of the </a:t>
            </a:r>
            <a:r>
              <a:rPr lang="en-US" b="1" dirty="0" err="1">
                <a:solidFill>
                  <a:srgbClr val="073E87"/>
                </a:solidFill>
              </a:rPr>
              <a:t>protasis</a:t>
            </a:r>
            <a:r>
              <a:rPr lang="en-US" b="1" dirty="0">
                <a:solidFill>
                  <a:srgbClr val="073E87"/>
                </a:solidFill>
              </a:rPr>
              <a:t> </a:t>
            </a:r>
            <a:r>
              <a:rPr lang="en-US" dirty="0">
                <a:solidFill>
                  <a:srgbClr val="073E87"/>
                </a:solidFill>
              </a:rPr>
              <a:t>is to set up a theoretical situation and to mark it as remote from actuality. It therefore contains two components: </a:t>
            </a:r>
            <a:r>
              <a:rPr lang="en-US" b="1" dirty="0">
                <a:solidFill>
                  <a:srgbClr val="073E87"/>
                </a:solidFill>
              </a:rPr>
              <a:t>a proposition defining the remote situation plus its remoteness marker.  </a:t>
            </a:r>
            <a:r>
              <a:rPr lang="en-US" dirty="0">
                <a:solidFill>
                  <a:srgbClr val="073E87"/>
                </a:solidFill>
              </a:rPr>
              <a:t>In Text World Theory terms, then, </a:t>
            </a:r>
            <a:r>
              <a:rPr lang="en-US" b="1" dirty="0">
                <a:solidFill>
                  <a:srgbClr val="073E87"/>
                </a:solidFill>
              </a:rPr>
              <a:t>the </a:t>
            </a:r>
            <a:r>
              <a:rPr lang="en-US" b="1" dirty="0" err="1">
                <a:solidFill>
                  <a:srgbClr val="073E87"/>
                </a:solidFill>
              </a:rPr>
              <a:t>protasis</a:t>
            </a:r>
            <a:r>
              <a:rPr lang="en-US" b="1" dirty="0">
                <a:solidFill>
                  <a:srgbClr val="073E87"/>
                </a:solidFill>
              </a:rPr>
              <a:t> </a:t>
            </a:r>
            <a:r>
              <a:rPr lang="en-US" dirty="0">
                <a:solidFill>
                  <a:srgbClr val="073E87"/>
                </a:solidFill>
              </a:rPr>
              <a:t>sets up an epistemic sub-world more or less remote from the text-world. </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3800413"/>
      </p:ext>
    </p:extLst>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lvl="0">
              <a:buClr>
                <a:srgbClr val="31B6FD"/>
              </a:buClr>
            </a:pPr>
            <a:r>
              <a:rPr lang="en-US" b="1" dirty="0">
                <a:solidFill>
                  <a:srgbClr val="073E87"/>
                </a:solidFill>
              </a:rPr>
              <a:t>The apodosis </a:t>
            </a:r>
            <a:r>
              <a:rPr lang="en-US" dirty="0">
                <a:solidFill>
                  <a:srgbClr val="073E87"/>
                </a:solidFill>
              </a:rPr>
              <a:t>is the event, state or process which takes that initial situation on to a further point or conclusion. As such, the apodosis can be seen as the function advancing element of the conditional epistemic sub-world.</a:t>
            </a:r>
            <a:endParaRPr lang="ru-RU" dirty="0">
              <a:solidFill>
                <a:srgbClr val="073E87"/>
              </a:solidFill>
            </a:endParaRP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804152395"/>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412776"/>
            <a:ext cx="7408333" cy="5256583"/>
          </a:xfrm>
        </p:spPr>
        <p:txBody>
          <a:bodyPr>
            <a:normAutofit fontScale="62500" lnSpcReduction="20000"/>
          </a:bodyPr>
          <a:lstStyle/>
          <a:p>
            <a:r>
              <a:rPr lang="en-US" sz="3800" dirty="0" smtClean="0"/>
              <a:t>Reading </a:t>
            </a:r>
            <a:r>
              <a:rPr lang="en-US" sz="3800" dirty="0"/>
              <a:t>Minds: The Study of English in the Age of Cognitive Science (Princeton University Press, 1991)</a:t>
            </a:r>
          </a:p>
          <a:p>
            <a:r>
              <a:rPr lang="en-US" sz="3800" dirty="0"/>
              <a:t>The Literary Mind: The Origins of Thought and Language (Oxford University Press, 1996)</a:t>
            </a:r>
          </a:p>
          <a:p>
            <a:r>
              <a:rPr lang="en-US" sz="3800" dirty="0"/>
              <a:t>Cognitive Dimensions of Social Science: The Way We Think About Politics, Economics, Law, and Society (Oxford University Press, 2001)</a:t>
            </a:r>
          </a:p>
          <a:p>
            <a:r>
              <a:rPr lang="en-US" sz="3800" b="1" dirty="0"/>
              <a:t>The Way We Think: Conceptual Blending and the Mind's Hidden Complexities (with Gilles </a:t>
            </a:r>
            <a:r>
              <a:rPr lang="en-US" sz="3800" b="1" dirty="0" err="1"/>
              <a:t>Fauconnier</a:t>
            </a:r>
            <a:r>
              <a:rPr lang="en-US" sz="3800" b="1" dirty="0"/>
              <a:t>, Basic Books, 2002)</a:t>
            </a:r>
          </a:p>
          <a:p>
            <a:r>
              <a:rPr lang="en-US" sz="3800" dirty="0"/>
              <a:t>The Artful Mind: Cognitive Science and the Riddle of Human Creativity (Oxford University Press, 2006)</a:t>
            </a:r>
          </a:p>
          <a:p>
            <a:r>
              <a:rPr lang="en-US" sz="3800" dirty="0" smtClean="0"/>
              <a:t>The </a:t>
            </a:r>
            <a:r>
              <a:rPr lang="en-US" sz="3800" dirty="0"/>
              <a:t>Origin of Ideas: Blending, Creativity, and the Human Spark (Oxford University Press, 2014)</a:t>
            </a:r>
            <a:endParaRPr lang="ru-RU" sz="3800" dirty="0"/>
          </a:p>
        </p:txBody>
      </p:sp>
      <p:sp>
        <p:nvSpPr>
          <p:cNvPr id="3" name="Заголовок 2"/>
          <p:cNvSpPr>
            <a:spLocks noGrp="1"/>
          </p:cNvSpPr>
          <p:nvPr>
            <p:ph type="title"/>
          </p:nvPr>
        </p:nvSpPr>
        <p:spPr/>
        <p:txBody>
          <a:bodyPr/>
          <a:lstStyle/>
          <a:p>
            <a:r>
              <a:rPr lang="en-US" dirty="0" smtClean="0"/>
              <a:t>Mark Turner’s books:</a:t>
            </a:r>
            <a:endParaRPr lang="ru-RU" dirty="0"/>
          </a:p>
        </p:txBody>
      </p:sp>
    </p:spTree>
    <p:extLst>
      <p:ext uri="{BB962C8B-B14F-4D97-AF65-F5344CB8AC3E}">
        <p14:creationId xmlns:p14="http://schemas.microsoft.com/office/powerpoint/2010/main" val="1628635265"/>
      </p:ext>
    </p:extLst>
  </p:cSld>
  <p:clrMapOvr>
    <a:masterClrMapping/>
  </p:clrMapOvr>
  <p:transition spd="slow">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00808"/>
            <a:ext cx="7408333" cy="4425355"/>
          </a:xfrm>
        </p:spPr>
        <p:txBody>
          <a:bodyPr>
            <a:normAutofit fontScale="92500"/>
          </a:bodyPr>
          <a:lstStyle/>
          <a:p>
            <a:pPr algn="just"/>
            <a:r>
              <a:rPr lang="en-US" dirty="0" err="1" smtClean="0"/>
              <a:t>Werth</a:t>
            </a:r>
            <a:r>
              <a:rPr lang="en-US" dirty="0" smtClean="0"/>
              <a:t> </a:t>
            </a:r>
            <a:r>
              <a:rPr lang="en-US" dirty="0"/>
              <a:t>first assumes a conventional distinction between </a:t>
            </a:r>
            <a:r>
              <a:rPr lang="en-US" b="1" dirty="0"/>
              <a:t>root modals </a:t>
            </a:r>
            <a:r>
              <a:rPr lang="en-US" dirty="0"/>
              <a:t>(</a:t>
            </a:r>
            <a:r>
              <a:rPr lang="en-US" dirty="0" smtClean="0"/>
              <a:t>conveying </a:t>
            </a:r>
            <a:r>
              <a:rPr lang="en-US" dirty="0"/>
              <a:t>mg obligation, permission, volition, and so on) and </a:t>
            </a:r>
            <a:r>
              <a:rPr lang="en-US" b="1" dirty="0"/>
              <a:t>epistemic modals </a:t>
            </a:r>
            <a:r>
              <a:rPr lang="en-US" dirty="0"/>
              <a:t>(</a:t>
            </a:r>
            <a:r>
              <a:rPr lang="en-US" dirty="0" smtClean="0"/>
              <a:t>conveying </a:t>
            </a:r>
            <a:r>
              <a:rPr lang="en-US" dirty="0"/>
              <a:t>some degree of probability), but seems then to be classifying both as </a:t>
            </a:r>
            <a:r>
              <a:rPr lang="en-US" b="1" dirty="0"/>
              <a:t>types of epistemic sub-world. </a:t>
            </a:r>
            <a:r>
              <a:rPr lang="en-US" dirty="0"/>
              <a:t>He further argues</a:t>
            </a:r>
            <a:r>
              <a:rPr lang="en-US" dirty="0" smtClean="0"/>
              <a:t>:</a:t>
            </a:r>
          </a:p>
          <a:p>
            <a:pPr algn="just"/>
            <a:r>
              <a:rPr lang="en-US" dirty="0" smtClean="0"/>
              <a:t>“The </a:t>
            </a:r>
            <a:r>
              <a:rPr lang="en-US" dirty="0"/>
              <a:t>difference between root modals and epistemic modals from </a:t>
            </a:r>
            <a:r>
              <a:rPr lang="en-US" dirty="0" smtClean="0"/>
              <a:t>the text-world view-point is </a:t>
            </a:r>
            <a:r>
              <a:rPr lang="en-US" dirty="0"/>
              <a:t>that </a:t>
            </a:r>
            <a:r>
              <a:rPr lang="en-US" dirty="0" err="1"/>
              <a:t>epistemics</a:t>
            </a:r>
            <a:r>
              <a:rPr lang="en-US" dirty="0"/>
              <a:t> build character-accessible </a:t>
            </a:r>
            <a:r>
              <a:rPr lang="en-US" dirty="0" smtClean="0"/>
              <a:t>sub-worlds, whereas root-modals participant-accessible </a:t>
            </a:r>
            <a:r>
              <a:rPr lang="en-US" dirty="0"/>
              <a:t>sub-worlds. This is because the </a:t>
            </a:r>
            <a:r>
              <a:rPr lang="en-US" dirty="0" smtClean="0"/>
              <a:t>act of volition, permission, etc., is </a:t>
            </a:r>
            <a:r>
              <a:rPr lang="en-US" dirty="0"/>
              <a:t>always “up-front”, it is an explicit part of the </a:t>
            </a:r>
            <a:r>
              <a:rPr lang="en-US" dirty="0" smtClean="0"/>
              <a:t>action of its text world.”</a:t>
            </a:r>
            <a:endParaRPr lang="en-US" dirty="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4010812971"/>
      </p:ext>
    </p:extLst>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16832"/>
            <a:ext cx="7408333" cy="4209331"/>
          </a:xfrm>
        </p:spPr>
        <p:txBody>
          <a:bodyPr>
            <a:normAutofit/>
          </a:bodyPr>
          <a:lstStyle/>
          <a:p>
            <a:r>
              <a:rPr lang="en-US" dirty="0"/>
              <a:t>Following Coates (1983), Palmer (1986), and Perkins (1983), Simpson (1993</a:t>
            </a:r>
            <a:r>
              <a:rPr lang="en-US" b="1" dirty="0"/>
              <a:t>) divides the attitudinal features </a:t>
            </a:r>
            <a:r>
              <a:rPr lang="en-US" dirty="0"/>
              <a:t>of language into three main categories of modal­ity: </a:t>
            </a:r>
            <a:endParaRPr lang="en-US" dirty="0" smtClean="0"/>
          </a:p>
          <a:p>
            <a:r>
              <a:rPr lang="en-US" dirty="0" smtClean="0"/>
              <a:t>1) “deontic” </a:t>
            </a:r>
          </a:p>
          <a:p>
            <a:r>
              <a:rPr lang="en-US" dirty="0" smtClean="0"/>
              <a:t>2) “</a:t>
            </a:r>
            <a:r>
              <a:rPr lang="en-US" dirty="0" err="1" smtClean="0"/>
              <a:t>boulomaic</a:t>
            </a:r>
            <a:r>
              <a:rPr lang="en-US" dirty="0" smtClean="0"/>
              <a:t>”</a:t>
            </a:r>
          </a:p>
          <a:p>
            <a:r>
              <a:rPr lang="en-US" dirty="0" smtClean="0"/>
              <a:t>3) “epistemic”.</a:t>
            </a:r>
          </a:p>
          <a:p>
            <a:r>
              <a:rPr lang="en-US" dirty="0"/>
              <a:t>E</a:t>
            </a:r>
            <a:r>
              <a:rPr lang="en-US" dirty="0" smtClean="0"/>
              <a:t>ach </a:t>
            </a:r>
            <a:r>
              <a:rPr lang="en-US" dirty="0"/>
              <a:t>reflecting a different speak­er-attitude to a particular proposition. </a:t>
            </a:r>
            <a:endParaRPr lang="ru-RU" dirty="0"/>
          </a:p>
        </p:txBody>
      </p:sp>
      <p:sp>
        <p:nvSpPr>
          <p:cNvPr id="3" name="Заголовок 2"/>
          <p:cNvSpPr>
            <a:spLocks noGrp="1"/>
          </p:cNvSpPr>
          <p:nvPr>
            <p:ph type="title"/>
          </p:nvPr>
        </p:nvSpPr>
        <p:spPr/>
        <p:txBody>
          <a:bodyPr/>
          <a:lstStyle/>
          <a:p>
            <a:r>
              <a:rPr lang="en-US" dirty="0" smtClean="0"/>
              <a:t>IV. Thinking modality</a:t>
            </a:r>
            <a:endParaRPr lang="ru-RU" dirty="0"/>
          </a:p>
        </p:txBody>
      </p:sp>
    </p:spTree>
    <p:extLst>
      <p:ext uri="{BB962C8B-B14F-4D97-AF65-F5344CB8AC3E}">
        <p14:creationId xmlns:p14="http://schemas.microsoft.com/office/powerpoint/2010/main" val="1640654384"/>
      </p:ext>
    </p:extLst>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08333" cy="4065315"/>
          </a:xfrm>
        </p:spPr>
        <p:txBody>
          <a:bodyPr>
            <a:normAutofit/>
          </a:bodyPr>
          <a:lstStyle/>
          <a:p>
            <a:pPr algn="just"/>
            <a:r>
              <a:rPr lang="en-US" b="1" dirty="0"/>
              <a:t>Deontic modality, </a:t>
            </a:r>
            <a:r>
              <a:rPr lang="en-US" dirty="0"/>
              <a:t>first of all, is the </a:t>
            </a:r>
            <a:r>
              <a:rPr lang="en-US" dirty="0" smtClean="0"/>
              <a:t>modal-</a:t>
            </a:r>
            <a:r>
              <a:rPr lang="en-US" dirty="0" err="1" smtClean="0"/>
              <a:t>systcm</a:t>
            </a:r>
            <a:r>
              <a:rPr lang="en-US" dirty="0" smtClean="0"/>
              <a:t> </a:t>
            </a:r>
            <a:r>
              <a:rPr lang="en-US" dirty="0"/>
              <a:t>concerning the speaker’s attitude to the degree of </a:t>
            </a:r>
            <a:r>
              <a:rPr lang="en-US" dirty="0" smtClean="0"/>
              <a:t>obligation </a:t>
            </a:r>
            <a:r>
              <a:rPr lang="en-US" dirty="0"/>
              <a:t>attached to the performance of a particular action. It is sometimes </a:t>
            </a:r>
            <a:r>
              <a:rPr lang="en-US" dirty="0" smtClean="0"/>
              <a:t>expressed </a:t>
            </a:r>
            <a:r>
              <a:rPr lang="en-US" dirty="0"/>
              <a:t>through such modal auxiliaries as </a:t>
            </a:r>
            <a:r>
              <a:rPr lang="en-US" b="1" dirty="0"/>
              <a:t>may, should </a:t>
            </a:r>
            <a:r>
              <a:rPr lang="en-US" b="1" dirty="0" smtClean="0"/>
              <a:t>and must</a:t>
            </a:r>
            <a:r>
              <a:rPr lang="en-US" b="1" dirty="0"/>
              <a:t>, </a:t>
            </a:r>
            <a:r>
              <a:rPr lang="en-US" dirty="0" smtClean="0"/>
              <a:t>as well as adjectival </a:t>
            </a:r>
            <a:r>
              <a:rPr lang="en-US" dirty="0"/>
              <a:t>and participial constructions such as </a:t>
            </a:r>
            <a:r>
              <a:rPr lang="en-US" b="1" dirty="0"/>
              <a:t>it is necessary that,</a:t>
            </a:r>
            <a:r>
              <a:rPr lang="en-US" dirty="0"/>
              <a:t> </a:t>
            </a:r>
            <a:r>
              <a:rPr lang="en-US" b="1" dirty="0"/>
              <a:t>you </a:t>
            </a:r>
            <a:r>
              <a:rPr lang="en-US" b="1" dirty="0" smtClean="0"/>
              <a:t>are obliged to </a:t>
            </a:r>
            <a:r>
              <a:rPr lang="en-US" dirty="0" smtClean="0"/>
              <a:t>and</a:t>
            </a:r>
            <a:r>
              <a:rPr lang="en-US" b="1" dirty="0" smtClean="0"/>
              <a:t> </a:t>
            </a:r>
            <a:r>
              <a:rPr lang="en-US" b="1" dirty="0"/>
              <a:t>you are </a:t>
            </a:r>
            <a:r>
              <a:rPr lang="en-US" b="1" dirty="0" smtClean="0"/>
              <a:t>forbidden </a:t>
            </a:r>
            <a:r>
              <a:rPr lang="en-US" b="1" dirty="0"/>
              <a:t>to</a:t>
            </a:r>
            <a:r>
              <a:rPr lang="en-US" dirty="0"/>
              <a:t>, forming a continuum of commitment </a:t>
            </a:r>
            <a:r>
              <a:rPr lang="en-US" dirty="0" smtClean="0"/>
              <a:t>from permission through to requirement</a:t>
            </a:r>
            <a:r>
              <a:rPr lang="en-US" dirty="0"/>
              <a:t>. </a:t>
            </a:r>
            <a:endParaRPr lang="en-US" dirty="0" smtClean="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462740972"/>
      </p:ext>
    </p:extLst>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348880"/>
            <a:ext cx="7408333" cy="3777283"/>
          </a:xfrm>
        </p:spPr>
        <p:txBody>
          <a:bodyPr>
            <a:normAutofit/>
          </a:bodyPr>
          <a:lstStyle/>
          <a:p>
            <a:pPr algn="just"/>
            <a:r>
              <a:rPr lang="en-US" dirty="0"/>
              <a:t>Many of </a:t>
            </a:r>
            <a:r>
              <a:rPr lang="en-US" dirty="0" err="1"/>
              <a:t>Werth’s</a:t>
            </a:r>
            <a:r>
              <a:rPr lang="en-US" dirty="0"/>
              <a:t> </a:t>
            </a:r>
            <a:r>
              <a:rPr lang="en-US" dirty="0" smtClean="0"/>
              <a:t>intend –worlds, are those relating to commands, in particular, </a:t>
            </a:r>
            <a:r>
              <a:rPr lang="en-US" dirty="0"/>
              <a:t>would appear to fit quite </a:t>
            </a:r>
            <a:r>
              <a:rPr lang="en-US" dirty="0" smtClean="0"/>
              <a:t>comfortably </a:t>
            </a:r>
            <a:r>
              <a:rPr lang="en-US" dirty="0"/>
              <a:t>into </a:t>
            </a:r>
            <a:r>
              <a:rPr lang="en-US" b="1" dirty="0" smtClean="0"/>
              <a:t>deontic category </a:t>
            </a:r>
            <a:r>
              <a:rPr lang="en-US" b="1" dirty="0"/>
              <a:t>of modality</a:t>
            </a:r>
            <a:r>
              <a:rPr lang="en-US" dirty="0"/>
              <a:t>. Consider the following </a:t>
            </a:r>
            <a:r>
              <a:rPr lang="en-US" dirty="0" smtClean="0"/>
              <a:t>examples:</a:t>
            </a:r>
          </a:p>
          <a:p>
            <a:pPr algn="just"/>
            <a:r>
              <a:rPr lang="en-US" b="1" i="1" dirty="0"/>
              <a:t>You should go straight to the police.</a:t>
            </a:r>
          </a:p>
          <a:p>
            <a:pPr algn="just"/>
            <a:r>
              <a:rPr lang="en-US" b="1" i="1" dirty="0"/>
              <a:t>I must take this suit to the cleaner s.</a:t>
            </a:r>
          </a:p>
          <a:p>
            <a:pPr algn="just"/>
            <a:r>
              <a:rPr lang="en-US" b="1" i="1" dirty="0"/>
              <a:t>You may have another biscuit.</a:t>
            </a:r>
          </a:p>
          <a:p>
            <a:pPr algn="just"/>
            <a:endParaRPr lang="en-US" dirty="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680042047"/>
      </p:ext>
    </p:extLst>
  </p:cSld>
  <p:clrMapOvr>
    <a:masterClrMapping/>
  </p:clrMapOvr>
  <p:transition spd="slow">
    <p:randomBar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564904"/>
            <a:ext cx="7408333" cy="3888431"/>
          </a:xfrm>
        </p:spPr>
        <p:txBody>
          <a:bodyPr/>
          <a:lstStyle/>
          <a:p>
            <a:pPr algn="just"/>
            <a:r>
              <a:rPr lang="en-US" dirty="0"/>
              <a:t>In each of these cases, the action being </a:t>
            </a:r>
            <a:r>
              <a:rPr lang="en-US" dirty="0" err="1" smtClean="0"/>
              <a:t>modalized</a:t>
            </a:r>
            <a:r>
              <a:rPr lang="en-US" dirty="0" smtClean="0"/>
              <a:t> can be seen to set up an </a:t>
            </a:r>
            <a:r>
              <a:rPr lang="en-US" dirty="0" err="1" smtClean="0"/>
              <a:t>unfulfiled</a:t>
            </a:r>
            <a:r>
              <a:rPr lang="en-US" dirty="0" smtClean="0"/>
              <a:t>, describes future </a:t>
            </a:r>
            <a:r>
              <a:rPr lang="en-US" dirty="0"/>
              <a:t>situation in much the same way </a:t>
            </a:r>
            <a:r>
              <a:rPr lang="en-US" dirty="0" smtClean="0"/>
              <a:t>as </a:t>
            </a:r>
            <a:r>
              <a:rPr lang="en-US" dirty="0" err="1" smtClean="0"/>
              <a:t>Werth</a:t>
            </a:r>
            <a:r>
              <a:rPr lang="en-US" dirty="0" smtClean="0"/>
              <a:t> describes in his explanation of </a:t>
            </a:r>
            <a:r>
              <a:rPr lang="en-US" dirty="0"/>
              <a:t>the formation of </a:t>
            </a:r>
            <a:r>
              <a:rPr lang="en-US" dirty="0" smtClean="0"/>
              <a:t>intending-future-action sub-worlds, summarized in the </a:t>
            </a:r>
            <a:r>
              <a:rPr lang="en-US" dirty="0"/>
              <a:t>previous </a:t>
            </a:r>
            <a:r>
              <a:rPr lang="en-US" dirty="0" smtClean="0"/>
              <a:t>section.</a:t>
            </a:r>
            <a:endParaRPr lang="en-US" dirty="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152216242"/>
      </p:ext>
    </p:extLst>
  </p:cSld>
  <p:clrMapOvr>
    <a:masterClrMapping/>
  </p:clrMapOvr>
  <p:transition spd="slow">
    <p:randomBar dir="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348880"/>
            <a:ext cx="7408333" cy="3777283"/>
          </a:xfrm>
        </p:spPr>
        <p:txBody>
          <a:bodyPr>
            <a:normAutofit fontScale="92500"/>
          </a:bodyPr>
          <a:lstStyle/>
          <a:p>
            <a:pPr marL="0" indent="0" algn="just">
              <a:buNone/>
            </a:pPr>
            <a:r>
              <a:rPr lang="en-US" b="1" dirty="0" err="1" smtClean="0"/>
              <a:t>Baulomaic</a:t>
            </a:r>
            <a:r>
              <a:rPr lang="en-US" b="1" dirty="0" smtClean="0"/>
              <a:t> </a:t>
            </a:r>
            <a:r>
              <a:rPr lang="en-US" b="1" dirty="0"/>
              <a:t>modality </a:t>
            </a:r>
            <a:r>
              <a:rPr lang="en-US" dirty="0"/>
              <a:t>broadly </a:t>
            </a:r>
            <a:r>
              <a:rPr lang="en-US" dirty="0" smtClean="0"/>
              <a:t>concerns </a:t>
            </a:r>
            <a:r>
              <a:rPr lang="en-US" dirty="0"/>
              <a:t>any linguistic expression of </a:t>
            </a:r>
            <a:r>
              <a:rPr lang="en-US" b="1" dirty="0" smtClean="0"/>
              <a:t>desire. This category includes</a:t>
            </a:r>
            <a:r>
              <a:rPr lang="en-US" dirty="0" smtClean="0"/>
              <a:t> such </a:t>
            </a:r>
            <a:r>
              <a:rPr lang="en-US" dirty="0"/>
              <a:t>modal lexical </a:t>
            </a:r>
            <a:r>
              <a:rPr lang="en-US" dirty="0" smtClean="0"/>
              <a:t>verbs </a:t>
            </a:r>
            <a:r>
              <a:rPr lang="en-US" dirty="0"/>
              <a:t>as </a:t>
            </a:r>
            <a:r>
              <a:rPr lang="en-US" dirty="0" smtClean="0"/>
              <a:t>hope, wish, </a:t>
            </a:r>
            <a:r>
              <a:rPr lang="en-US" dirty="0"/>
              <a:t>and want, </a:t>
            </a:r>
            <a:r>
              <a:rPr lang="en-US" dirty="0" smtClean="0"/>
              <a:t>making </a:t>
            </a:r>
            <a:r>
              <a:rPr lang="en-US" dirty="0"/>
              <a:t>it </a:t>
            </a:r>
            <a:r>
              <a:rPr lang="en-US" dirty="0" smtClean="0"/>
              <a:t>practically identical </a:t>
            </a:r>
            <a:r>
              <a:rPr lang="en-US" dirty="0"/>
              <a:t>to </a:t>
            </a:r>
            <a:r>
              <a:rPr lang="en-US" dirty="0" err="1"/>
              <a:t>Weith's</a:t>
            </a:r>
            <a:r>
              <a:rPr lang="en-US" dirty="0"/>
              <a:t> </a:t>
            </a:r>
            <a:r>
              <a:rPr lang="en-US" dirty="0" err="1" smtClean="0"/>
              <a:t>subcatagory</a:t>
            </a:r>
            <a:r>
              <a:rPr lang="en-US" dirty="0" smtClean="0"/>
              <a:t> </a:t>
            </a:r>
            <a:r>
              <a:rPr lang="en-US" dirty="0"/>
              <a:t>of </a:t>
            </a:r>
            <a:r>
              <a:rPr lang="en-US" b="1" dirty="0"/>
              <a:t>attitudinal </a:t>
            </a:r>
            <a:r>
              <a:rPr lang="en-US" b="1" dirty="0" smtClean="0"/>
              <a:t>want-worlds.</a:t>
            </a:r>
          </a:p>
          <a:p>
            <a:pPr marL="0" indent="0" algn="just">
              <a:buNone/>
            </a:pPr>
            <a:r>
              <a:rPr lang="en-US" dirty="0" smtClean="0"/>
              <a:t>Again</a:t>
            </a:r>
            <a:r>
              <a:rPr lang="en-US" dirty="0"/>
              <a:t>. </a:t>
            </a:r>
            <a:r>
              <a:rPr lang="en-US" dirty="0" smtClean="0"/>
              <a:t>adjectival and participial </a:t>
            </a:r>
            <a:r>
              <a:rPr lang="en-US" dirty="0"/>
              <a:t>constructions are also possible, including </a:t>
            </a:r>
            <a:r>
              <a:rPr lang="en-US" b="1" dirty="0" err="1" smtClean="0"/>
              <a:t>hopefuly</a:t>
            </a:r>
            <a:r>
              <a:rPr lang="en-US" b="1" dirty="0" smtClean="0"/>
              <a:t>, it </a:t>
            </a:r>
            <a:r>
              <a:rPr lang="en-US" b="1" dirty="0"/>
              <a:t>is hoped </a:t>
            </a:r>
            <a:r>
              <a:rPr lang="en-US" b="1" dirty="0" smtClean="0"/>
              <a:t>that</a:t>
            </a:r>
            <a:r>
              <a:rPr lang="en-US" dirty="0" smtClean="0"/>
              <a:t> </a:t>
            </a:r>
            <a:r>
              <a:rPr lang="en-US" dirty="0"/>
              <a:t>and </a:t>
            </a:r>
            <a:r>
              <a:rPr lang="en-US" b="1" dirty="0" smtClean="0"/>
              <a:t>it is </a:t>
            </a:r>
            <a:r>
              <a:rPr lang="en-US" b="1" dirty="0"/>
              <a:t>good that.</a:t>
            </a:r>
            <a:r>
              <a:rPr lang="en-US" dirty="0"/>
              <a:t> Here are some examples:</a:t>
            </a:r>
          </a:p>
          <a:p>
            <a:pPr algn="just"/>
            <a:r>
              <a:rPr lang="en-US" b="1" dirty="0"/>
              <a:t>I hope </a:t>
            </a:r>
            <a:r>
              <a:rPr lang="en-US" b="1" dirty="0" smtClean="0"/>
              <a:t>that </a:t>
            </a:r>
            <a:r>
              <a:rPr lang="en-US" b="1" i="1" u="sng" dirty="0" smtClean="0"/>
              <a:t>you will be happy</a:t>
            </a:r>
          </a:p>
          <a:p>
            <a:pPr algn="just"/>
            <a:r>
              <a:rPr lang="en-US" b="1" dirty="0" smtClean="0"/>
              <a:t>I </a:t>
            </a:r>
            <a:r>
              <a:rPr lang="en-US" b="1" dirty="0"/>
              <a:t>wish </a:t>
            </a:r>
            <a:r>
              <a:rPr lang="en-US" b="1" i="1" u="sng" dirty="0" smtClean="0"/>
              <a:t>you’d get lost</a:t>
            </a:r>
          </a:p>
          <a:p>
            <a:pPr algn="just"/>
            <a:r>
              <a:rPr lang="en-US" b="1" dirty="0" smtClean="0"/>
              <a:t>It’s </a:t>
            </a:r>
            <a:r>
              <a:rPr lang="en-US" b="1" i="1" u="sng" dirty="0" smtClean="0"/>
              <a:t>good that you’re pregnant</a:t>
            </a:r>
            <a:endParaRPr lang="en-US" b="1" i="1" u="sng" dirty="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645935571"/>
      </p:ext>
    </p:extLst>
  </p:cSld>
  <p:clrMapOvr>
    <a:masterClrMapping/>
  </p:clrMapOvr>
  <p:transition spd="slow">
    <p:randomBar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algn="just"/>
            <a:endParaRPr lang="en-US" dirty="0" smtClean="0"/>
          </a:p>
          <a:p>
            <a:pPr algn="just"/>
            <a:r>
              <a:rPr lang="en-US" dirty="0" smtClean="0"/>
              <a:t>Once </a:t>
            </a:r>
            <a:r>
              <a:rPr lang="en-US" dirty="0"/>
              <a:t>again. the </a:t>
            </a:r>
            <a:r>
              <a:rPr lang="en-US" dirty="0" smtClean="0"/>
              <a:t>underlined </a:t>
            </a:r>
            <a:r>
              <a:rPr lang="en-US" dirty="0"/>
              <a:t>contexts stipulate the conditions </a:t>
            </a:r>
            <a:r>
              <a:rPr lang="en-US" dirty="0" err="1"/>
              <a:t>bv</a:t>
            </a:r>
            <a:r>
              <a:rPr lang="en-US" dirty="0"/>
              <a:t> which a </a:t>
            </a:r>
            <a:r>
              <a:rPr lang="en-US" dirty="0" smtClean="0"/>
              <a:t>particular desire </a:t>
            </a:r>
            <a:r>
              <a:rPr lang="en-US" dirty="0"/>
              <a:t>can be fulfilled, </a:t>
            </a:r>
            <a:r>
              <a:rPr lang="en-US" dirty="0" smtClean="0"/>
              <a:t>in </a:t>
            </a:r>
            <a:r>
              <a:rPr lang="en-US" dirty="0"/>
              <a:t>exact </a:t>
            </a:r>
            <a:r>
              <a:rPr lang="en-US" dirty="0" smtClean="0"/>
              <a:t>accordance </a:t>
            </a:r>
            <a:r>
              <a:rPr lang="en-US" dirty="0"/>
              <a:t>with </a:t>
            </a:r>
            <a:r>
              <a:rPr lang="en-US" dirty="0" err="1"/>
              <a:t>Werth’s</a:t>
            </a:r>
            <a:r>
              <a:rPr lang="en-US" dirty="0"/>
              <a:t> own explanation of </a:t>
            </a:r>
            <a:r>
              <a:rPr lang="en-US" dirty="0" smtClean="0"/>
              <a:t>want-world </a:t>
            </a:r>
            <a:r>
              <a:rPr lang="en-US" dirty="0"/>
              <a:t>building </a:t>
            </a:r>
            <a:r>
              <a:rPr lang="en-US" dirty="0" smtClean="0"/>
              <a:t>expressions.</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175251759"/>
      </p:ext>
    </p:extLst>
  </p:cSld>
  <p:clrMapOvr>
    <a:masterClrMapping/>
  </p:clrMapOvr>
  <p:transition spd="slow">
    <p:randomBar dir="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16832"/>
            <a:ext cx="7408333" cy="4680520"/>
          </a:xfrm>
        </p:spPr>
        <p:txBody>
          <a:bodyPr>
            <a:normAutofit fontScale="92500"/>
          </a:bodyPr>
          <a:lstStyle/>
          <a:p>
            <a:r>
              <a:rPr lang="en-US" dirty="0"/>
              <a:t>Under Simpson's modal </a:t>
            </a:r>
            <a:r>
              <a:rPr lang="en-US" dirty="0" smtClean="0"/>
              <a:t>grammar, </a:t>
            </a:r>
            <a:r>
              <a:rPr lang="en-US" dirty="0"/>
              <a:t>the epistemic modal system reflects a </a:t>
            </a:r>
            <a:r>
              <a:rPr lang="en-US" b="1" dirty="0"/>
              <a:t>speaker's confidence, or lack of confidence, in the truth of a particular </a:t>
            </a:r>
            <a:r>
              <a:rPr lang="en-US" b="1" dirty="0" smtClean="0"/>
              <a:t>proposition</a:t>
            </a:r>
            <a:r>
              <a:rPr lang="en-US" b="1" dirty="0"/>
              <a:t>.</a:t>
            </a:r>
            <a:r>
              <a:rPr lang="en-US" dirty="0"/>
              <a:t> Varying </a:t>
            </a:r>
            <a:r>
              <a:rPr lang="en-US" dirty="0" smtClean="0"/>
              <a:t>degrees </a:t>
            </a:r>
            <a:r>
              <a:rPr lang="en-US" dirty="0"/>
              <a:t>of epistemic distance may be </a:t>
            </a:r>
            <a:r>
              <a:rPr lang="en-US" dirty="0" smtClean="0"/>
              <a:t>expressed </a:t>
            </a:r>
            <a:r>
              <a:rPr lang="en-US" dirty="0"/>
              <a:t>through </a:t>
            </a:r>
            <a:r>
              <a:rPr lang="en-US" b="1" dirty="0"/>
              <a:t>epistemic </a:t>
            </a:r>
            <a:r>
              <a:rPr lang="en-US" b="1" dirty="0" smtClean="0"/>
              <a:t>modal auxiliaries </a:t>
            </a:r>
            <a:r>
              <a:rPr lang="en-US" dirty="0"/>
              <a:t>such as </a:t>
            </a:r>
            <a:r>
              <a:rPr lang="en-US" b="1" dirty="0" smtClean="0"/>
              <a:t>must, could </a:t>
            </a:r>
            <a:r>
              <a:rPr lang="en-US" b="1" dirty="0"/>
              <a:t>and might, </a:t>
            </a:r>
            <a:r>
              <a:rPr lang="en-US" dirty="0"/>
              <a:t>as well as certain modal lexical verbs, such as </a:t>
            </a:r>
            <a:r>
              <a:rPr lang="en-US" b="1" dirty="0"/>
              <a:t>think, suppose and believe. </a:t>
            </a:r>
            <a:endParaRPr lang="en-US" b="1" dirty="0" smtClean="0"/>
          </a:p>
          <a:p>
            <a:r>
              <a:rPr lang="en-US" dirty="0" smtClean="0"/>
              <a:t>It </a:t>
            </a:r>
            <a:r>
              <a:rPr lang="en-US" dirty="0"/>
              <a:t>is also passible to express epistemic distance through adjectival constructions, such as </a:t>
            </a:r>
            <a:r>
              <a:rPr lang="en-US" b="1" dirty="0"/>
              <a:t>it is certain that, it is sure that and </a:t>
            </a:r>
            <a:r>
              <a:rPr lang="en-US" b="1" dirty="0" smtClean="0"/>
              <a:t>it </a:t>
            </a:r>
            <a:r>
              <a:rPr lang="en-US" b="1" dirty="0"/>
              <a:t>is doubtful that, </a:t>
            </a:r>
            <a:r>
              <a:rPr lang="en-US" dirty="0"/>
              <a:t>as well as through the use of a number of epistemic modal adverbs, </a:t>
            </a:r>
            <a:r>
              <a:rPr lang="en-US" b="1" dirty="0"/>
              <a:t>including </a:t>
            </a:r>
            <a:r>
              <a:rPr lang="en-US" b="1" dirty="0" smtClean="0"/>
              <a:t>maybe, </a:t>
            </a:r>
            <a:r>
              <a:rPr lang="en-US" b="1" dirty="0"/>
              <a:t>perhaps, possibly, certainly, definitely and arguably.</a:t>
            </a:r>
            <a:r>
              <a:rPr lang="en-US" dirty="0"/>
              <a:t> </a:t>
            </a:r>
            <a:endParaRPr lang="en-US" dirty="0" smtClean="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982189086"/>
      </p:ext>
    </p:extLst>
  </p:cSld>
  <p:clrMapOvr>
    <a:masterClrMapping/>
  </p:clrMapOvr>
  <p:transition spd="slow">
    <p:randomBar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971600" y="2492896"/>
            <a:ext cx="7408333" cy="4464496"/>
          </a:xfrm>
        </p:spPr>
        <p:txBody>
          <a:bodyPr>
            <a:normAutofit/>
          </a:bodyPr>
          <a:lstStyle/>
          <a:p>
            <a:pPr lvl="0" algn="just">
              <a:buClr>
                <a:srgbClr val="31B6FD"/>
              </a:buClr>
            </a:pPr>
            <a:r>
              <a:rPr lang="en-US" dirty="0">
                <a:solidFill>
                  <a:srgbClr val="073E87"/>
                </a:solidFill>
              </a:rPr>
              <a:t>The epistemic modal system also includes a sub-system of </a:t>
            </a:r>
            <a:r>
              <a:rPr lang="en-US" b="1" dirty="0">
                <a:solidFill>
                  <a:srgbClr val="073E87"/>
                </a:solidFill>
              </a:rPr>
              <a:t>“perception” modality. </a:t>
            </a:r>
            <a:r>
              <a:rPr lang="en-US" dirty="0">
                <a:solidFill>
                  <a:srgbClr val="073E87"/>
                </a:solidFill>
              </a:rPr>
              <a:t>This conveys the degree of commitment to the truth of a proposition by reference to some form of human perception, usually visual. </a:t>
            </a:r>
            <a:endParaRPr lang="en-US" dirty="0" smtClean="0">
              <a:solidFill>
                <a:srgbClr val="073E87"/>
              </a:solidFill>
            </a:endParaRPr>
          </a:p>
          <a:p>
            <a:pPr lvl="0" algn="just">
              <a:buClr>
                <a:srgbClr val="31B6FD"/>
              </a:buClr>
            </a:pPr>
            <a:r>
              <a:rPr lang="en-US" dirty="0" smtClean="0">
                <a:solidFill>
                  <a:srgbClr val="073E87"/>
                </a:solidFill>
              </a:rPr>
              <a:t>Examples </a:t>
            </a:r>
            <a:r>
              <a:rPr lang="en-US" dirty="0">
                <a:solidFill>
                  <a:srgbClr val="073E87"/>
                </a:solidFill>
              </a:rPr>
              <a:t>of </a:t>
            </a:r>
            <a:r>
              <a:rPr lang="en-US" dirty="0" smtClean="0">
                <a:solidFill>
                  <a:srgbClr val="073E87"/>
                </a:solidFill>
              </a:rPr>
              <a:t>perception </a:t>
            </a:r>
            <a:r>
              <a:rPr lang="en-US" dirty="0">
                <a:solidFill>
                  <a:srgbClr val="073E87"/>
                </a:solidFill>
              </a:rPr>
              <a:t>modality include such adjectival constructions as </a:t>
            </a:r>
            <a:r>
              <a:rPr lang="en-US" b="1" dirty="0">
                <a:solidFill>
                  <a:srgbClr val="073E87"/>
                </a:solidFill>
              </a:rPr>
              <a:t>it is clear that,</a:t>
            </a:r>
            <a:r>
              <a:rPr lang="en-US" dirty="0">
                <a:solidFill>
                  <a:srgbClr val="073E87"/>
                </a:solidFill>
              </a:rPr>
              <a:t> </a:t>
            </a:r>
            <a:r>
              <a:rPr lang="en-US" b="1" dirty="0">
                <a:solidFill>
                  <a:srgbClr val="073E87"/>
                </a:solidFill>
              </a:rPr>
              <a:t>it is apparent that </a:t>
            </a:r>
            <a:r>
              <a:rPr lang="en-US" dirty="0">
                <a:solidFill>
                  <a:srgbClr val="073E87"/>
                </a:solidFill>
              </a:rPr>
              <a:t>and </a:t>
            </a:r>
            <a:r>
              <a:rPr lang="en-US" b="1" dirty="0" smtClean="0">
                <a:solidFill>
                  <a:srgbClr val="073E87"/>
                </a:solidFill>
              </a:rPr>
              <a:t>it </a:t>
            </a:r>
            <a:r>
              <a:rPr lang="en-US" b="1" dirty="0">
                <a:solidFill>
                  <a:srgbClr val="073E87"/>
                </a:solidFill>
              </a:rPr>
              <a:t>is obvious that,</a:t>
            </a:r>
            <a:r>
              <a:rPr lang="en-US" dirty="0">
                <a:solidFill>
                  <a:srgbClr val="073E87"/>
                </a:solidFill>
              </a:rPr>
              <a:t> as well as the use </a:t>
            </a:r>
            <a:r>
              <a:rPr lang="en-US" dirty="0" smtClean="0">
                <a:solidFill>
                  <a:srgbClr val="073E87"/>
                </a:solidFill>
              </a:rPr>
              <a:t>of related </a:t>
            </a:r>
            <a:r>
              <a:rPr lang="en-US" dirty="0">
                <a:solidFill>
                  <a:srgbClr val="073E87"/>
                </a:solidFill>
              </a:rPr>
              <a:t>modal </a:t>
            </a:r>
            <a:r>
              <a:rPr lang="en-US" dirty="0" smtClean="0">
                <a:solidFill>
                  <a:srgbClr val="073E87"/>
                </a:solidFill>
              </a:rPr>
              <a:t>adverbs </a:t>
            </a:r>
            <a:r>
              <a:rPr lang="en-US" dirty="0">
                <a:solidFill>
                  <a:srgbClr val="073E87"/>
                </a:solidFill>
              </a:rPr>
              <a:t>such as </a:t>
            </a:r>
            <a:r>
              <a:rPr lang="en-US" b="1" dirty="0">
                <a:solidFill>
                  <a:srgbClr val="073E87"/>
                </a:solidFill>
              </a:rPr>
              <a:t>clearly, apparently and obviously.</a:t>
            </a:r>
            <a:endParaRPr lang="ru-RU" b="1" dirty="0">
              <a:solidFill>
                <a:srgbClr val="073E87"/>
              </a:solidFill>
            </a:endParaRPr>
          </a:p>
          <a:p>
            <a:pPr algn="just"/>
            <a:endParaRPr lang="ru-RU" sz="2800"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31177557"/>
      </p:ext>
    </p:extLst>
  </p:cSld>
  <p:clrMapOvr>
    <a:masterClrMapping/>
  </p:clrMapOvr>
  <p:transition spd="slow">
    <p:randomBar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628800"/>
            <a:ext cx="7408333" cy="5040560"/>
          </a:xfrm>
        </p:spPr>
        <p:txBody>
          <a:bodyPr>
            <a:normAutofit fontScale="85000" lnSpcReduction="10000"/>
          </a:bodyPr>
          <a:lstStyle/>
          <a:p>
            <a:r>
              <a:rPr lang="en-US" dirty="0"/>
              <a:t>Despite </a:t>
            </a:r>
            <a:r>
              <a:rPr lang="en-US" dirty="0" err="1"/>
              <a:t>Werth’s</a:t>
            </a:r>
            <a:r>
              <a:rPr lang="en-US" dirty="0"/>
              <a:t> apparently incongruous account of epistemic modality and its world-forming properties, it is nevertheless possible to pursue further his more general line of reasoning that expressions of epistemic remoteness </a:t>
            </a:r>
            <a:r>
              <a:rPr lang="en-US" dirty="0" smtClean="0"/>
              <a:t>involve </a:t>
            </a:r>
            <a:r>
              <a:rPr lang="en-US" dirty="0"/>
              <a:t>the speaker attempting to create some degree </a:t>
            </a:r>
            <a:r>
              <a:rPr lang="en-US" b="1" dirty="0"/>
              <a:t>of psychological distance between themselves and their propositions. </a:t>
            </a:r>
            <a:endParaRPr lang="en-US" b="1" dirty="0" smtClean="0"/>
          </a:p>
          <a:p>
            <a:r>
              <a:rPr lang="en-US" dirty="0" smtClean="0"/>
              <a:t>This </a:t>
            </a:r>
            <a:r>
              <a:rPr lang="en-US" dirty="0"/>
              <a:t>would mean that epistemic modals, such as those detailed above, are processed and understood through </a:t>
            </a:r>
            <a:r>
              <a:rPr lang="en-US" b="1" dirty="0"/>
              <a:t>the </a:t>
            </a:r>
            <a:r>
              <a:rPr lang="en-US" b="1" dirty="0" smtClean="0"/>
              <a:t>construction </a:t>
            </a:r>
            <a:r>
              <a:rPr lang="en-US" b="1" dirty="0"/>
              <a:t>of a </a:t>
            </a:r>
            <a:r>
              <a:rPr lang="en-US" b="1" dirty="0" smtClean="0"/>
              <a:t>new </a:t>
            </a:r>
            <a:r>
              <a:rPr lang="en-US" b="1" dirty="0"/>
              <a:t>sub-world. </a:t>
            </a:r>
            <a:endParaRPr lang="en-US" b="1" dirty="0" smtClean="0"/>
          </a:p>
          <a:p>
            <a:r>
              <a:rPr lang="en-US" dirty="0" smtClean="0"/>
              <a:t>As </a:t>
            </a:r>
            <a:r>
              <a:rPr lang="en-US" dirty="0"/>
              <a:t>with those worlds created by deontic and </a:t>
            </a:r>
            <a:r>
              <a:rPr lang="en-US" dirty="0" err="1"/>
              <a:t>boulomaic</a:t>
            </a:r>
            <a:r>
              <a:rPr lang="en-US" dirty="0"/>
              <a:t> </a:t>
            </a:r>
            <a:r>
              <a:rPr lang="en-US" dirty="0" smtClean="0"/>
              <a:t>modality, </a:t>
            </a:r>
            <a:r>
              <a:rPr lang="en-US" dirty="0"/>
              <a:t>the participants in a discourse are then able to </a:t>
            </a:r>
            <a:r>
              <a:rPr lang="en-US" dirty="0" smtClean="0"/>
              <a:t>conceptualize </a:t>
            </a:r>
            <a:r>
              <a:rPr lang="en-US" dirty="0"/>
              <a:t>both the propositions being </a:t>
            </a:r>
            <a:r>
              <a:rPr lang="en-US" dirty="0" err="1"/>
              <a:t>modalized</a:t>
            </a:r>
            <a:r>
              <a:rPr lang="en-US" dirty="0"/>
              <a:t> and, separately, the speaker’s </a:t>
            </a:r>
            <a:r>
              <a:rPr lang="en-US" dirty="0" smtClean="0"/>
              <a:t>attitude </a:t>
            </a:r>
            <a:r>
              <a:rPr lang="en-US" dirty="0"/>
              <a:t>toward them. A restructuring of </a:t>
            </a:r>
            <a:r>
              <a:rPr lang="en-US" dirty="0" err="1"/>
              <a:t>Werth’s</a:t>
            </a:r>
            <a:r>
              <a:rPr lang="en-US" dirty="0"/>
              <a:t> original taxonomy of </a:t>
            </a:r>
            <a:r>
              <a:rPr lang="en-US" dirty="0" smtClean="0"/>
              <a:t>sub-worlds</a:t>
            </a:r>
            <a:r>
              <a:rPr lang="en-US" dirty="0"/>
              <a:t>, </a:t>
            </a:r>
            <a:r>
              <a:rPr lang="en-US" dirty="0" smtClean="0"/>
              <a:t>in </a:t>
            </a:r>
            <a:r>
              <a:rPr lang="en-US" dirty="0"/>
              <a:t>line with Simpson’s modal grammar, would seem to address </a:t>
            </a:r>
            <a:r>
              <a:rPr lang="en-US" dirty="0" smtClean="0"/>
              <a:t>many </a:t>
            </a:r>
            <a:r>
              <a:rPr lang="en-US" dirty="0"/>
              <a:t>of the inconsistencies identified in </a:t>
            </a:r>
            <a:r>
              <a:rPr lang="en-US" dirty="0" err="1"/>
              <a:t>Werth's</a:t>
            </a:r>
            <a:r>
              <a:rPr lang="en-US" dirty="0"/>
              <a:t> handling of this area of </a:t>
            </a:r>
            <a:r>
              <a:rPr lang="en-US" dirty="0" smtClean="0"/>
              <a:t>discourse.</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616855646"/>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844824"/>
            <a:ext cx="7408333" cy="4608512"/>
          </a:xfrm>
        </p:spPr>
        <p:txBody>
          <a:bodyPr/>
          <a:lstStyle/>
          <a:p>
            <a:pPr lvl="0">
              <a:buClr>
                <a:srgbClr val="31B6FD"/>
              </a:buClr>
            </a:pPr>
            <a:r>
              <a:rPr lang="en-US" sz="2200" dirty="0">
                <a:solidFill>
                  <a:srgbClr val="073E87"/>
                </a:solidFill>
              </a:rPr>
              <a:t>The main </a:t>
            </a:r>
            <a:r>
              <a:rPr lang="en-US" sz="2200" b="1" dirty="0">
                <a:solidFill>
                  <a:srgbClr val="073E87"/>
                </a:solidFill>
              </a:rPr>
              <a:t>difference between a mental space and a possible world</a:t>
            </a:r>
            <a:r>
              <a:rPr lang="en-US" sz="2200" dirty="0">
                <a:solidFill>
                  <a:srgbClr val="073E87"/>
                </a:solidFill>
              </a:rPr>
              <a:t> is that a mental space does not contain a faithful representation of reality, but </a:t>
            </a:r>
            <a:r>
              <a:rPr lang="en-US" sz="2200" b="1" dirty="0">
                <a:solidFill>
                  <a:srgbClr val="073E87"/>
                </a:solidFill>
              </a:rPr>
              <a:t>an idealized cognitive model.</a:t>
            </a:r>
          </a:p>
          <a:p>
            <a:pPr lvl="0">
              <a:buClr>
                <a:srgbClr val="31B6FD"/>
              </a:buClr>
            </a:pPr>
            <a:r>
              <a:rPr lang="en-US" sz="2200" dirty="0">
                <a:solidFill>
                  <a:srgbClr val="073E87"/>
                </a:solidFill>
              </a:rPr>
              <a:t>Building of mental spaces and establishment of mappings between those mental spaces are the two main processes involved in construction of meaning. It is one of the basic components in </a:t>
            </a:r>
            <a:r>
              <a:rPr lang="en-US" sz="2200" b="1" dirty="0">
                <a:solidFill>
                  <a:srgbClr val="073E87"/>
                </a:solidFill>
              </a:rPr>
              <a:t>Gilles </a:t>
            </a:r>
            <a:r>
              <a:rPr lang="en-US" sz="2200" b="1" dirty="0" err="1">
                <a:solidFill>
                  <a:srgbClr val="073E87"/>
                </a:solidFill>
              </a:rPr>
              <a:t>Fauconnier</a:t>
            </a:r>
            <a:r>
              <a:rPr lang="en-US" sz="2200" b="1" dirty="0">
                <a:solidFill>
                  <a:srgbClr val="073E87"/>
                </a:solidFill>
              </a:rPr>
              <a:t> and Mark Turner's blending theory,</a:t>
            </a:r>
            <a:r>
              <a:rPr lang="en-US" sz="2200" dirty="0">
                <a:solidFill>
                  <a:srgbClr val="073E87"/>
                </a:solidFill>
              </a:rPr>
              <a:t> a theory within </a:t>
            </a:r>
            <a:r>
              <a:rPr lang="en-US" sz="2200" b="1" dirty="0">
                <a:solidFill>
                  <a:srgbClr val="073E87"/>
                </a:solidFill>
              </a:rPr>
              <a:t>Cognitive semantics</a:t>
            </a:r>
            <a:r>
              <a:rPr lang="en-US" sz="2200" dirty="0">
                <a:solidFill>
                  <a:srgbClr val="073E87"/>
                </a:solidFill>
              </a:rPr>
              <a:t>.</a:t>
            </a:r>
            <a:endParaRPr lang="ru-RU" sz="2200" dirty="0">
              <a:solidFill>
                <a:srgbClr val="073E87"/>
              </a:solidFill>
            </a:endParaRP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572550632"/>
      </p:ext>
    </p:extLst>
  </p:cSld>
  <p:clrMapOvr>
    <a:masterClrMapping/>
  </p:clrMapOvr>
  <p:transition spd="slow">
    <p:randomBar dir="ver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700808"/>
            <a:ext cx="7408333" cy="4752528"/>
          </a:xfrm>
        </p:spPr>
        <p:txBody>
          <a:bodyPr>
            <a:normAutofit lnSpcReduction="10000"/>
          </a:bodyPr>
          <a:lstStyle/>
          <a:p>
            <a:pPr algn="just"/>
            <a:r>
              <a:rPr lang="en-US" dirty="0"/>
              <a:t>Simpson (1993) presides a compelling argument for the significant role played </a:t>
            </a:r>
            <a:r>
              <a:rPr lang="en-US" b="1" dirty="0"/>
              <a:t>by </a:t>
            </a:r>
            <a:r>
              <a:rPr lang="en-US" b="1" dirty="0" err="1"/>
              <a:t>modalized</a:t>
            </a:r>
            <a:r>
              <a:rPr lang="en-US" b="1" dirty="0"/>
              <a:t> propositions in the construction of point of view in literary </a:t>
            </a:r>
            <a:r>
              <a:rPr lang="en-US" b="1" dirty="0" smtClean="0"/>
              <a:t>narrative</a:t>
            </a:r>
            <a:r>
              <a:rPr lang="en-US" b="1" dirty="0"/>
              <a:t>. </a:t>
            </a:r>
            <a:endParaRPr lang="en-US" b="1" dirty="0" smtClean="0"/>
          </a:p>
          <a:p>
            <a:pPr algn="just"/>
            <a:r>
              <a:rPr lang="en-US" dirty="0" smtClean="0"/>
              <a:t>His </a:t>
            </a:r>
            <a:r>
              <a:rPr lang="en-US" dirty="0"/>
              <a:t>modal grammar of narrative fiction brings together important insights into the mechanics of textual perspective, mainly from </a:t>
            </a:r>
            <a:r>
              <a:rPr lang="en-US" dirty="0" err="1"/>
              <a:t>Genette</a:t>
            </a:r>
            <a:r>
              <a:rPr lang="en-US" dirty="0"/>
              <a:t> (1980) and Fowler (</a:t>
            </a:r>
            <a:r>
              <a:rPr lang="en-US" dirty="0" smtClean="0"/>
              <a:t>1986), augmented </a:t>
            </a:r>
            <a:r>
              <a:rPr lang="en-US" dirty="0"/>
              <a:t>through a consideration of the function of modal </a:t>
            </a:r>
            <a:r>
              <a:rPr lang="en-US" dirty="0" smtClean="0"/>
              <a:t>expressions</a:t>
            </a:r>
            <a:r>
              <a:rPr lang="en-US" dirty="0"/>
              <a:t>. As a means of explaining why Fowler’s model of narrative point of </a:t>
            </a:r>
            <a:r>
              <a:rPr lang="en-US" dirty="0" smtClean="0"/>
              <a:t>view </a:t>
            </a:r>
            <a:r>
              <a:rPr lang="en-US" dirty="0"/>
              <a:t>in particular should need reworking at all, Simpson analyses the following extract from Samuel Beckett’s (1950) </a:t>
            </a:r>
            <a:r>
              <a:rPr lang="en-US" i="1" dirty="0"/>
              <a:t>Molloy</a:t>
            </a:r>
            <a:r>
              <a:rPr lang="en-US" dirty="0"/>
              <a:t>:</a:t>
            </a:r>
            <a:endParaRPr lang="ru-RU" dirty="0"/>
          </a:p>
        </p:txBody>
      </p:sp>
      <p:sp>
        <p:nvSpPr>
          <p:cNvPr id="3" name="Заголовок 2"/>
          <p:cNvSpPr>
            <a:spLocks noGrp="1"/>
          </p:cNvSpPr>
          <p:nvPr>
            <p:ph type="title"/>
          </p:nvPr>
        </p:nvSpPr>
        <p:spPr/>
        <p:txBody>
          <a:bodyPr/>
          <a:lstStyle/>
          <a:p>
            <a:r>
              <a:rPr lang="en-US" dirty="0" smtClean="0"/>
              <a:t>V. (Re)thinking modality</a:t>
            </a:r>
            <a:endParaRPr lang="ru-RU" dirty="0"/>
          </a:p>
        </p:txBody>
      </p:sp>
    </p:spTree>
    <p:extLst>
      <p:ext uri="{BB962C8B-B14F-4D97-AF65-F5344CB8AC3E}">
        <p14:creationId xmlns:p14="http://schemas.microsoft.com/office/powerpoint/2010/main" val="3274801082"/>
      </p:ext>
    </p:extLst>
  </p:cSld>
  <p:clrMapOvr>
    <a:masterClrMapping/>
  </p:clrMapOvr>
  <p:transition spd="slow">
    <p:randomBar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628800"/>
            <a:ext cx="7408333" cy="4968552"/>
          </a:xfrm>
        </p:spPr>
        <p:txBody>
          <a:bodyPr>
            <a:normAutofit fontScale="92500" lnSpcReduction="20000"/>
          </a:bodyPr>
          <a:lstStyle/>
          <a:p>
            <a:r>
              <a:rPr lang="en-US" dirty="0" smtClean="0"/>
              <a:t>“And </a:t>
            </a:r>
            <a:r>
              <a:rPr lang="en-US" dirty="0"/>
              <a:t>suddenly I remembered my name, Molloy. My name is Molloy, I cried, all of a sudden, now </a:t>
            </a:r>
            <a:r>
              <a:rPr lang="en-US" dirty="0" smtClean="0"/>
              <a:t>I </a:t>
            </a:r>
            <a:r>
              <a:rPr lang="en-US" dirty="0"/>
              <a:t>remember. Nothing compelled me to give this </a:t>
            </a:r>
            <a:r>
              <a:rPr lang="en-US" dirty="0" smtClean="0"/>
              <a:t>information, </a:t>
            </a:r>
            <a:r>
              <a:rPr lang="en-US" dirty="0"/>
              <a:t>but I gave </a:t>
            </a:r>
            <a:r>
              <a:rPr lang="en-US" dirty="0" smtClean="0"/>
              <a:t>I, hoping </a:t>
            </a:r>
            <a:r>
              <a:rPr lang="en-US" dirty="0"/>
              <a:t>to please, I suppose. They let me keep my hat on, I don't know why. </a:t>
            </a:r>
            <a:endParaRPr lang="en-US" dirty="0" smtClean="0"/>
          </a:p>
          <a:p>
            <a:r>
              <a:rPr lang="en-US" dirty="0" smtClean="0"/>
              <a:t>- Is </a:t>
            </a:r>
            <a:r>
              <a:rPr lang="en-US" dirty="0"/>
              <a:t>it your </a:t>
            </a:r>
            <a:r>
              <a:rPr lang="en-US" dirty="0" smtClean="0"/>
              <a:t>mother‘s </a:t>
            </a:r>
            <a:r>
              <a:rPr lang="en-US" dirty="0"/>
              <a:t>name? said the sergeant, it must have been a sergeant </a:t>
            </a:r>
            <a:r>
              <a:rPr lang="en-US" dirty="0" smtClean="0"/>
              <a:t>Molloy. </a:t>
            </a:r>
          </a:p>
          <a:p>
            <a:r>
              <a:rPr lang="en-US" dirty="0" smtClean="0"/>
              <a:t>- Yes, I  said. </a:t>
            </a:r>
          </a:p>
          <a:p>
            <a:r>
              <a:rPr lang="en-US" dirty="0" smtClean="0"/>
              <a:t>- Now I remember. Is </a:t>
            </a:r>
            <a:r>
              <a:rPr lang="en-US" dirty="0"/>
              <a:t>that </a:t>
            </a:r>
            <a:r>
              <a:rPr lang="en-US" dirty="0" smtClean="0"/>
              <a:t>your </a:t>
            </a:r>
            <a:r>
              <a:rPr lang="en-US" dirty="0"/>
              <a:t>mother’s name? said the </a:t>
            </a:r>
            <a:r>
              <a:rPr lang="en-US" dirty="0" smtClean="0"/>
              <a:t>sergeant.</a:t>
            </a:r>
          </a:p>
          <a:p>
            <a:r>
              <a:rPr lang="en-US" dirty="0" smtClean="0"/>
              <a:t>And your </a:t>
            </a:r>
            <a:r>
              <a:rPr lang="en-US" dirty="0"/>
              <a:t>mother? said the </a:t>
            </a:r>
            <a:r>
              <a:rPr lang="en-US" dirty="0" smtClean="0"/>
              <a:t>sergeant. </a:t>
            </a:r>
            <a:r>
              <a:rPr lang="en-US" dirty="0"/>
              <a:t>I didn't follow. Is your mother’s name Molloy </a:t>
            </a:r>
            <a:r>
              <a:rPr lang="en-US" dirty="0" smtClean="0"/>
              <a:t>too? said </a:t>
            </a:r>
            <a:r>
              <a:rPr lang="en-US" dirty="0"/>
              <a:t>the sergeant. </a:t>
            </a:r>
            <a:endParaRPr lang="en-US" dirty="0" smtClean="0"/>
          </a:p>
          <a:p>
            <a:r>
              <a:rPr lang="en-US" dirty="0" smtClean="0"/>
              <a:t>- I </a:t>
            </a:r>
            <a:r>
              <a:rPr lang="en-US" dirty="0"/>
              <a:t>thought it over. </a:t>
            </a:r>
            <a:endParaRPr lang="en-US" dirty="0" smtClean="0"/>
          </a:p>
          <a:p>
            <a:r>
              <a:rPr lang="en-US" dirty="0" smtClean="0"/>
              <a:t>- Your </a:t>
            </a:r>
            <a:r>
              <a:rPr lang="en-US" dirty="0"/>
              <a:t>mother, said the sergeant, is </a:t>
            </a:r>
            <a:r>
              <a:rPr lang="en-US" dirty="0" smtClean="0"/>
              <a:t>your </a:t>
            </a:r>
            <a:r>
              <a:rPr lang="en-US" dirty="0"/>
              <a:t>mother s </a:t>
            </a:r>
            <a:r>
              <a:rPr lang="en-US" dirty="0" smtClean="0"/>
              <a:t>…</a:t>
            </a:r>
          </a:p>
          <a:p>
            <a:r>
              <a:rPr lang="en-US" dirty="0" smtClean="0"/>
              <a:t>- </a:t>
            </a:r>
            <a:r>
              <a:rPr lang="en-US" dirty="0"/>
              <a:t>Let me </a:t>
            </a:r>
            <a:r>
              <a:rPr lang="en-US" dirty="0" smtClean="0"/>
              <a:t>think</a:t>
            </a:r>
            <a:r>
              <a:rPr lang="en-US" dirty="0"/>
              <a:t>! I cried. At least that's how imagine it was.</a:t>
            </a:r>
          </a:p>
          <a:p>
            <a:pPr algn="r"/>
            <a:r>
              <a:rPr lang="en-US" dirty="0" smtClean="0"/>
              <a:t>(S. Beckett)</a:t>
            </a:r>
            <a:endParaRPr lang="en-US" dirty="0"/>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909847925"/>
      </p:ext>
    </p:extLst>
  </p:cSld>
  <p:clrMapOvr>
    <a:masterClrMapping/>
  </p:clrMapOvr>
  <p:transition spd="slow">
    <p:randomBar dir="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algn="just"/>
            <a:r>
              <a:rPr lang="en-US" dirty="0"/>
              <a:t>Simpson notes that, under Fowler's model, </a:t>
            </a:r>
            <a:r>
              <a:rPr lang="en-US" dirty="0" err="1"/>
              <a:t>rte</a:t>
            </a:r>
            <a:r>
              <a:rPr lang="en-US" dirty="0"/>
              <a:t> passage would a straightforward example </a:t>
            </a:r>
            <a:r>
              <a:rPr lang="en-US" dirty="0" smtClean="0"/>
              <a:t>of an </a:t>
            </a:r>
            <a:r>
              <a:rPr lang="en-US" dirty="0"/>
              <a:t>Internal type </a:t>
            </a:r>
            <a:r>
              <a:rPr lang="en-US" dirty="0" smtClean="0"/>
              <a:t>A narrative: it is the first-person narration from the perspective of participating character and has an abundance of </a:t>
            </a:r>
            <a:r>
              <a:rPr lang="en-US" b="1" dirty="0" err="1" smtClean="0"/>
              <a:t>verba</a:t>
            </a:r>
            <a:r>
              <a:rPr lang="en-US" b="1" dirty="0" smtClean="0"/>
              <a:t> </a:t>
            </a:r>
            <a:r>
              <a:rPr lang="en-US" b="1" dirty="0" err="1" smtClean="0"/>
              <a:t>santiendi</a:t>
            </a:r>
            <a:r>
              <a:rPr lang="en-US" b="1" dirty="0" smtClean="0"/>
              <a:t> (words of conscience) </a:t>
            </a:r>
            <a:r>
              <a:rPr lang="en-US" dirty="0" smtClean="0"/>
              <a:t>and </a:t>
            </a:r>
            <a:r>
              <a:rPr lang="en-US" b="1" dirty="0" smtClean="0"/>
              <a:t>a</a:t>
            </a:r>
            <a:r>
              <a:rPr lang="en-US" dirty="0" smtClean="0"/>
              <a:t> </a:t>
            </a:r>
            <a:r>
              <a:rPr lang="en-US" b="1" dirty="0" smtClean="0"/>
              <a:t>foregrounded modality. </a:t>
            </a:r>
            <a:r>
              <a:rPr lang="en-US" dirty="0"/>
              <a:t>	</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493283628"/>
      </p:ext>
    </p:extLst>
  </p:cSld>
  <p:clrMapOvr>
    <a:masterClrMapping/>
  </p:clrMapOvr>
  <p:transition spd="slow">
    <p:randomBar dir="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Autofit/>
          </a:bodyPr>
          <a:lstStyle/>
          <a:p>
            <a:pPr algn="just"/>
            <a:r>
              <a:rPr lang="en-US" dirty="0"/>
              <a:t>He later goes on to reclassify Molloy </a:t>
            </a:r>
            <a:r>
              <a:rPr lang="en-US" dirty="0" smtClean="0"/>
              <a:t>under his own , expanded model of narrative point </a:t>
            </a:r>
            <a:r>
              <a:rPr lang="en-US" dirty="0" err="1" smtClean="0"/>
              <a:t>ofview</a:t>
            </a:r>
            <a:r>
              <a:rPr lang="en-US" dirty="0" smtClean="0"/>
              <a:t> as what he terms a Category A negative narration</a:t>
            </a:r>
            <a:r>
              <a:rPr lang="en-US" dirty="0"/>
              <a:t>, noting </a:t>
            </a:r>
            <a:r>
              <a:rPr lang="en-US" dirty="0" smtClean="0"/>
              <a:t>that </a:t>
            </a:r>
            <a:r>
              <a:rPr lang="en-US" dirty="0"/>
              <a:t>such narratives have </a:t>
            </a:r>
            <a:r>
              <a:rPr lang="en-US" b="1" dirty="0"/>
              <a:t>“epistemic and perception systems foregrounded; supple­mented with generalized ‘words of estrangement’” </a:t>
            </a:r>
            <a:r>
              <a:rPr lang="en-US" dirty="0"/>
              <a:t>(</a:t>
            </a:r>
            <a:r>
              <a:rPr lang="en-US" dirty="0" smtClean="0"/>
              <a:t>Simpson).</a:t>
            </a:r>
            <a:endParaRPr lang="ru-RU" dirty="0"/>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402728989"/>
      </p:ext>
    </p:extLst>
  </p:cSld>
  <p:clrMapOvr>
    <a:masterClrMapping/>
  </p:clrMapOvr>
  <p:transition spd="slow">
    <p:randomBar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852936"/>
            <a:ext cx="7408333" cy="3672408"/>
          </a:xfrm>
        </p:spPr>
        <p:txBody>
          <a:bodyPr>
            <a:noAutofit/>
          </a:bodyPr>
          <a:lstStyle/>
          <a:p>
            <a:pPr algn="just"/>
            <a:r>
              <a:rPr lang="en-US" sz="2000" dirty="0"/>
              <a:t>However if we re-examine the extract from Beckett above, this time from </a:t>
            </a:r>
            <a:r>
              <a:rPr lang="en-US" sz="2000" b="1" dirty="0"/>
              <a:t>a text-</a:t>
            </a:r>
            <a:r>
              <a:rPr lang="en-US" sz="2000" b="1" dirty="0" err="1"/>
              <a:t>worid</a:t>
            </a:r>
            <a:r>
              <a:rPr lang="en-US" sz="2000" b="1" dirty="0"/>
              <a:t> perspective</a:t>
            </a:r>
            <a:r>
              <a:rPr lang="en-US" sz="2000" dirty="0"/>
              <a:t>. an even more complex picture starts to emerge. </a:t>
            </a:r>
            <a:r>
              <a:rPr lang="en-US" sz="2000" dirty="0" smtClean="0"/>
              <a:t>Following </a:t>
            </a:r>
            <a:r>
              <a:rPr lang="en-US" sz="2000" dirty="0"/>
              <a:t>Simpson’s approach, we can begin by </a:t>
            </a:r>
            <a:r>
              <a:rPr lang="en-US" sz="2000" b="1" dirty="0"/>
              <a:t>identifying the foregrounded </a:t>
            </a:r>
            <a:r>
              <a:rPr lang="en-US" sz="2000" b="1" dirty="0" smtClean="0"/>
              <a:t>epistemic </a:t>
            </a:r>
            <a:r>
              <a:rPr lang="en-US" sz="2000" b="1" dirty="0"/>
              <a:t>modality </a:t>
            </a:r>
            <a:r>
              <a:rPr lang="en-US" sz="2000" dirty="0"/>
              <a:t>in Molloy’s narration, e.g., “I remembered”, “I suppose”, “I don’t know”, “it must have been”, “I didn’t follow”, “I thought”, </a:t>
            </a:r>
            <a:r>
              <a:rPr lang="en-US" sz="2000" dirty="0" smtClean="0"/>
              <a:t>“I </a:t>
            </a:r>
            <a:r>
              <a:rPr lang="en-US" sz="2000" dirty="0"/>
              <a:t>imagine”, and so on. </a:t>
            </a:r>
            <a:endParaRPr lang="en-US" sz="2000" dirty="0" smtClean="0"/>
          </a:p>
        </p:txBody>
      </p:sp>
    </p:spTree>
    <p:extLst>
      <p:ext uri="{BB962C8B-B14F-4D97-AF65-F5344CB8AC3E}">
        <p14:creationId xmlns:p14="http://schemas.microsoft.com/office/powerpoint/2010/main" val="1276798845"/>
      </p:ext>
    </p:extLst>
  </p:cSld>
  <p:clrMapOvr>
    <a:masterClrMapping/>
  </p:clrMapOvr>
  <p:transition spd="slow">
    <p:randomBar dir="ver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16832"/>
            <a:ext cx="7408333" cy="4536504"/>
          </a:xfrm>
        </p:spPr>
        <p:txBody>
          <a:bodyPr>
            <a:normAutofit lnSpcReduction="10000"/>
          </a:bodyPr>
          <a:lstStyle/>
          <a:p>
            <a:pPr lvl="0" algn="just">
              <a:buClr>
                <a:srgbClr val="31B6FD"/>
              </a:buClr>
            </a:pPr>
            <a:r>
              <a:rPr lang="en-US" sz="2000" b="1" dirty="0">
                <a:solidFill>
                  <a:srgbClr val="073E87"/>
                </a:solidFill>
              </a:rPr>
              <a:t>Deontic modality is also present</a:t>
            </a:r>
            <a:r>
              <a:rPr lang="en-US" sz="2000" dirty="0">
                <a:solidFill>
                  <a:srgbClr val="073E87"/>
                </a:solidFill>
              </a:rPr>
              <a:t> (“Nothing compelled me...”, and “they let me but interestingly these items relate to permission given to Molloy, not by him Molloy also includes </a:t>
            </a:r>
            <a:r>
              <a:rPr lang="en-US" sz="2000" b="1" dirty="0">
                <a:solidFill>
                  <a:srgbClr val="073E87"/>
                </a:solidFill>
              </a:rPr>
              <a:t>a single </a:t>
            </a:r>
            <a:r>
              <a:rPr lang="en-US" sz="2000" b="1" dirty="0" err="1">
                <a:solidFill>
                  <a:srgbClr val="073E87"/>
                </a:solidFill>
              </a:rPr>
              <a:t>boulomaic</a:t>
            </a:r>
            <a:r>
              <a:rPr lang="en-US" sz="2000" b="1" dirty="0">
                <a:solidFill>
                  <a:srgbClr val="073E87"/>
                </a:solidFill>
              </a:rPr>
              <a:t> item </a:t>
            </a:r>
            <a:r>
              <a:rPr lang="en-US" sz="2000" dirty="0">
                <a:solidFill>
                  <a:srgbClr val="073E87"/>
                </a:solidFill>
              </a:rPr>
              <a:t>(“hoping to please”), but, as Simpson notes, the confidence behind this assertion is undermined </a:t>
            </a:r>
            <a:r>
              <a:rPr lang="en-US" sz="2000" b="1" dirty="0">
                <a:solidFill>
                  <a:srgbClr val="073E87"/>
                </a:solidFill>
              </a:rPr>
              <a:t>by the epistemic modality </a:t>
            </a:r>
            <a:r>
              <a:rPr lang="en-US" sz="2000" dirty="0">
                <a:solidFill>
                  <a:srgbClr val="073E87"/>
                </a:solidFill>
              </a:rPr>
              <a:t>which immediately follows it in the passage (“I suppose”). Each of these modal items can be considered as world-forming under the augmented Text World Theory framework I have proposed. Other world-forming features, not considered under Simpson’s model, are also present in the extract. </a:t>
            </a:r>
            <a:endParaRPr lang="en-US" sz="2000" dirty="0" smtClean="0">
              <a:solidFill>
                <a:srgbClr val="073E87"/>
              </a:solidFill>
            </a:endParaRPr>
          </a:p>
          <a:p>
            <a:pPr lvl="0" algn="just">
              <a:buClr>
                <a:srgbClr val="31B6FD"/>
              </a:buClr>
            </a:pPr>
            <a:r>
              <a:rPr lang="en-US" sz="2000" dirty="0" smtClean="0">
                <a:solidFill>
                  <a:srgbClr val="073E87"/>
                </a:solidFill>
              </a:rPr>
              <a:t>Molloy </a:t>
            </a:r>
            <a:r>
              <a:rPr lang="en-US" sz="2000" dirty="0">
                <a:solidFill>
                  <a:srgbClr val="073E87"/>
                </a:solidFill>
              </a:rPr>
              <a:t>himself speaks three times in this scene, which is represented in a </a:t>
            </a:r>
            <a:r>
              <a:rPr lang="en-US" sz="2000" b="1" dirty="0">
                <a:solidFill>
                  <a:srgbClr val="073E87"/>
                </a:solidFill>
              </a:rPr>
              <a:t>Free Direct form </a:t>
            </a:r>
            <a:r>
              <a:rPr lang="en-US" sz="2000" dirty="0">
                <a:solidFill>
                  <a:srgbClr val="073E87"/>
                </a:solidFill>
              </a:rPr>
              <a:t>(“My name is Molloy, I cried, all of a sudden, I remember”; “Molloy. I cried, my name is Molloy”; “Let me think, I cried”). </a:t>
            </a:r>
            <a:endParaRPr lang="ru-RU" sz="2000" dirty="0">
              <a:solidFill>
                <a:srgbClr val="073E87"/>
              </a:solidFill>
            </a:endParaRP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140522837"/>
      </p:ext>
    </p:extLst>
  </p:cSld>
  <p:clrMapOvr>
    <a:masterClrMapping/>
  </p:clrMapOvr>
  <p:transition spd="slow">
    <p:randomBar dir="ver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636912"/>
            <a:ext cx="7408333" cy="3489251"/>
          </a:xfrm>
        </p:spPr>
        <p:txBody>
          <a:bodyPr>
            <a:normAutofit/>
          </a:bodyPr>
          <a:lstStyle/>
          <a:p>
            <a:pPr algn="just"/>
            <a:r>
              <a:rPr lang="en-US" dirty="0"/>
              <a:t>The Sergeant’s speech is also represented in this way, as he repeats his initial question, “Is that your mother’s name?”, three further times in various syntactic forms for the </a:t>
            </a:r>
            <a:r>
              <a:rPr lang="en-US" dirty="0" smtClean="0"/>
              <a:t>bewildered </a:t>
            </a:r>
            <a:r>
              <a:rPr lang="en-US" dirty="0"/>
              <a:t>Molloy. </a:t>
            </a:r>
            <a:endParaRPr lang="en-US" dirty="0" smtClean="0"/>
          </a:p>
          <a:p>
            <a:pPr algn="just"/>
            <a:r>
              <a:rPr lang="en-US" dirty="0" smtClean="0"/>
              <a:t>Each </a:t>
            </a:r>
            <a:r>
              <a:rPr lang="en-US" dirty="0"/>
              <a:t>of these instances creates a shift </a:t>
            </a:r>
            <a:r>
              <a:rPr lang="en-US" b="1" dirty="0"/>
              <a:t>in tense from the simple past of the overall narration to the present tense of the </a:t>
            </a:r>
            <a:r>
              <a:rPr lang="en-US" b="1" dirty="0" smtClean="0"/>
              <a:t>characters </a:t>
            </a:r>
            <a:r>
              <a:rPr lang="en-US" dirty="0" smtClean="0"/>
              <a:t>speech </a:t>
            </a:r>
            <a:r>
              <a:rPr lang="en-US" dirty="0"/>
              <a:t>worlds. </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406867672"/>
      </p:ext>
    </p:extLst>
  </p:cSld>
  <p:clrMapOvr>
    <a:masterClrMapping/>
  </p:clrMapOvr>
  <p:transition spd="slow">
    <p:randomBar dir="ver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708920"/>
            <a:ext cx="7408333" cy="3417243"/>
          </a:xfrm>
        </p:spPr>
        <p:txBody>
          <a:bodyPr>
            <a:normAutofit/>
          </a:bodyPr>
          <a:lstStyle/>
          <a:p>
            <a:pPr algn="just"/>
            <a:r>
              <a:rPr lang="en-US" dirty="0" smtClean="0"/>
              <a:t>In </a:t>
            </a:r>
            <a:r>
              <a:rPr lang="en-US" dirty="0"/>
              <a:t>the course of just half a dozen lines of narration, then, Molloy’s narrative </a:t>
            </a:r>
            <a:r>
              <a:rPr lang="en-US" dirty="0" smtClean="0"/>
              <a:t>includes </a:t>
            </a:r>
            <a:r>
              <a:rPr lang="en-US" dirty="0"/>
              <a:t>seven instances of temporal world-switching, plus a further eight </a:t>
            </a:r>
            <a:r>
              <a:rPr lang="en-US" dirty="0" smtClean="0"/>
              <a:t>modal </a:t>
            </a:r>
            <a:r>
              <a:rPr lang="en-US" dirty="0"/>
              <a:t>sub-worlds which, as Simpson notes, </a:t>
            </a:r>
            <a:r>
              <a:rPr lang="en-US" b="1" dirty="0"/>
              <a:t>are mainly epistemic in </a:t>
            </a:r>
            <a:r>
              <a:rPr lang="en-US" b="1" dirty="0" smtClean="0"/>
              <a:t>nature,</a:t>
            </a:r>
            <a:r>
              <a:rPr lang="en-US" dirty="0" smtClean="0"/>
              <a:t> also </a:t>
            </a:r>
            <a:r>
              <a:rPr lang="en-US" dirty="0"/>
              <a:t>observes that these epistemic </a:t>
            </a:r>
            <a:r>
              <a:rPr lang="en-US" b="1" dirty="0"/>
              <a:t>modal sub-worlds fluctuate </a:t>
            </a:r>
            <a:r>
              <a:rPr lang="en-US" b="1" dirty="0" smtClean="0"/>
              <a:t>between </a:t>
            </a:r>
            <a:r>
              <a:rPr lang="en-US" b="1" dirty="0"/>
              <a:t>positive and negative polarity. </a:t>
            </a:r>
          </a:p>
          <a:p>
            <a:pPr algn="just"/>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112070906"/>
      </p:ext>
    </p:extLst>
  </p:cSld>
  <p:clrMapOvr>
    <a:masterClrMapping/>
  </p:clrMapOvr>
  <p:transition spd="slow">
    <p:randomBar dir="vert"/>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en-US" dirty="0"/>
              <a:t>He explains:</a:t>
            </a:r>
          </a:p>
          <a:p>
            <a:pPr algn="just"/>
            <a:r>
              <a:rPr lang="en-US" dirty="0" smtClean="0"/>
              <a:t>Molloy’s modality </a:t>
            </a:r>
            <a:r>
              <a:rPr lang="en-US" dirty="0"/>
              <a:t>... </a:t>
            </a:r>
            <a:r>
              <a:rPr lang="en-US" dirty="0" smtClean="0"/>
              <a:t>is </a:t>
            </a:r>
            <a:r>
              <a:rPr lang="en-US" dirty="0"/>
              <a:t>one of </a:t>
            </a:r>
            <a:r>
              <a:rPr lang="en-US" dirty="0" smtClean="0"/>
              <a:t>uncertainty, bewilderment </a:t>
            </a:r>
            <a:r>
              <a:rPr lang="en-US" dirty="0"/>
              <a:t>and alienation. There is a </a:t>
            </a:r>
            <a:r>
              <a:rPr lang="en-US" dirty="0" smtClean="0"/>
              <a:t>general: </a:t>
            </a:r>
            <a:r>
              <a:rPr lang="en-US" dirty="0"/>
              <a:t>reluctance to </a:t>
            </a:r>
            <a:r>
              <a:rPr lang="en-US" dirty="0" err="1"/>
              <a:t>interptet</a:t>
            </a:r>
            <a:r>
              <a:rPr lang="en-US" dirty="0"/>
              <a:t> events and actions, and when such interpretations are </a:t>
            </a:r>
            <a:r>
              <a:rPr lang="en-US" dirty="0" smtClean="0"/>
              <a:t>made</a:t>
            </a:r>
            <a:r>
              <a:rPr lang="en-US" dirty="0"/>
              <a:t>, </a:t>
            </a:r>
            <a:r>
              <a:rPr lang="en-US" dirty="0" smtClean="0"/>
              <a:t>the</a:t>
            </a:r>
            <a:r>
              <a:rPr lang="en-US" dirty="0"/>
              <a:t>y</a:t>
            </a:r>
            <a:r>
              <a:rPr lang="en-US" dirty="0" smtClean="0"/>
              <a:t> </a:t>
            </a:r>
            <a:r>
              <a:rPr lang="en-US" dirty="0"/>
              <a:t>are based </a:t>
            </a:r>
            <a:r>
              <a:rPr lang="en-US" dirty="0" smtClean="0"/>
              <a:t>on. </a:t>
            </a:r>
            <a:r>
              <a:rPr lang="en-US" dirty="0"/>
              <a:t>references to stimuli in the immediate physical environment.</a:t>
            </a:r>
          </a:p>
          <a:p>
            <a:pPr algn="r"/>
            <a:r>
              <a:rPr lang="en-US" dirty="0"/>
              <a:t>Simpson (</a:t>
            </a:r>
            <a:r>
              <a:rPr lang="en-US" dirty="0" smtClean="0"/>
              <a:t>1993) </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604452532"/>
      </p:ext>
    </p:extLst>
  </p:cSld>
  <p:clrMapOvr>
    <a:masterClrMapping/>
  </p:clrMapOvr>
  <p:transition spd="slow">
    <p:randomBar dir="vert"/>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normAutofit fontScale="90000"/>
          </a:bodyPr>
          <a:lstStyle/>
          <a:p>
            <a:r>
              <a:rPr lang="en-US" dirty="0" smtClean="0"/>
              <a:t>Figure 1: Embedded modal-worlds </a:t>
            </a:r>
            <a:br>
              <a:rPr lang="en-US" dirty="0" smtClean="0"/>
            </a:br>
            <a:r>
              <a:rPr lang="en-US" sz="3600" dirty="0"/>
              <a:t>(</a:t>
            </a:r>
            <a:r>
              <a:rPr lang="en-US" sz="3600" dirty="0" smtClean="0"/>
              <a:t>by Joanna </a:t>
            </a:r>
            <a:r>
              <a:rPr lang="en-US" sz="3600" dirty="0" err="1" smtClean="0"/>
              <a:t>Gavins</a:t>
            </a:r>
            <a:r>
              <a:rPr lang="en-US" sz="3600" dirty="0" smtClean="0"/>
              <a:t>) </a:t>
            </a:r>
            <a:r>
              <a:rPr lang="en-US" sz="3600" dirty="0"/>
              <a:t/>
            </a:r>
            <a:br>
              <a:rPr lang="en-US" sz="3600" dirty="0"/>
            </a:br>
            <a:endParaRPr lang="ru-RU" dirty="0"/>
          </a:p>
        </p:txBody>
      </p:sp>
      <p:sp>
        <p:nvSpPr>
          <p:cNvPr id="4" name="Подзаголовок 3"/>
          <p:cNvSpPr>
            <a:spLocks noGrp="1"/>
          </p:cNvSpPr>
          <p:nvPr>
            <p:ph type="subTitle" idx="1"/>
          </p:nvPr>
        </p:nvSpPr>
        <p:spPr/>
        <p:txBody>
          <a:bodyPr/>
          <a:lstStyle/>
          <a:p>
            <a:endParaRPr lang="ru-RU"/>
          </a:p>
        </p:txBody>
      </p:sp>
    </p:spTree>
    <p:extLst>
      <p:ext uri="{BB962C8B-B14F-4D97-AF65-F5344CB8AC3E}">
        <p14:creationId xmlns:p14="http://schemas.microsoft.com/office/powerpoint/2010/main" val="2611201138"/>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204864"/>
            <a:ext cx="7408333" cy="4536504"/>
          </a:xfrm>
        </p:spPr>
        <p:txBody>
          <a:bodyPr>
            <a:normAutofit/>
          </a:bodyPr>
          <a:lstStyle/>
          <a:p>
            <a:pPr algn="just"/>
            <a:r>
              <a:rPr lang="en-US" dirty="0"/>
              <a:t>In order to extend the basic usefulness of </a:t>
            </a:r>
            <a:r>
              <a:rPr lang="en-US" b="1" dirty="0"/>
              <a:t>possible worlds, </a:t>
            </a:r>
            <a:r>
              <a:rPr lang="en-US" dirty="0"/>
              <a:t>one form of </a:t>
            </a:r>
            <a:r>
              <a:rPr lang="en-US" dirty="0" smtClean="0"/>
              <a:t>discourse </a:t>
            </a:r>
            <a:r>
              <a:rPr lang="en-US" dirty="0"/>
              <a:t>world theory has been proposed that is explicitly cognitive in its </a:t>
            </a:r>
            <a:r>
              <a:rPr lang="en-US" dirty="0" smtClean="0"/>
              <a:t>orientation</a:t>
            </a:r>
            <a:r>
              <a:rPr lang="en-US" dirty="0"/>
              <a:t>. </a:t>
            </a:r>
            <a:endParaRPr lang="en-US" dirty="0" smtClean="0"/>
          </a:p>
          <a:p>
            <a:pPr algn="just"/>
            <a:r>
              <a:rPr lang="en-US" b="1" dirty="0" smtClean="0"/>
              <a:t>This </a:t>
            </a:r>
            <a:r>
              <a:rPr lang="en-US" b="1" dirty="0"/>
              <a:t>involves understanding the cognitive tracking of entities, relations and processes as a mental space. </a:t>
            </a:r>
            <a:r>
              <a:rPr lang="en-US" dirty="0"/>
              <a:t>Mental space theory offers </a:t>
            </a:r>
            <a:r>
              <a:rPr lang="en-US" b="1" dirty="0"/>
              <a:t>a </a:t>
            </a:r>
            <a:r>
              <a:rPr lang="en-US" b="1" dirty="0" smtClean="0"/>
              <a:t>unified </a:t>
            </a:r>
            <a:r>
              <a:rPr lang="en-US" dirty="0"/>
              <a:t>and </a:t>
            </a:r>
            <a:r>
              <a:rPr lang="en-US" b="1" dirty="0"/>
              <a:t>consistent means </a:t>
            </a:r>
            <a:r>
              <a:rPr lang="en-US" dirty="0"/>
              <a:t>of understanding reference, co-reference, and the comprehension of stories and descriptions whether they are currently real, historical, imagined, </a:t>
            </a:r>
            <a:r>
              <a:rPr lang="en-US" dirty="0" err="1"/>
              <a:t>hypothesised</a:t>
            </a:r>
            <a:r>
              <a:rPr lang="en-US" dirty="0"/>
              <a:t> or happening remotely. </a:t>
            </a:r>
            <a:endParaRPr lang="ru-RU" dirty="0"/>
          </a:p>
        </p:txBody>
      </p:sp>
      <p:sp>
        <p:nvSpPr>
          <p:cNvPr id="3" name="Заголовок 2"/>
          <p:cNvSpPr>
            <a:spLocks noGrp="1"/>
          </p:cNvSpPr>
          <p:nvPr>
            <p:ph type="title"/>
          </p:nvPr>
        </p:nvSpPr>
        <p:spPr/>
        <p:txBody>
          <a:bodyPr/>
          <a:lstStyle/>
          <a:p>
            <a:r>
              <a:rPr lang="en-US" dirty="0" smtClean="0"/>
              <a:t>Mental Spaces</a:t>
            </a:r>
            <a:endParaRPr lang="ru-RU" dirty="0"/>
          </a:p>
        </p:txBody>
      </p:sp>
    </p:spTree>
    <p:extLst>
      <p:ext uri="{BB962C8B-B14F-4D97-AF65-F5344CB8AC3E}">
        <p14:creationId xmlns:p14="http://schemas.microsoft.com/office/powerpoint/2010/main" val="3572691010"/>
      </p:ext>
    </p:extLst>
  </p:cSld>
  <p:clrMapOvr>
    <a:masterClrMapping/>
  </p:clrMapOvr>
  <p:transition spd="slow">
    <p:randomBar dir="vert"/>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endParaRPr lang="ru-RU"/>
          </a:p>
        </p:txBody>
      </p:sp>
      <p:sp>
        <p:nvSpPr>
          <p:cNvPr id="5" name="Подзаголовок 4"/>
          <p:cNvSpPr>
            <a:spLocks noGrp="1"/>
          </p:cNvSpPr>
          <p:nvPr>
            <p:ph type="subTitle" idx="1"/>
          </p:nvPr>
        </p:nvSpPr>
        <p:spPr/>
        <p:txBody>
          <a:bodyPr/>
          <a:lstStyle/>
          <a:p>
            <a:endParaRPr lang="ru-RU"/>
          </a:p>
        </p:txBody>
      </p:sp>
      <p:pic>
        <p:nvPicPr>
          <p:cNvPr id="7170" name="Picture 2"/>
          <p:cNvPicPr>
            <a:picLocks noGrp="1" noChangeAspect="1" noChangeArrowheads="1"/>
          </p:cNvPicPr>
          <p:nvPr>
            <p:ph idx="4294967295"/>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5198" t="6948" r="6397" b="5558"/>
          <a:stretch/>
        </p:blipFill>
        <p:spPr bwMode="auto">
          <a:xfrm>
            <a:off x="107504" y="438"/>
            <a:ext cx="8874125" cy="658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219333"/>
      </p:ext>
    </p:extLst>
  </p:cSld>
  <p:clrMapOvr>
    <a:masterClrMapping/>
  </p:clrMapOvr>
  <p:transition spd="slow">
    <p:randomBar dir="ver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685800" y="2204864"/>
            <a:ext cx="7772400" cy="180020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Figure 2: Text world theory                </a:t>
            </a:r>
            <a:r>
              <a:rPr lang="en-US" dirty="0" err="1" smtClean="0"/>
              <a:t>augmanted</a:t>
            </a:r>
            <a:r>
              <a:rPr lang="ru-RU" dirty="0"/>
              <a:t/>
            </a:r>
            <a:br>
              <a:rPr lang="ru-RU" dirty="0"/>
            </a:br>
            <a:r>
              <a:rPr lang="en-US" dirty="0" smtClean="0"/>
              <a:t/>
            </a:r>
            <a:br>
              <a:rPr lang="en-US" dirty="0" smtClean="0"/>
            </a:br>
            <a:r>
              <a:rPr lang="en-US" sz="3600" dirty="0"/>
              <a:t>(</a:t>
            </a:r>
            <a:r>
              <a:rPr lang="en-US" sz="3600" dirty="0" smtClean="0"/>
              <a:t>by Joanna </a:t>
            </a:r>
            <a:r>
              <a:rPr lang="en-US" sz="3600" dirty="0" err="1" smtClean="0"/>
              <a:t>Gavins</a:t>
            </a:r>
            <a:r>
              <a:rPr lang="en-US" sz="3600" dirty="0" smtClean="0"/>
              <a:t>) </a:t>
            </a:r>
            <a:r>
              <a:rPr lang="en-US" sz="3600" dirty="0"/>
              <a:t/>
            </a:r>
            <a:br>
              <a:rPr lang="en-US" sz="3600" dirty="0"/>
            </a:br>
            <a:endParaRPr lang="ru-RU" dirty="0"/>
          </a:p>
        </p:txBody>
      </p:sp>
      <p:sp>
        <p:nvSpPr>
          <p:cNvPr id="4" name="Подзаголовок 3"/>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3382574450"/>
      </p:ext>
    </p:extLst>
  </p:cSld>
  <p:clrMapOvr>
    <a:masterClrMapping/>
  </p:clrMapOvr>
  <p:transition spd="slow">
    <p:randomBar dir="vert"/>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endParaRPr lang="ru-RU"/>
          </a:p>
        </p:txBody>
      </p:sp>
      <p:sp>
        <p:nvSpPr>
          <p:cNvPr id="5" name="Подзаголовок 4"/>
          <p:cNvSpPr>
            <a:spLocks noGrp="1"/>
          </p:cNvSpPr>
          <p:nvPr>
            <p:ph type="subTitle" idx="1"/>
          </p:nvPr>
        </p:nvSpPr>
        <p:spPr/>
        <p:txBody>
          <a:bodyPr/>
          <a:lstStyle/>
          <a:p>
            <a:endParaRPr lang="ru-RU"/>
          </a:p>
        </p:txBody>
      </p:sp>
      <p:pic>
        <p:nvPicPr>
          <p:cNvPr id="8194" name="Picture 2"/>
          <p:cNvPicPr>
            <a:picLocks noGrp="1" noChangeAspect="1" noChangeArrowheads="1"/>
          </p:cNvPicPr>
          <p:nvPr>
            <p:ph idx="4294967295"/>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t="57959"/>
          <a:stretch/>
        </p:blipFill>
        <p:spPr bwMode="auto">
          <a:xfrm>
            <a:off x="152400" y="981075"/>
            <a:ext cx="8798376" cy="49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8240565"/>
      </p:ext>
    </p:extLst>
  </p:cSld>
  <p:clrMapOvr>
    <a:masterClrMapping/>
  </p:clrMapOvr>
  <p:transition spd="slow">
    <p:randomBar dir="vert"/>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836712"/>
            <a:ext cx="7772400" cy="4104456"/>
          </a:xfrm>
        </p:spPr>
        <p:txBody>
          <a:bodyPr>
            <a:noAutofit/>
          </a:bodyPr>
          <a:lstStyle/>
          <a:p>
            <a:r>
              <a:rPr lang="en-US" sz="4800" dirty="0" smtClean="0"/>
              <a:t>“The most incomprehensible </a:t>
            </a:r>
            <a:r>
              <a:rPr lang="en-US" sz="4800" dirty="0"/>
              <a:t>thing about the </a:t>
            </a:r>
            <a:r>
              <a:rPr lang="en-US" sz="4800" dirty="0" smtClean="0"/>
              <a:t>world </a:t>
            </a:r>
            <a:r>
              <a:rPr lang="en-US" sz="4800" dirty="0"/>
              <a:t>is that</a:t>
            </a:r>
            <a:br>
              <a:rPr lang="en-US" sz="4800" dirty="0"/>
            </a:br>
            <a:r>
              <a:rPr lang="en-US" sz="4800" dirty="0"/>
              <a:t>it is at all </a:t>
            </a:r>
            <a:r>
              <a:rPr lang="en-US" sz="4800" dirty="0" smtClean="0"/>
              <a:t>comprehensible.”</a:t>
            </a:r>
            <a:r>
              <a:rPr lang="en-US" sz="4800" dirty="0"/>
              <a:t/>
            </a:r>
            <a:br>
              <a:rPr lang="en-US" sz="4800" dirty="0"/>
            </a:br>
            <a:r>
              <a:rPr lang="en-US" sz="4800" dirty="0" smtClean="0"/>
              <a:t>Albert </a:t>
            </a:r>
            <a:r>
              <a:rPr lang="en-US" sz="4800" dirty="0"/>
              <a:t>Einstein</a:t>
            </a:r>
            <a:endParaRPr lang="ru-RU" sz="4800" dirty="0"/>
          </a:p>
        </p:txBody>
      </p:sp>
      <p:sp>
        <p:nvSpPr>
          <p:cNvPr id="3" name="Подзаголовок 2"/>
          <p:cNvSpPr>
            <a:spLocks noGrp="1"/>
          </p:cNvSpPr>
          <p:nvPr>
            <p:ph type="subTitle" idx="1"/>
          </p:nvPr>
        </p:nvSpPr>
        <p:spPr>
          <a:xfrm>
            <a:off x="1371600" y="3556000"/>
            <a:ext cx="6400800" cy="2177255"/>
          </a:xfrm>
        </p:spPr>
        <p:txBody>
          <a:bodyPr>
            <a:normAutofit/>
          </a:bodyPr>
          <a:lstStyle/>
          <a:p>
            <a:pPr algn="r"/>
            <a:endParaRPr lang="en-US" sz="2400" dirty="0" smtClean="0"/>
          </a:p>
        </p:txBody>
      </p:sp>
    </p:spTree>
    <p:extLst>
      <p:ext uri="{BB962C8B-B14F-4D97-AF65-F5344CB8AC3E}">
        <p14:creationId xmlns:p14="http://schemas.microsoft.com/office/powerpoint/2010/main" val="572413305"/>
      </p:ext>
    </p:extLst>
  </p:cSld>
  <p:clrMapOvr>
    <a:masterClrMapping/>
  </p:clrMapOvr>
  <p:transition spd="slow">
    <p:randomBar dir="vert"/>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836712"/>
            <a:ext cx="7772400" cy="4104456"/>
          </a:xfrm>
        </p:spPr>
        <p:txBody>
          <a:bodyPr>
            <a:noAutofit/>
          </a:bodyPr>
          <a:lstStyle/>
          <a:p>
            <a:r>
              <a:rPr lang="en-US" sz="4800" dirty="0" smtClean="0"/>
              <a:t>Thank </a:t>
            </a:r>
            <a:r>
              <a:rPr lang="en-US" sz="4800" dirty="0"/>
              <a:t>you for attention </a:t>
            </a:r>
            <a:r>
              <a:rPr lang="en-US" sz="4800" dirty="0">
                <a:sym typeface="Wingdings" pitchFamily="2" charset="2"/>
              </a:rPr>
              <a:t></a:t>
            </a:r>
            <a:r>
              <a:rPr lang="ru-RU" sz="4800" dirty="0"/>
              <a:t/>
            </a:r>
            <a:br>
              <a:rPr lang="ru-RU" sz="4800" dirty="0"/>
            </a:br>
            <a:endParaRPr lang="ru-RU" sz="4800" dirty="0"/>
          </a:p>
        </p:txBody>
      </p:sp>
      <p:sp>
        <p:nvSpPr>
          <p:cNvPr id="3" name="Подзаголовок 2"/>
          <p:cNvSpPr>
            <a:spLocks noGrp="1"/>
          </p:cNvSpPr>
          <p:nvPr>
            <p:ph type="subTitle" idx="1"/>
          </p:nvPr>
        </p:nvSpPr>
        <p:spPr>
          <a:xfrm>
            <a:off x="1371600" y="3556000"/>
            <a:ext cx="6400800" cy="2177255"/>
          </a:xfrm>
        </p:spPr>
        <p:txBody>
          <a:bodyPr>
            <a:normAutofit/>
          </a:bodyPr>
          <a:lstStyle/>
          <a:p>
            <a:pPr algn="r"/>
            <a:endParaRPr lang="en-US" sz="2400" dirty="0" smtClean="0"/>
          </a:p>
        </p:txBody>
      </p:sp>
    </p:spTree>
    <p:extLst>
      <p:ext uri="{BB962C8B-B14F-4D97-AF65-F5344CB8AC3E}">
        <p14:creationId xmlns:p14="http://schemas.microsoft.com/office/powerpoint/2010/main" val="1635106189"/>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08333" cy="4797152"/>
          </a:xfrm>
        </p:spPr>
        <p:txBody>
          <a:bodyPr>
            <a:normAutofit/>
          </a:bodyPr>
          <a:lstStyle/>
          <a:p>
            <a:pPr marL="0" indent="0" algn="just">
              <a:buNone/>
            </a:pPr>
            <a:r>
              <a:rPr lang="en-US" dirty="0"/>
              <a:t>There are thus </a:t>
            </a:r>
            <a:r>
              <a:rPr lang="en-US" b="1" dirty="0"/>
              <a:t>four main types of mental space</a:t>
            </a:r>
            <a:r>
              <a:rPr lang="en-US" dirty="0"/>
              <a:t>:</a:t>
            </a:r>
            <a:endParaRPr lang="ru-RU" dirty="0"/>
          </a:p>
          <a:p>
            <a:pPr algn="just"/>
            <a:r>
              <a:rPr lang="en-US" dirty="0"/>
              <a:t>•	</a:t>
            </a:r>
            <a:r>
              <a:rPr lang="en-US" b="1" dirty="0"/>
              <a:t>time spaces </a:t>
            </a:r>
            <a:r>
              <a:rPr lang="en-US" dirty="0"/>
              <a:t>- current space or displacement into past or future, typically indicated by temporal adverbials, tense and aspect.</a:t>
            </a:r>
          </a:p>
          <a:p>
            <a:pPr algn="just"/>
            <a:r>
              <a:rPr lang="en-US" dirty="0"/>
              <a:t>•	</a:t>
            </a:r>
            <a:r>
              <a:rPr lang="en-US" b="1" dirty="0"/>
              <a:t>space spaces </a:t>
            </a:r>
            <a:r>
              <a:rPr lang="en-US" dirty="0"/>
              <a:t>- geographical spaces, typically indicated by locative adverbials, and verbs of movement.</a:t>
            </a:r>
          </a:p>
          <a:p>
            <a:pPr algn="just"/>
            <a:r>
              <a:rPr lang="en-US" dirty="0"/>
              <a:t>•	</a:t>
            </a:r>
            <a:r>
              <a:rPr lang="en-US" b="1" dirty="0"/>
              <a:t>domain spaces </a:t>
            </a:r>
            <a:r>
              <a:rPr lang="en-US" dirty="0"/>
              <a:t>- an area of activity, such as work, games, scientific experiment, and so on.</a:t>
            </a:r>
          </a:p>
          <a:p>
            <a:pPr algn="just"/>
            <a:r>
              <a:rPr lang="en-US" dirty="0"/>
              <a:t>•	</a:t>
            </a:r>
            <a:r>
              <a:rPr lang="en-US" b="1" dirty="0"/>
              <a:t>hypothetical spaces </a:t>
            </a:r>
            <a:r>
              <a:rPr lang="en-US" dirty="0"/>
              <a:t>- conditional situations, hypothetical and </a:t>
            </a:r>
            <a:r>
              <a:rPr lang="en-US" dirty="0" err="1"/>
              <a:t>unrealised</a:t>
            </a:r>
            <a:r>
              <a:rPr lang="en-US" dirty="0"/>
              <a:t> possibilities, suggestions for plans and speculation.</a:t>
            </a:r>
          </a:p>
          <a:p>
            <a:pPr algn="just"/>
            <a:endParaRPr lang="ru-RU" dirty="0"/>
          </a:p>
        </p:txBody>
      </p:sp>
      <p:sp>
        <p:nvSpPr>
          <p:cNvPr id="3" name="Заголовок 2"/>
          <p:cNvSpPr>
            <a:spLocks noGrp="1"/>
          </p:cNvSpPr>
          <p:nvPr>
            <p:ph type="title"/>
          </p:nvPr>
        </p:nvSpPr>
        <p:spPr/>
        <p:txBody>
          <a:bodyPr/>
          <a:lstStyle/>
          <a:p>
            <a:r>
              <a:rPr lang="en-US" dirty="0" smtClean="0"/>
              <a:t>Types of Mental Spaces</a:t>
            </a:r>
            <a:endParaRPr lang="ru-RU" dirty="0"/>
          </a:p>
        </p:txBody>
      </p:sp>
    </p:spTree>
    <p:extLst>
      <p:ext uri="{BB962C8B-B14F-4D97-AF65-F5344CB8AC3E}">
        <p14:creationId xmlns:p14="http://schemas.microsoft.com/office/powerpoint/2010/main" val="246297197"/>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08333" cy="4797152"/>
          </a:xfrm>
        </p:spPr>
        <p:txBody>
          <a:bodyPr>
            <a:normAutofit/>
          </a:bodyPr>
          <a:lstStyle/>
          <a:p>
            <a:pPr algn="just"/>
            <a:endParaRPr lang="en-US" dirty="0" smtClean="0"/>
          </a:p>
          <a:p>
            <a:pPr algn="just"/>
            <a:endParaRPr lang="en-US" dirty="0"/>
          </a:p>
          <a:p>
            <a:pPr algn="just"/>
            <a:r>
              <a:rPr lang="en-US" b="1" dirty="0" smtClean="0"/>
              <a:t>The </a:t>
            </a:r>
            <a:r>
              <a:rPr lang="en-US" b="1" dirty="0"/>
              <a:t>spatial metaphor </a:t>
            </a:r>
            <a:r>
              <a:rPr lang="en-US" dirty="0"/>
              <a:t>underlying mental space theory seems apt when you consider that these spaces are </a:t>
            </a:r>
            <a:r>
              <a:rPr lang="en-US" b="1" dirty="0"/>
              <a:t>often built with a spatially metaphorical </a:t>
            </a:r>
            <a:r>
              <a:rPr lang="en-US" b="1" dirty="0" smtClean="0"/>
              <a:t>preposition</a:t>
            </a:r>
            <a:r>
              <a:rPr lang="en-US" dirty="0"/>
              <a:t>: ‘</a:t>
            </a:r>
            <a:r>
              <a:rPr lang="en-US" b="1" dirty="0"/>
              <a:t>in </a:t>
            </a:r>
            <a:r>
              <a:rPr lang="en-US" dirty="0"/>
              <a:t>2001’, ‘</a:t>
            </a:r>
            <a:r>
              <a:rPr lang="en-US" b="1" dirty="0"/>
              <a:t>on</a:t>
            </a:r>
            <a:r>
              <a:rPr lang="en-US" dirty="0"/>
              <a:t> Mars’, ‘</a:t>
            </a:r>
            <a:r>
              <a:rPr lang="en-US" b="1" dirty="0"/>
              <a:t>in </a:t>
            </a:r>
            <a:r>
              <a:rPr lang="en-US" dirty="0"/>
              <a:t>physics’, </a:t>
            </a:r>
            <a:r>
              <a:rPr lang="en-US" b="1" dirty="0"/>
              <a:t>‘in </a:t>
            </a:r>
            <a:r>
              <a:rPr lang="en-US" dirty="0"/>
              <a:t>the event of attack’.</a:t>
            </a:r>
            <a:endParaRPr lang="ru-RU" dirty="0"/>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2814779985"/>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346</TotalTime>
  <Words>5316</Words>
  <Application>Microsoft Office PowerPoint</Application>
  <PresentationFormat>Экран (4:3)</PresentationFormat>
  <Paragraphs>227</Paragraphs>
  <Slides>74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74</vt:i4>
      </vt:variant>
    </vt:vector>
  </HeadingPairs>
  <TitlesOfParts>
    <vt:vector size="75" baseType="lpstr">
      <vt:lpstr>Волна</vt:lpstr>
      <vt:lpstr>Mental spaces </vt:lpstr>
      <vt:lpstr>Key figures in the development of Mental Spaces Theory</vt:lpstr>
      <vt:lpstr>History of the development of Mental Spaces Theory</vt:lpstr>
      <vt:lpstr> Gilles Fauconnier   books include: </vt:lpstr>
      <vt:lpstr>Mark Turner’s books:</vt:lpstr>
      <vt:lpstr>Презентация PowerPoint</vt:lpstr>
      <vt:lpstr>Mental Spaces</vt:lpstr>
      <vt:lpstr>Types of Mental Spaces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(Re)thinking modality: a text-world perspective</vt:lpstr>
      <vt:lpstr>I. Introduction </vt:lpstr>
      <vt:lpstr>Paul Werth</vt:lpstr>
      <vt:lpstr>Презентация PowerPoint</vt:lpstr>
      <vt:lpstr>Презентация PowerPoint</vt:lpstr>
      <vt:lpstr>Презентация PowerPoint</vt:lpstr>
      <vt:lpstr>II. The text-world perspective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Rethinking sub-worlds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IV. Thinking modality</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V. (Re)thinking modality</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Figure 1: Embedded modal-worlds  (by Joanna Gavins)  </vt:lpstr>
      <vt:lpstr>Презентация PowerPoint</vt:lpstr>
      <vt:lpstr>    Figure 2: Text world theory                augmanted  (by Joanna Gavins)  </vt:lpstr>
      <vt:lpstr>Презентация PowerPoint</vt:lpstr>
      <vt:lpstr>“The most incomprehensible thing about the world is that it is at all comprehensible.” Albert Einstein</vt:lpstr>
      <vt:lpstr>Thank you for attention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Mental spaces</dc:title>
  <dc:creator>Kein</dc:creator>
  <cp:lastModifiedBy>Kein</cp:lastModifiedBy>
  <cp:revision>64</cp:revision>
  <dcterms:created xsi:type="dcterms:W3CDTF">2019-04-02T00:15:18Z</dcterms:created>
  <dcterms:modified xsi:type="dcterms:W3CDTF">2019-04-02T06:03:05Z</dcterms:modified>
</cp:coreProperties>
</file>