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71" r:id="rId3"/>
    <p:sldId id="266" r:id="rId4"/>
    <p:sldId id="270" r:id="rId5"/>
    <p:sldId id="265" r:id="rId6"/>
    <p:sldId id="277" r:id="rId7"/>
    <p:sldId id="267" r:id="rId8"/>
    <p:sldId id="272" r:id="rId9"/>
    <p:sldId id="276" r:id="rId10"/>
    <p:sldId id="257" r:id="rId11"/>
    <p:sldId id="273" r:id="rId12"/>
    <p:sldId id="274" r:id="rId13"/>
    <p:sldId id="263" r:id="rId14"/>
    <p:sldId id="262" r:id="rId15"/>
    <p:sldId id="258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57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901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5703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9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54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4564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7738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0259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909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49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711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182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764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661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478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292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7E06E-C2C8-47A2-AB3B-B499979C251B}" type="datetimeFigureOut">
              <a:rPr lang="ru-UA" smtClean="0"/>
              <a:t>26.06.2024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A134-FF44-4CE6-9031-0580AB82B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2111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7F3FC-9CF8-4C30-BF0C-DF569CED5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174393"/>
            <a:ext cx="8689976" cy="250921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ХерсонськИЙ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</a:t>
            </a:r>
            <a:b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 факультет</a:t>
            </a:r>
            <a:b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Найкращі практики та здобутки МЕДИЧНОГО факультету в міжнародній діяльності </a:t>
            </a:r>
            <a:b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круглий стіл «Можливості без кордонів: об'єднуємо зусилля для посилення інтернаціоналізації»</a:t>
            </a:r>
            <a:br>
              <a:rPr lang="ru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9C125-1F07-4B78-8E1A-74E523BC7A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0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0E5E9-2CF5-4210-A9BE-3B444097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1"/>
            <a:ext cx="10515600" cy="797442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>
                <a:solidFill>
                  <a:schemeClr val="bg1"/>
                </a:solidFill>
              </a:rPr>
              <a:t>Поточні проєкти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4B58DC-3945-4D21-93C8-1F8506B5B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1972" y="1754372"/>
            <a:ext cx="5943416" cy="4106678"/>
          </a:xfrm>
        </p:spPr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7D5038-6FD3-45B5-A66E-319711A05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1089836"/>
            <a:ext cx="4547412" cy="547045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Триває 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міжнародний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“HAW. International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B 2022-2025, Projekt 57602998” offered by the German Academic  Exchange Service (DAAD</a:t>
            </a:r>
            <a: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У рамках проєкту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9-13 жовтня пройшла Зимова школа з оздоровчого  туризму 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Summer School HEALTH TOURISM на базі університету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Deggendorf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of Technology / at the  European Campus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Rottal-Inn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(Німеччина, </a:t>
            </a:r>
            <a: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Баварія).</a:t>
            </a:r>
          </a:p>
          <a:p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Херсонський державний університет представлений в такому складі: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завідувачка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кафедри фізичної терапії та ерготерапії </a:t>
            </a: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професорка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Лаврикова;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доцентка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кафедри фізичної терапії та ерготерапії, </a:t>
            </a: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декана медичного факультету з навчальної роботи Наталія </a:t>
            </a: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Васильєва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здобувачки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першого (</a:t>
            </a: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бакалаврського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рівня спеціальності 227 Фізична терапія, ерготерапія, а саме </a:t>
            </a: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Ілона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Біляченко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 курс), </a:t>
            </a: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Євгенія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Кривонос (4 курс), </a:t>
            </a: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Крістіна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Ясак (3 курс), Марина </a:t>
            </a: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Фінькова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курс), </a:t>
            </a: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Малозьомова</a:t>
            </a:r>
            <a:r>
              <a:rPr lang="ru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курс).</a:t>
            </a: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D1D886-91B8-4D0F-A477-BE71F51C46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11972" y="1382418"/>
            <a:ext cx="6172200" cy="461434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2532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5D3FD-0545-4AF1-A7B8-E99FB774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350874"/>
            <a:ext cx="10515600" cy="21464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міжнародного проєкту 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“HAW. International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B 2022-2025, Projekt 57602998” offered by the German Academic  Exchange Service (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DAAD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 1-4 курсів спеціальності 227 </a:t>
            </a:r>
            <a:r>
              <a:rPr lang="ru-RU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Щербина Наталія, </a:t>
            </a:r>
            <a:r>
              <a:rPr lang="ru-RU" sz="1800" b="1" cap="non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Саєнко</a:t>
            </a:r>
            <a:r>
              <a:rPr lang="ru-RU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Сергій, </a:t>
            </a:r>
            <a:r>
              <a:rPr lang="ru-RU" sz="1800" b="1" cap="non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Якушова</a:t>
            </a:r>
            <a:r>
              <a:rPr lang="ru-RU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Тетяна, </a:t>
            </a:r>
            <a:r>
              <a:rPr lang="ru-RU" sz="1800" b="1" cap="non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Арістова</a:t>
            </a:r>
            <a:r>
              <a:rPr lang="ru-RU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Анна, </a:t>
            </a:r>
            <a:r>
              <a:rPr lang="ru-RU" sz="1800" b="1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Сацута</a:t>
            </a:r>
            <a:r>
              <a:rPr lang="ru-RU" sz="1800" b="1" cap="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Лариса, Кайдалова </a:t>
            </a:r>
            <a:r>
              <a:rPr lang="ru-RU" sz="1800" b="1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Єлизавета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прослухали курс лекцій по оздоровчому та медичному туризму. лектори – провідні науковці з Німеччини, Хорватії, Грузії, України</a:t>
            </a:r>
            <a:b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2D3C0F3-17E7-49F5-B2F6-44CB99032E9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1169" t="27901" r="11096" b="45331"/>
          <a:stretch/>
        </p:blipFill>
        <p:spPr bwMode="auto">
          <a:xfrm>
            <a:off x="677703" y="2729103"/>
            <a:ext cx="4367967" cy="3263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3DED69-881F-459B-8FF9-77F191B7917C}"/>
              </a:ext>
            </a:extLst>
          </p:cNvPr>
          <p:cNvPicPr/>
          <p:nvPr/>
        </p:nvPicPr>
        <p:blipFill rotWithShape="1">
          <a:blip r:embed="rId3"/>
          <a:srcRect l="11392" t="27694" r="11318" b="45230"/>
          <a:stretch/>
        </p:blipFill>
        <p:spPr bwMode="auto">
          <a:xfrm>
            <a:off x="4876341" y="3429000"/>
            <a:ext cx="4199859" cy="3263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3DECF0-B3D2-45D3-B2CF-BE2E258BFDDF}"/>
              </a:ext>
            </a:extLst>
          </p:cNvPr>
          <p:cNvPicPr/>
          <p:nvPr/>
        </p:nvPicPr>
        <p:blipFill rotWithShape="1">
          <a:blip r:embed="rId4"/>
          <a:srcRect l="11839" t="27899" r="11542" b="46157"/>
          <a:stretch/>
        </p:blipFill>
        <p:spPr bwMode="auto">
          <a:xfrm>
            <a:off x="8832443" y="4360677"/>
            <a:ext cx="3267075" cy="2400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99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ABE849-DE49-43B3-BCC4-382A49BC6FF5}"/>
              </a:ext>
            </a:extLst>
          </p:cNvPr>
          <p:cNvSpPr txBox="1"/>
          <p:nvPr/>
        </p:nvSpPr>
        <p:spPr>
          <a:xfrm>
            <a:off x="1467293" y="1372728"/>
            <a:ext cx="8867553" cy="4001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Формується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робоча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 група до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Зимньої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школи з оздоровчого  туризму 2024 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Summer School HEALTH TOURISM на базі університету </a:t>
            </a:r>
            <a:r>
              <a:rPr lang="uk-UA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Deggendorf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of Technology / at the  European Campus </a:t>
            </a:r>
            <a:r>
              <a:rPr lang="uk-UA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Rottal-Inn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(Німеччина,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Баварія) в межах 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 проєкту “HAW. International </a:t>
            </a:r>
            <a:r>
              <a:rPr lang="uk-UA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B 2022-2025, Projekt 57602998” offered by the German Academic  Exchange Service (DAAD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NSimSun" panose="0201060903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Планується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підготовка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лекційних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презентаційних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 матеріалів англійською </a:t>
            </a:r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мовою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 в рамках програми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DAAD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 – жовтень 2024 р.</a:t>
            </a:r>
            <a:endParaRPr lang="ru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8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D455761-45C3-4A5C-9C98-093BD9E677D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0" r="234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DBE16C4-F743-4E39-B43F-D105910ED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1403497"/>
            <a:ext cx="3932237" cy="364678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 листопада 2023 року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зустріч в рамках міжнародного Проєкту за програмою “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Internationalisierung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International Tourism Management DAAD-project № 57602998 “Health tour”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егідою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Technische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hochschule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Deggendorf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зустрічі прийняли участь викладачі медичного факультету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6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79C77-EA2D-4EEB-98F5-258B2A7E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2652"/>
            <a:ext cx="7007040" cy="531627"/>
          </a:xfrm>
        </p:spPr>
        <p:txBody>
          <a:bodyPr>
            <a:normAutofit fontScale="90000"/>
          </a:bodyPr>
          <a:lstStyle/>
          <a:p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освітньо-культурного </a:t>
            </a:r>
            <a:r>
              <a:rPr lang="uk-UA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отримано відеозаписи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32B8D0-FDAD-4F0D-A95B-E6C6717FE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688" y="974926"/>
            <a:ext cx="10735524" cy="3178433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uk-UA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Олена Костюк (Вільнюс, Литва) Оцінка емоційного стану українок, які народили в Литві після початку широкомасштабної війни Росії проти України та як це впливає на іх новонароджених дітей </a:t>
            </a:r>
            <a:endParaRPr lang="ru-UA" sz="1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uk-UA" sz="1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</a:t>
            </a:r>
            <a:r>
              <a:rPr lang="uk-UA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Потяженко М.М., доц. Невойт Г.В., Проф. Мінцер О.П., DM prof, Бумбліте І.А., DM prof, senior researcher Vainoras Alfonsas (Полтава, Київ, Україна; Каунас-Вільнюс, Литва). Цикл лекцій «</a:t>
            </a:r>
            <a:r>
              <a:rPr lang="uk-UA" sz="1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Біоелектронна</a:t>
            </a:r>
            <a:r>
              <a:rPr lang="uk-UA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медицина/</a:t>
            </a:r>
            <a:r>
              <a:rPr lang="uk-UA" sz="1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Bioelectronic</a:t>
            </a:r>
            <a:r>
              <a:rPr lang="uk-UA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medecin</a:t>
            </a:r>
            <a:r>
              <a:rPr lang="uk-UA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ru-UA" sz="15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 Ганна Невойт (Kaunas, Lithuania, Poltava, Ukraine) </a:t>
            </a:r>
            <a:r>
              <a:rPr lang="uk-UA" sz="1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Біоелектронна</a:t>
            </a:r>
            <a:r>
              <a:rPr lang="uk-UA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медицина: основні дефініції та практичне значення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 Ганна Невойт (Kaunas, Lithuania, Poltava, Ukraine) </a:t>
            </a:r>
            <a:r>
              <a:rPr lang="uk-UA" sz="1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Біоелектронна</a:t>
            </a:r>
            <a:r>
              <a:rPr lang="uk-UA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медицина: електромагнітна сутність феномену життя і квантова роль води 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 Ганна Невойт (Kaunas, Lithuania, Poltava, Ukraine) </a:t>
            </a:r>
            <a:r>
              <a:rPr lang="uk-UA" sz="1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Біоелектронна</a:t>
            </a:r>
            <a:r>
              <a:rPr lang="uk-UA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медицина: електромагнітна сутність феномену життя і квантова роль клітинних мембран </a:t>
            </a:r>
            <a:endParaRPr lang="uk-UA" sz="15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 Ганна Невойт (Kaunas, Lithuania, Poltava, Ukraine) </a:t>
            </a:r>
            <a:r>
              <a:rPr lang="uk-UA" sz="1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Біоелектронна</a:t>
            </a:r>
            <a:r>
              <a:rPr lang="uk-UA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медицина: електромагнітна сутність феномену життя і квантова роль мітохондрій </a:t>
            </a:r>
            <a:endParaRPr lang="ru-UA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54DD84-94AE-4AA2-97B1-4E2B5EAE7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9" t="24424" r="15319" b="19999"/>
          <a:stretch/>
        </p:blipFill>
        <p:spPr>
          <a:xfrm>
            <a:off x="6329775" y="4153359"/>
            <a:ext cx="5862225" cy="27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5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852DC-0CBC-4073-822F-D7CC8D47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9313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Участь викладачів В МІЖНАРОДНІЙ РОБОТІ</a:t>
            </a:r>
            <a:endParaRPr lang="ru-UA" b="1" dirty="0">
              <a:solidFill>
                <a:schemeClr val="bg1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6B17C65-08F3-461E-8CC5-FF41A6C3956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93" t="2621" r="10397" b="4368"/>
          <a:stretch/>
        </p:blipFill>
        <p:spPr bwMode="auto">
          <a:xfrm>
            <a:off x="5540633" y="104474"/>
            <a:ext cx="5927465" cy="3519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D7DEF19-4F03-4128-AAB1-1825F989B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1" y="1477926"/>
            <a:ext cx="4278841" cy="431327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uk-UA" sz="21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Протягом року викладачі медичного факультету приймали участь в </a:t>
            </a:r>
            <a:r>
              <a:rPr lang="uk-UA" sz="21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Breaking</a:t>
            </a:r>
            <a:r>
              <a:rPr lang="uk-UA" sz="21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News, </a:t>
            </a:r>
            <a:r>
              <a:rPr lang="en-US" sz="21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Speaking Club</a:t>
            </a:r>
            <a:r>
              <a:rPr lang="uk-UA" sz="21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; в міжнародних </a:t>
            </a:r>
            <a:r>
              <a:rPr lang="uk-UA" sz="21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вебінарах</a:t>
            </a:r>
            <a:r>
              <a:rPr lang="uk-UA" sz="21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, круглих столах, конференціях.</a:t>
            </a:r>
            <a:endParaRPr lang="ru-UA" sz="2100" kern="100" dirty="0"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uk-UA" sz="2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медичного факультету приймають участь в </a:t>
            </a:r>
            <a:r>
              <a:rPr lang="uk-UA" sz="2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Breaking</a:t>
            </a:r>
            <a:r>
              <a:rPr lang="uk-UA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News, проводить декан з питань інтернаціоналізації </a:t>
            </a:r>
            <a:r>
              <a:rPr lang="uk-UA" sz="2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Кентського</a:t>
            </a:r>
            <a:r>
              <a:rPr lang="uk-UA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університету (Сполучене Королівство Великобританії та Північної Шотландії), док. </a:t>
            </a:r>
            <a:r>
              <a:rPr lang="uk-UA" sz="2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Етноні</a:t>
            </a:r>
            <a:r>
              <a:rPr lang="uk-UA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Меннінг</a:t>
            </a:r>
            <a:endParaRPr lang="ru-UA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1E5866-EDC9-43A1-B284-C820CBCC6C99}"/>
              </a:ext>
            </a:extLst>
          </p:cNvPr>
          <p:cNvPicPr/>
          <p:nvPr/>
        </p:nvPicPr>
        <p:blipFill rotWithShape="1">
          <a:blip r:embed="rId3"/>
          <a:srcRect t="4075" r="2759" b="3714"/>
          <a:stretch/>
        </p:blipFill>
        <p:spPr>
          <a:xfrm>
            <a:off x="5527674" y="3763926"/>
            <a:ext cx="5940425" cy="31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EF4C2-8EB6-47A3-B41C-6E92DF21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МЕДИЧНИЙ ФАКУЛЬТЕТ ДЯКУЄ ЗА УВАГУ!</a:t>
            </a:r>
            <a:endParaRPr lang="ru-UA" b="1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DBA176-A9AE-45C2-ABB9-814889191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78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758E9F-929D-4A0D-83D3-3CDDCBB635B4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33034" t="18543" r="52667" b="25577"/>
          <a:stretch/>
        </p:blipFill>
        <p:spPr bwMode="auto">
          <a:xfrm>
            <a:off x="6923567" y="106326"/>
            <a:ext cx="2847753" cy="5313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31605DB-7322-445C-9559-D8B225972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73888"/>
            <a:ext cx="3932237" cy="47951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uk-UA" sz="2100" b="1" dirty="0"/>
              <a:t>	</a:t>
            </a:r>
            <a:r>
              <a:rPr lang="uk-UA" sz="2100" b="1" dirty="0">
                <a:solidFill>
                  <a:schemeClr val="bg1"/>
                </a:solidFill>
              </a:rPr>
              <a:t>Підписані Меморандуми про</a:t>
            </a:r>
            <a:r>
              <a:rPr lang="uk-UA" sz="2100" b="1" dirty="0"/>
              <a:t> 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 наукову та </a:t>
            </a:r>
            <a:r>
              <a:rPr lang="ru-UA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освітню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співпрацю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між </a:t>
            </a:r>
            <a:r>
              <a:rPr lang="ru-UA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Інститутом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Литовського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Наукового Товариства (</a:t>
            </a:r>
            <a:r>
              <a:rPr lang="ru-UA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Вільнюс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Литва) та </a:t>
            </a:r>
            <a:r>
              <a:rPr lang="ru-UA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Херсонським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державним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університетом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(Херсон, Україна);</a:t>
            </a:r>
          </a:p>
          <a:p>
            <a:pPr algn="just">
              <a:lnSpc>
                <a:spcPct val="150000"/>
              </a:lnSpc>
            </a:pPr>
            <a:r>
              <a:rPr lang="uk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 </a:t>
            </a:r>
            <a:r>
              <a:rPr lang="ru-UA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Вільнюським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Університетом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(Литва) та </a:t>
            </a:r>
            <a:r>
              <a:rPr lang="ru-UA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Херсонським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державним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UA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університетом</a:t>
            </a:r>
            <a:r>
              <a:rPr lang="ru-UA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(Херсон, Україна)</a:t>
            </a:r>
          </a:p>
          <a:p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1BF4CB-ADF4-425F-A23E-45635CA46299}"/>
              </a:ext>
            </a:extLst>
          </p:cNvPr>
          <p:cNvPicPr/>
          <p:nvPr/>
        </p:nvPicPr>
        <p:blipFill rotWithShape="1">
          <a:blip r:embed="rId3"/>
          <a:srcRect l="31708" t="13543" r="54282" b="49488"/>
          <a:stretch/>
        </p:blipFill>
        <p:spPr bwMode="auto">
          <a:xfrm>
            <a:off x="8795732" y="2222205"/>
            <a:ext cx="2926479" cy="4248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858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1CB77-823A-4079-B4F8-1AE96C81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3917"/>
          </a:xfrm>
        </p:spPr>
        <p:txBody>
          <a:bodyPr>
            <a:normAutofit fontScale="90000"/>
          </a:bodyPr>
          <a:lstStyle/>
          <a:p>
            <a:pPr marL="172085" marR="14605" algn="ctr">
              <a:spcBef>
                <a:spcPts val="345"/>
              </a:spcBef>
            </a:pPr>
            <a:br>
              <a:rPr lang="uk-UA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Міністерство освіти і науки України</a:t>
            </a:r>
            <a:r>
              <a:rPr lang="uk-UA" sz="1800" b="1" kern="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UA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Херсонський</a:t>
            </a:r>
            <a:r>
              <a:rPr lang="uk-UA" sz="1800" b="1" kern="0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державний</a:t>
            </a:r>
            <a:r>
              <a:rPr lang="uk-UA" sz="1800" b="1" kern="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університет (Херсон, Івано-Франківськ)</a:t>
            </a:r>
            <a:br>
              <a:rPr lang="ru-UA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Vsi</a:t>
            </a:r>
            <a:r>
              <a:rPr lang="en-US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Institute Of Lithuanian Scientific Society (Vilnius, Lithuania)</a:t>
            </a:r>
            <a:br>
              <a:rPr lang="ru-UA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Прикарпатський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національний</a:t>
            </a:r>
            <a:r>
              <a:rPr lang="uk-UA" sz="1800" b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університет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ім.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</a:t>
            </a:r>
            <a:r>
              <a:rPr lang="uk-UA" sz="1800" b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Стефаника (Івано-Франківськ) </a:t>
            </a:r>
            <a:b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22-23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травня</a:t>
            </a:r>
            <a:r>
              <a:rPr lang="uk-UA" sz="18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  <a:r>
              <a:rPr lang="uk-UA" sz="18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 проведена Міжнародна науково-практична конференція «Актуальні питання медицини, фармакології, терапії та реабілітації»</a:t>
            </a:r>
            <a:br>
              <a:rPr lang="ru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010BD-A538-48EE-9F49-5BA75C8543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63880" marR="76835" indent="-207645" algn="ctr">
              <a:spcAft>
                <a:spcPts val="0"/>
              </a:spcAft>
            </a:pPr>
            <a:endParaRPr lang="ru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0AB47D7-7C25-4187-9E89-BBF65E2EC6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9666" y="2208868"/>
            <a:ext cx="3928269" cy="3928269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0AE3676-6E44-4636-8E13-629A57E0F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68" y="2456121"/>
            <a:ext cx="6787202" cy="38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2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90518-923B-421E-8CC3-E95BE4ED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5" name="Объект 4" descr="A black and blue logo&#10;&#10;Description automatically generated">
            <a:extLst>
              <a:ext uri="{FF2B5EF4-FFF2-40B4-BE49-F238E27FC236}">
                <a16:creationId xmlns:a16="http://schemas.microsoft.com/office/drawing/2014/main" id="{1D4AB14E-5388-41E3-9664-BE2AF7BCD4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94" y="556845"/>
            <a:ext cx="2279576" cy="103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8E50D-CEC7-4EB0-A73C-02E1835902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66" y="548481"/>
            <a:ext cx="1143997" cy="104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A logo on a green circle&#10;&#10;Description automatically generated">
            <a:extLst>
              <a:ext uri="{FF2B5EF4-FFF2-40B4-BE49-F238E27FC236}">
                <a16:creationId xmlns:a16="http://schemas.microsoft.com/office/drawing/2014/main" id="{D6A24386-D8A3-40AC-B852-3C7B29F68B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50" y="548481"/>
            <a:ext cx="1481251" cy="112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81AD99-A301-45C2-B546-E0FBA3B5883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94" y="548481"/>
            <a:ext cx="1550035" cy="9645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165A0D-C7A2-4F70-9226-6A97F941A35E}"/>
              </a:ext>
            </a:extLst>
          </p:cNvPr>
          <p:cNvSpPr txBox="1"/>
          <p:nvPr/>
        </p:nvSpPr>
        <p:spPr>
          <a:xfrm>
            <a:off x="838199" y="2944861"/>
            <a:ext cx="10515599" cy="304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Обговорюються подальші шляхи та заходи двосторонньої співпраці з </a:t>
            </a:r>
            <a:r>
              <a:rPr lang="ru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Вільнюським</a:t>
            </a:r>
            <a:r>
              <a:rPr lang="ru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Університетом</a:t>
            </a:r>
            <a:r>
              <a:rPr lang="ru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ru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Інститутом</a:t>
            </a:r>
            <a:r>
              <a:rPr lang="ru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Литовського</a:t>
            </a:r>
            <a:r>
              <a:rPr lang="ru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Наукового Товариства (</a:t>
            </a:r>
            <a:r>
              <a:rPr lang="ru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Вільнюс</a:t>
            </a:r>
            <a:r>
              <a:rPr lang="ru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Литва)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 приєднання співробітників факультету до 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Громадської організації </a:t>
            </a:r>
            <a:r>
              <a:rPr lang="lt-L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Lietuvos mokslininkų sąjungos </a:t>
            </a:r>
            <a:r>
              <a:rPr lang="uk-UA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(Литовське наукове товариство).</a:t>
            </a:r>
            <a:endParaRPr lang="uk-U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Доц. Данильченко С.І та доц. Васильєва Н.О. увійшли в Громадську організацію </a:t>
            </a:r>
            <a:r>
              <a:rPr lang="lt-LT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Lietuvos mokslininkų sąjungos </a:t>
            </a:r>
            <a:r>
              <a:rPr lang="uk-UA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(Литовське наукове товариство).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 д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оц. Данильченко С.І та доц. Васильєва Н.О. приймають участь в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міжнародного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стажування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Передові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та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вищій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досвід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Литви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26.02.2024-27.05.2024 (180 годин)</a:t>
            </a:r>
            <a:endParaRPr lang="ru-U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8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10A41-FE10-48AA-8EE6-62F11D392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222222"/>
                </a:solidFill>
                <a:latin typeface="Arial" panose="020B0604020202020204" pitchFamily="34" charset="0"/>
              </a:rPr>
              <a:t>С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еместровий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обмін до Університету ім. Адама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Міцкевича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в м. Познань (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Республіка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Польща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endParaRPr lang="ru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647F3-7176-4A98-AFE2-82EDC2913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СОЛОНА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Юлія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Олександрівна,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старша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викладачка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кафедри медицини,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відряджена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Університету ім. Адама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Міцкевича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(м. Познань,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Польща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), з 26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травня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01 червня 2024 року, для участі 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тренінгу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DIGIUNI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найкращих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практик Університету ім. Адама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Міцкевича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проєктом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програми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Еразмус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+ «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Цифровий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університет – Відкрита Українська Ініціатива (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DigiUni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)» (№ 101129236 –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DigiUni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ERASMUS – EDU – 2023 – CBHE).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362D7E-FE41-42D9-8173-B7E70B4069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25" y="1825626"/>
            <a:ext cx="6017471" cy="401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7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4E5FA7D-32C1-4423-AFFF-52994165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272" y="-3095661"/>
            <a:ext cx="8331249" cy="2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pic>
        <p:nvPicPr>
          <p:cNvPr id="1025" name="Рисунок 1">
            <a:extLst>
              <a:ext uri="{FF2B5EF4-FFF2-40B4-BE49-F238E27FC236}">
                <a16:creationId xmlns:a16="http://schemas.microsoft.com/office/drawing/2014/main" id="{ABA9348E-A131-42E5-9A48-66DA015F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73" y="828399"/>
            <a:ext cx="3755571" cy="50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30CCA-22D3-4974-BE5B-5559ABFFB624}"/>
              </a:ext>
            </a:extLst>
          </p:cNvPr>
          <p:cNvSpPr txBox="1"/>
          <p:nvPr/>
        </p:nvSpPr>
        <p:spPr>
          <a:xfrm>
            <a:off x="5519059" y="729343"/>
            <a:ext cx="6498770" cy="4728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12 по 15 червня у Відні проходив Європейський конгрес ревматологів  EULAR 2024. Європейський альянс асоціацій ревматологів, EULAR, є організацією, яка представляє пацієнтів, медичних працівників та наукові товариства ревматологів усіх європейських країн. </a:t>
            </a:r>
            <a:endParaRPr lang="ru-UA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роботі конгресу прийняла участь кандидатка медичних наук,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доцентка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кафедри медицини Тарасенко Тетяна Миколаївна – «Неймовірно відчувати себе частиною європейського ревматологічного суспільства та підтримку європейської спільноти! Дуже  насичені 4 дні Конгресу: багато новинок як протиревматичних препаратів (нажаль багато з них поки недоступні для українців зараз), так  і рекомендацій з ведення ревматологічних пацієнтів, зустрічі з колегами». </a:t>
            </a:r>
            <a:endParaRPr lang="ru-UA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Постійний розвиток - головна  складова сучасної медицини!</a:t>
            </a:r>
            <a:endParaRPr lang="ru-UA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0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283919-3BAE-41AC-BEEA-37553B8E6CC1}"/>
              </a:ext>
            </a:extLst>
          </p:cNvPr>
          <p:cNvSpPr txBox="1"/>
          <p:nvPr/>
        </p:nvSpPr>
        <p:spPr>
          <a:xfrm>
            <a:off x="691117" y="938833"/>
            <a:ext cx="11015329" cy="5492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Проєктні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заявки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СМІЛИВІ ІДЕЇ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(конкурс на отримання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грантів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РІЧНИЙ ПРОГРАМНИЙ ЗАПИТ №2024-001 програми Агентства США з міжнародного розвитку (USAID)  «Мріємо та діємо».</a:t>
            </a:r>
            <a:endParaRPr lang="ru-UA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Назва проєкту «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Створення тренувального </a:t>
            </a:r>
            <a:r>
              <a:rPr lang="ru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хірургічн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ого</a:t>
            </a:r>
            <a:r>
              <a:rPr lang="ru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комплекс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для студентів медичного факультету, </a:t>
            </a:r>
            <a:r>
              <a:rPr lang="ru-UA" sz="1800" spc="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лікарів-</a:t>
            </a:r>
            <a:r>
              <a:rPr lang="ru-UA" sz="1800" spc="4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інтернів</a:t>
            </a:r>
            <a:r>
              <a:rPr lang="ru-UA" sz="1800" spc="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лікарів</a:t>
            </a:r>
            <a:r>
              <a:rPr lang="uk-UA" sz="1800" spc="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хірургічного профілю»</a:t>
            </a:r>
            <a:endParaRPr lang="ru-UA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ГРАНТОВА ПРОГРАМА 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закладів вищої освіти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(переміщених внаслідок російсько-української війни), конкурс на отримання грантів №2024-0038.003 </a:t>
            </a:r>
            <a:endParaRPr lang="ru-UA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Назва проєкту 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</a:t>
            </a:r>
            <a:r>
              <a:rPr lang="uk-UA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ХАБу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оздоровчої та реабілітаційної підтримки (Івано-Франківськ/ Херсон): фізична терапія, масаж, лікувальна косметологія та фармакологічна підтримка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“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Internationalisierung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in International Tourism Management DAAD-project № 57602998 “Health tour”</a:t>
            </a: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.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“HAW. International Modul B 2022-2025, Projekt 57602998” offered by the German Academic Exchange Service (DAAD) </a:t>
            </a:r>
            <a:endParaRPr lang="ru-UA" sz="1800" kern="10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4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32E76-80A3-4401-8E0A-58DA6AFA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" sz="24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Congress on Osteoporosis, Osteoarthritis and Musculoskeletal Diseases</a:t>
            </a:r>
            <a:r>
              <a:rPr lang="uk-UA" sz="24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London UK, </a:t>
            </a:r>
            <a:r>
              <a:rPr lang="en-US" sz="2400" b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Ahril</a:t>
            </a:r>
            <a:r>
              <a:rPr lang="en-US" sz="24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11-14 2024</a:t>
            </a:r>
            <a:endParaRPr lang="ru-UA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CDA694-8FD8-4EC4-A363-DA0144B4F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6023" y="2097088"/>
            <a:ext cx="4878389" cy="3541714"/>
          </a:xfrm>
        </p:spPr>
        <p:txBody>
          <a:bodyPr>
            <a:normAutofit fontScale="32500" lnSpcReduction="20000"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ru-RU" sz="16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Статті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Олега Тарасенко, </a:t>
            </a:r>
            <a:r>
              <a:rPr lang="ru-RU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 медичних наук, професора кафедри медицини Херсонського державного університету  «</a:t>
            </a:r>
            <a:r>
              <a:rPr lang="en-US" sz="4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Treatment Of Facet Joint Syndrome With The Use Of Electrical Stimulation</a:t>
            </a:r>
            <a:r>
              <a:rPr lang="uk-UA" sz="4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4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Rekalov, I. Golovach, T.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Mefford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T. Tarasenko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I.</a:t>
            </a:r>
            <a:r>
              <a:rPr lang="uk-UA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Bryner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I. Daniuk, S.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Dotsenko</a:t>
            </a:r>
            <a:r>
              <a:rPr lang="uk-UA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Glucosamine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And/Or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Chondroitin Versus</a:t>
            </a:r>
            <a:r>
              <a:rPr lang="uk-UA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Structural Modulation Of Gut Microbiota:</a:t>
            </a:r>
            <a:r>
              <a:rPr lang="uk-UA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Friend Or Foe?</a:t>
            </a:r>
            <a:r>
              <a:rPr lang="uk-UA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 представлені на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Всесвітньому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конгресі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остеопорозу, остеоартриту та захворювань опорно-рухового апарату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Лондоні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4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конгресу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відібрав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ці роботи для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стендових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412AB2-2F21-4DBE-812B-1A40A9A3BDC8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tretch/>
        </p:blipFill>
        <p:spPr bwMode="auto">
          <a:xfrm>
            <a:off x="6172200" y="2649190"/>
            <a:ext cx="4875213" cy="2742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890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311610-D8F9-4169-B728-06036BDFE260}"/>
              </a:ext>
            </a:extLst>
          </p:cNvPr>
          <p:cNvSpPr txBox="1"/>
          <p:nvPr/>
        </p:nvSpPr>
        <p:spPr>
          <a:xfrm>
            <a:off x="1818166" y="1084521"/>
            <a:ext cx="8739963" cy="326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kern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Севастьянова Тетяна Вадимівна</a:t>
            </a:r>
            <a:r>
              <a:rPr lang="uk-UA" sz="2000" kern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</a:t>
            </a:r>
            <a:r>
              <a:rPr lang="ru-UA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мед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UA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доцентка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кафедри хімії та фармації, прийняла участь в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Proceedings of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 International Scientific and Practical Conference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Progressive Research In The Modern World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Boston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17-19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2023, з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оповіддю «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Альтернатива нестероїдних протизапальних засобів вітчизняного або закордонного походження під час первинної </a:t>
            </a:r>
            <a:r>
              <a:rPr lang="uk-UA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дисменореї</a:t>
            </a: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17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3045</TotalTime>
  <Words>1326</Words>
  <Application>Microsoft Office PowerPoint</Application>
  <PresentationFormat>Широкоэкранный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Liberation Serif</vt:lpstr>
      <vt:lpstr>Times New Roman</vt:lpstr>
      <vt:lpstr>Tw Cen MT</vt:lpstr>
      <vt:lpstr>Wingdings</vt:lpstr>
      <vt:lpstr>Контур</vt:lpstr>
      <vt:lpstr>    ХерсонськИЙ державнИЙ університет Медичний факультет   Найкращі практики та здобутки МЕДИЧНОГО факультету в міжнародній діяльності   круглий стіл «Можливості без кордонів: об'єднуємо зусилля для посилення інтернаціоналізації» </vt:lpstr>
      <vt:lpstr>Презентация PowerPoint</vt:lpstr>
      <vt:lpstr>  Міністерство освіти і науки України  Херсонський державний університет (Херсон, Івано-Франківськ) Vsi Institute Of Lithuanian Scientific Society (Vilnius, Lithuania) Прикарпатський національний університет ім. В. Стефаника (Івано-Франківськ)   22-23 травня 2024 р. проведена Міжнародна науково-практична конференція «Актуальні питання медицини, фармакології, терапії та реабілітації»  </vt:lpstr>
      <vt:lpstr>Презентация PowerPoint</vt:lpstr>
      <vt:lpstr>Семестровий обмін до Університету ім. Адама Міцкевича в м. Познань (Республіка Польща)</vt:lpstr>
      <vt:lpstr>Презентация PowerPoint</vt:lpstr>
      <vt:lpstr>Презентация PowerPoint</vt:lpstr>
      <vt:lpstr>World Congress on Osteoporosis, Osteoarthritis and Musculoskeletal Diseases, London UK, Ahril 11-14 2024</vt:lpstr>
      <vt:lpstr>Презентация PowerPoint</vt:lpstr>
      <vt:lpstr>   Поточні проєкти</vt:lpstr>
      <vt:lpstr>  В рамках міжнародного проєкту “HAW. International Modul  B 2022-2025, Projekt 57602998” offered by the German Academic  Exchange Service (DAAD) студенти 1-4 курсів спеціальності 227 Щербина Наталія, Саєнко Сергій, Якушова Тетяна, Арістова Анна, Сацута Лариса, Кайдалова Єлизавета прослухали курс лекцій по оздоровчому та медичному туризму. лектори – провідні науковці з Німеччини, Хорватії, Грузії, України   </vt:lpstr>
      <vt:lpstr>Презентация PowerPoint</vt:lpstr>
      <vt:lpstr>Презентация PowerPoint</vt:lpstr>
      <vt:lpstr>Для освітньо-культурного Hub отримано відеозаписи:</vt:lpstr>
      <vt:lpstr>Участь викладачів В МІЖНАРОДНІЙ РОБОТІ</vt:lpstr>
      <vt:lpstr>МЕДИЧНИЙ ФАКУЛЬТЕТ ДЯКУЄ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Круглий стіл «Можливості без кордонів: об'єднуємо зусилля для посилення інтернаціоналізації»     </dc:title>
  <dc:creator>svetlanaadanilch@gmail.com</dc:creator>
  <cp:lastModifiedBy>svetlanaadanilch@gmail.com</cp:lastModifiedBy>
  <cp:revision>21</cp:revision>
  <dcterms:created xsi:type="dcterms:W3CDTF">2024-05-26T09:43:33Z</dcterms:created>
  <dcterms:modified xsi:type="dcterms:W3CDTF">2024-06-26T10:06:53Z</dcterms:modified>
</cp:coreProperties>
</file>