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8" r:id="rId3"/>
    <p:sldId id="275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59" r:id="rId20"/>
    <p:sldId id="25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D66F1-5CE2-4D30-9BF9-908296B61C5E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6CBE7-A43B-4CD6-B644-4246FB171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186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9F368-2CE4-46D6-937F-03780A72D3B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728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Пояснення.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Почина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ємо в вершині а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оскільки вона не має жодного паросполученого ребра. По орієнтованому ребру попадаємо в вершину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оскільки ребро (а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не належить початковій паросполуці. Продовжуємо ланцюг назад в а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оскільки ребро (а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належить поточній паросполуці. З а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ланцюг продовжуємо в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оскільки (а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– не паросполучене ребро. З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ланцюг продовжуємо в а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оскільки (а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паросполучне ребро. З а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ланцюг продовжуємо в вершину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оскільки (а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не належить паросполуці. З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ланцюг продовжуємо в а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оскільки (а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– паросполучне ребро. З а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ланцюг продовжуємо в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оскільки (а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не належить паросполуці. З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виходить жодне паросполучне ребро, тому ланцюг побудовано і має вигляд: а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→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← а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→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← а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→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← а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→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Після цього видаляємо його з початкового паросполучного ребра, що є в ланцюзі, і додаємо ребра з ланцюга, які в ньому відповідають. Отримуємо граф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6CBE7-A43B-4CD6-B644-4246FB1713B2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889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-9525" y="2708275"/>
            <a:ext cx="9183688" cy="1501775"/>
            <a:chOff x="-23" y="1319"/>
            <a:chExt cx="5799" cy="946"/>
          </a:xfrm>
        </p:grpSpPr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-20" y="1319"/>
              <a:ext cx="5779" cy="946"/>
            </a:xfrm>
            <a:custGeom>
              <a:avLst/>
              <a:gdLst>
                <a:gd name="T0" fmla="*/ 6 w 5779"/>
                <a:gd name="T1" fmla="*/ 454 h 946"/>
                <a:gd name="T2" fmla="*/ 355 w 5779"/>
                <a:gd name="T3" fmla="*/ 454 h 946"/>
                <a:gd name="T4" fmla="*/ 757 w 5779"/>
                <a:gd name="T5" fmla="*/ 1 h 946"/>
                <a:gd name="T6" fmla="*/ 2511 w 5779"/>
                <a:gd name="T7" fmla="*/ 0 h 946"/>
                <a:gd name="T8" fmla="*/ 2646 w 5779"/>
                <a:gd name="T9" fmla="*/ 144 h 946"/>
                <a:gd name="T10" fmla="*/ 5779 w 5779"/>
                <a:gd name="T11" fmla="*/ 137 h 946"/>
                <a:gd name="T12" fmla="*/ 5779 w 5779"/>
                <a:gd name="T13" fmla="*/ 772 h 946"/>
                <a:gd name="T14" fmla="*/ 2899 w 5779"/>
                <a:gd name="T15" fmla="*/ 765 h 946"/>
                <a:gd name="T16" fmla="*/ 2757 w 5779"/>
                <a:gd name="T17" fmla="*/ 946 h 946"/>
                <a:gd name="T18" fmla="*/ 1883 w 5779"/>
                <a:gd name="T19" fmla="*/ 946 h 946"/>
                <a:gd name="T20" fmla="*/ 1663 w 5779"/>
                <a:gd name="T21" fmla="*/ 687 h 946"/>
                <a:gd name="T22" fmla="*/ 0 w 5779"/>
                <a:gd name="T23" fmla="*/ 687 h 946"/>
                <a:gd name="T24" fmla="*/ 35 w 5779"/>
                <a:gd name="T25" fmla="*/ 480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79" h="946">
                  <a:moveTo>
                    <a:pt x="6" y="454"/>
                  </a:moveTo>
                  <a:lnTo>
                    <a:pt x="355" y="454"/>
                  </a:lnTo>
                  <a:lnTo>
                    <a:pt x="757" y="1"/>
                  </a:lnTo>
                  <a:lnTo>
                    <a:pt x="2511" y="0"/>
                  </a:lnTo>
                  <a:lnTo>
                    <a:pt x="2646" y="144"/>
                  </a:lnTo>
                  <a:lnTo>
                    <a:pt x="5779" y="137"/>
                  </a:lnTo>
                  <a:lnTo>
                    <a:pt x="5779" y="772"/>
                  </a:lnTo>
                  <a:lnTo>
                    <a:pt x="2899" y="765"/>
                  </a:lnTo>
                  <a:lnTo>
                    <a:pt x="2757" y="946"/>
                  </a:lnTo>
                  <a:lnTo>
                    <a:pt x="1883" y="946"/>
                  </a:lnTo>
                  <a:lnTo>
                    <a:pt x="1663" y="687"/>
                  </a:lnTo>
                  <a:lnTo>
                    <a:pt x="0" y="687"/>
                  </a:lnTo>
                  <a:lnTo>
                    <a:pt x="35" y="48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dist="77251" dir="4832261" algn="ctr" rotWithShape="0">
                <a:srgbClr val="000066">
                  <a:alpha val="19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1" name="Freeform 19" descr="01_img(Global Digtal Desigm(imageState)"/>
            <p:cNvSpPr>
              <a:spLocks/>
            </p:cNvSpPr>
            <p:nvPr/>
          </p:nvSpPr>
          <p:spPr bwMode="gray">
            <a:xfrm>
              <a:off x="-23" y="1344"/>
              <a:ext cx="5799" cy="895"/>
            </a:xfrm>
            <a:custGeom>
              <a:avLst/>
              <a:gdLst>
                <a:gd name="T0" fmla="*/ 0 w 5799"/>
                <a:gd name="T1" fmla="*/ 455 h 895"/>
                <a:gd name="T2" fmla="*/ 369 w 5799"/>
                <a:gd name="T3" fmla="*/ 454 h 895"/>
                <a:gd name="T4" fmla="*/ 776 w 5799"/>
                <a:gd name="T5" fmla="*/ 0 h 895"/>
                <a:gd name="T6" fmla="*/ 2496 w 5799"/>
                <a:gd name="T7" fmla="*/ 0 h 895"/>
                <a:gd name="T8" fmla="*/ 2632 w 5799"/>
                <a:gd name="T9" fmla="*/ 136 h 895"/>
                <a:gd name="T10" fmla="*/ 5799 w 5799"/>
                <a:gd name="T11" fmla="*/ 136 h 895"/>
                <a:gd name="T12" fmla="*/ 5788 w 5799"/>
                <a:gd name="T13" fmla="*/ 727 h 895"/>
                <a:gd name="T14" fmla="*/ 2883 w 5799"/>
                <a:gd name="T15" fmla="*/ 708 h 895"/>
                <a:gd name="T16" fmla="*/ 2747 w 5799"/>
                <a:gd name="T17" fmla="*/ 895 h 895"/>
                <a:gd name="T18" fmla="*/ 1899 w 5799"/>
                <a:gd name="T19" fmla="*/ 895 h 895"/>
                <a:gd name="T20" fmla="*/ 1681 w 5799"/>
                <a:gd name="T21" fmla="*/ 635 h 895"/>
                <a:gd name="T22" fmla="*/ 7 w 5799"/>
                <a:gd name="T23" fmla="*/ 635 h 895"/>
                <a:gd name="T24" fmla="*/ 7 w 5799"/>
                <a:gd name="T25" fmla="*/ 454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99" h="895">
                  <a:moveTo>
                    <a:pt x="0" y="455"/>
                  </a:moveTo>
                  <a:lnTo>
                    <a:pt x="369" y="454"/>
                  </a:lnTo>
                  <a:lnTo>
                    <a:pt x="776" y="0"/>
                  </a:lnTo>
                  <a:lnTo>
                    <a:pt x="2496" y="0"/>
                  </a:lnTo>
                  <a:lnTo>
                    <a:pt x="2632" y="136"/>
                  </a:lnTo>
                  <a:lnTo>
                    <a:pt x="5799" y="136"/>
                  </a:lnTo>
                  <a:lnTo>
                    <a:pt x="5788" y="727"/>
                  </a:lnTo>
                  <a:lnTo>
                    <a:pt x="2883" y="708"/>
                  </a:lnTo>
                  <a:lnTo>
                    <a:pt x="2747" y="895"/>
                  </a:lnTo>
                  <a:lnTo>
                    <a:pt x="1899" y="895"/>
                  </a:lnTo>
                  <a:lnTo>
                    <a:pt x="1681" y="635"/>
                  </a:lnTo>
                  <a:lnTo>
                    <a:pt x="7" y="635"/>
                  </a:lnTo>
                  <a:lnTo>
                    <a:pt x="7" y="454"/>
                  </a:lnTo>
                </a:path>
              </a:pathLst>
            </a:cu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953000"/>
            <a:ext cx="73152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latin typeface="Verdana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611188" y="1700213"/>
            <a:ext cx="8137525" cy="792162"/>
          </a:xfrm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noProof="0" smtClean="0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007BDF-AD86-4DA9-BA3F-EE9C6F984F3F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C6AA4D9-8431-4965-B078-029FCFD32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9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79438"/>
            <a:ext cx="2057400" cy="5900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79438"/>
            <a:ext cx="6019800" cy="5900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007BDF-AD86-4DA9-BA3F-EE9C6F984F3F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C6AA4D9-8431-4965-B078-029FCFD32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792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79438"/>
            <a:ext cx="78486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343025"/>
            <a:ext cx="8229600" cy="513715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010400" y="2889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8B007BDF-AD86-4DA9-BA3F-EE9C6F984F3F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C6AA4D9-8431-4965-B078-029FCFD32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70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007BDF-AD86-4DA9-BA3F-EE9C6F984F3F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C6AA4D9-8431-4965-B078-029FCFD32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735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007BDF-AD86-4DA9-BA3F-EE9C6F984F3F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C6AA4D9-8431-4965-B078-029FCFD32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817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343025"/>
            <a:ext cx="4038600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343025"/>
            <a:ext cx="4038600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007BDF-AD86-4DA9-BA3F-EE9C6F984F3F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C6AA4D9-8431-4965-B078-029FCFD32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79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007BDF-AD86-4DA9-BA3F-EE9C6F984F3F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C6AA4D9-8431-4965-B078-029FCFD32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007BDF-AD86-4DA9-BA3F-EE9C6F984F3F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C6AA4D9-8431-4965-B078-029FCFD32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74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007BDF-AD86-4DA9-BA3F-EE9C6F984F3F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C6AA4D9-8431-4965-B078-029FCFD32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839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007BDF-AD86-4DA9-BA3F-EE9C6F984F3F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C6AA4D9-8431-4965-B078-029FCFD32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15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007BDF-AD86-4DA9-BA3F-EE9C6F984F3F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C6AA4D9-8431-4965-B078-029FCFD32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5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3025"/>
            <a:ext cx="8229600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28892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j-lt"/>
              </a:defRPr>
            </a:lvl1pPr>
          </a:lstStyle>
          <a:p>
            <a:fld id="{8B007BDF-AD86-4DA9-BA3F-EE9C6F984F3F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609600" y="579438"/>
            <a:ext cx="7848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4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Модуль 2 Лекція 6</a:t>
            </a:r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uk-UA" dirty="0" smtClean="0"/>
              <a:t>Мережі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84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dirty="0"/>
              <a:t>Алгоритм (Форда-Фалкерсона) знаходження максимального потоку</a:t>
            </a:r>
            <a:r>
              <a:rPr lang="ru-RU" sz="2800" dirty="0"/>
              <a:t/>
            </a:r>
            <a:br>
              <a:rPr lang="ru-RU" sz="2800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Встановити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попередника кожної вершини і резерв однаковими символами – (непомічено). Вершина помічена, коли її резерв не позначено символом -. Встановити резерв вершини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рівним ∞, з тим щоб вона не обмужевала резерв інших вершин. Покласти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 = {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пуста множина, то потік максимізовано. Якщо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не являється пустою, то вибираємо будь-який елемент з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видаляємо його. Вважаємо, що цей елемент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дорівнює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 помічена,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явля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ється ребром і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)) &lt;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)). Вважа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ємо резерв вершини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дорівнює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мінімуму величини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резерва вершини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Встановлюємо попередника вершини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2335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en-US" sz="1600" dirty="0" smtClean="0"/>
              <a:t>6</a:t>
            </a:r>
            <a:r>
              <a:rPr lang="uk-UA" sz="1600" dirty="0" smtClean="0"/>
              <a:t>. </a:t>
            </a:r>
            <a:r>
              <a:rPr lang="ru-RU" sz="1600" dirty="0" err="1" smtClean="0"/>
              <a:t>Мережі</a:t>
            </a:r>
            <a:r>
              <a:rPr lang="uk-UA" sz="1600" dirty="0" smtClean="0"/>
              <a:t>. Слайд 10 з 20</a:t>
            </a:r>
            <a:endParaRPr lang="ru-RU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9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7784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dirty="0"/>
              <a:t>Алгоритм (Форда-Фалкерсона) знаходження максимального </a:t>
            </a:r>
            <a:r>
              <a:rPr lang="uk-UA" sz="2800" dirty="0" smtClean="0"/>
              <a:t>потоку (продовж.)</a:t>
            </a:r>
            <a:endParaRPr lang="ru-R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137150"/>
          </a:xfrm>
        </p:spPr>
        <p:txBody>
          <a:bodyPr>
            <a:normAutofit fontScale="77500" lnSpcReduction="20000"/>
          </a:bodyPr>
          <a:lstStyle/>
          <a:p>
            <a:pPr marL="514350" lvl="0" indent="-514350" algn="just">
              <a:lnSpc>
                <a:spcPct val="120000"/>
              </a:lnSpc>
              <a:buFont typeface="+mj-lt"/>
              <a:buAutoNum type="arabicPeriod" startAt="4"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 помічена,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явля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ється ребром і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((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)) &gt; 0. Вважа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ємо резерв вершини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рівним мінімуму з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((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резерва вершини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Встановити попередника вершини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Додати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множину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lnSpc>
                <a:spcPct val="120000"/>
              </a:lnSpc>
              <a:buFont typeface="+mj-lt"/>
              <a:buAutoNum type="arabicPeriod" startAt="4"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помічена, то, використовуючи  функцію передування, повернутися в вершину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для кожного ребра ланцюга додати резерв вершини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до потоку кожного правильного орієнтованого ребра, і відняти резерв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потоку кожного неправильно орієнтованого ребра. Повернутися до кроку 1.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lnSpc>
                <a:spcPct val="120000"/>
              </a:lnSpc>
              <a:buFont typeface="+mj-lt"/>
              <a:buAutoNum type="arabicPeriod" startAt="4"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Повернутися до кроку 2.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2183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en-US" sz="1600" dirty="0" smtClean="0"/>
              <a:t>6</a:t>
            </a:r>
            <a:r>
              <a:rPr lang="uk-UA" sz="1600" dirty="0" smtClean="0"/>
              <a:t>. </a:t>
            </a:r>
            <a:r>
              <a:rPr lang="ru-RU" sz="1600" dirty="0" err="1" smtClean="0"/>
              <a:t>Мережі</a:t>
            </a:r>
            <a:r>
              <a:rPr lang="uk-UA" sz="1600" dirty="0" smtClean="0"/>
              <a:t>. Слайд 11 з 20</a:t>
            </a:r>
            <a:endParaRPr lang="ru-RU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9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3211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Паросполуки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Підмножина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 множини Е називається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паросполукою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ніякі два ребра з М не мають спільної вершини. Таким чином, ніякі два ребра не являються інцидентними. Якщо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ребро в паросполуці, тоді як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так і 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мають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паросполучні ребра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Вершини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називаються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паросполученими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Паросполучені ребра позначені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жирними лініями утворюють</a:t>
            </a:r>
          </a:p>
          <a:p>
            <a:pPr marL="0" indent="0"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аросполуку.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604" y="3861048"/>
            <a:ext cx="1781175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2694" y="6446439"/>
            <a:ext cx="32335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en-US" sz="1600" dirty="0" smtClean="0"/>
              <a:t>6</a:t>
            </a:r>
            <a:r>
              <a:rPr lang="uk-UA" sz="1600" dirty="0" smtClean="0"/>
              <a:t>. </a:t>
            </a:r>
            <a:r>
              <a:rPr lang="ru-RU" sz="1600" dirty="0" err="1" smtClean="0"/>
              <a:t>Мережі</a:t>
            </a:r>
            <a:r>
              <a:rPr lang="uk-UA" sz="1600" dirty="0" smtClean="0"/>
              <a:t>. Слайд 12 з 20</a:t>
            </a:r>
            <a:endParaRPr lang="ru-RU" sz="1600" dirty="0"/>
          </a:p>
        </p:txBody>
      </p:sp>
      <p:grpSp>
        <p:nvGrpSpPr>
          <p:cNvPr id="6" name="Group 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7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Beginning 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Forward or Next 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Action Button: Custom 9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6" y="1268760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4" descr="3D_0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6" y="3677460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5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948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Паросполука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 на двудольному графі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називається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максимальною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ніяке інше паросполучення на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не містить ребер більше, ніж М.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Паросполука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 на двудольному графі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де 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на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зивається </a:t>
            </a: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повною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для кожного а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 існує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таке, що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підмножини Х множини А введемо множину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{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суміжна з вершиною з Х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називається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множиною значень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ТЕОРЕМА 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.3. </a:t>
            </a:r>
            <a:r>
              <a:rPr lang="uk-UA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Теорема Хола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Двудольний граф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в якому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має повну паросполуку тоді і тільки тоді, коли для кожної підмножини Х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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 виконується |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| ≤ |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)|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2335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en-US" sz="1600" dirty="0" smtClean="0"/>
              <a:t>6</a:t>
            </a:r>
            <a:r>
              <a:rPr lang="uk-UA" sz="1600" dirty="0" smtClean="0"/>
              <a:t>. </a:t>
            </a:r>
            <a:r>
              <a:rPr lang="ru-RU" sz="1600" dirty="0" err="1" smtClean="0"/>
              <a:t>Мережі</a:t>
            </a:r>
            <a:r>
              <a:rPr lang="uk-UA" sz="1600" dirty="0" smtClean="0"/>
              <a:t>. Слайд 13 з 20</a:t>
            </a:r>
            <a:endParaRPr lang="ru-RU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9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" y="620688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" y="1844824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2"/>
          <p:cNvSpPr txBox="1"/>
          <p:nvPr/>
        </p:nvSpPr>
        <p:spPr>
          <a:xfrm>
            <a:off x="-114947" y="3933056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6218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15471"/>
          </a:xfrm>
        </p:spPr>
        <p:txBody>
          <a:bodyPr/>
          <a:lstStyle/>
          <a:p>
            <a:pPr marL="0" indent="0">
              <a:buNone/>
            </a:pP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графа </a:t>
            </a:r>
          </a:p>
          <a:p>
            <a:pPr marL="0" indent="0">
              <a:buNone/>
            </a:pPr>
            <a:endParaRPr lang="uk-UA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максимальна паросполука має вигляд: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436" y="908720"/>
            <a:ext cx="1866900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578" y="3645023"/>
            <a:ext cx="1866900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2694" y="6446439"/>
            <a:ext cx="32335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en-US" sz="1600" dirty="0" smtClean="0"/>
              <a:t>6</a:t>
            </a:r>
            <a:r>
              <a:rPr lang="uk-UA" sz="1600" dirty="0" smtClean="0"/>
              <a:t>. </a:t>
            </a:r>
            <a:r>
              <a:rPr lang="ru-RU" sz="1600" dirty="0" err="1" smtClean="0"/>
              <a:t>Мережі</a:t>
            </a:r>
            <a:r>
              <a:rPr lang="uk-UA" sz="1600" dirty="0" smtClean="0"/>
              <a:t>. Слайд 14 з 20</a:t>
            </a:r>
            <a:endParaRPr lang="ru-RU" sz="1600" dirty="0"/>
          </a:p>
        </p:txBody>
      </p:sp>
      <p:grpSp>
        <p:nvGrpSpPr>
          <p:cNvPr id="7" name="Group 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8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Beginning 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Forward or Next 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Action Button: Custom 9">
              <a:hlinkClick r:id="rId5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4" name="Picture 74" descr="3D_0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8911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339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Мережі Петрі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554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Нехай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двудольний орієнтований граф, в якому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Р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Т. Множина Р називається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множиною позицій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а множина Т –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множиною переходів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Е – множина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орієнтованих ребер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між Р і Т. М – множина функцій μ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М, що ставлять у відповідність невід’ємне ціле число кожному елементу множиин Р. Функція μ називається розміткою графа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Орієнтований граф, що має такі властивості, називається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мережею Петрі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Мережі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Петрі використовуться для моделювання паралельних процесів: для моделювання компонентів комп’ютера, паралельних обчислень, в робототехніці і навіть для опису музикальних структур. Також використовуються для знаходження дефектів в проекті системи, мають властивості блок-схем та кінцевих автоматів.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2335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en-US" sz="1600" dirty="0" smtClean="0"/>
              <a:t>6</a:t>
            </a:r>
            <a:r>
              <a:rPr lang="uk-UA" sz="1600" dirty="0" smtClean="0"/>
              <a:t>. </a:t>
            </a:r>
            <a:r>
              <a:rPr lang="ru-RU" sz="1600" dirty="0" err="1" smtClean="0"/>
              <a:t>Мережі</a:t>
            </a:r>
            <a:r>
              <a:rPr lang="uk-UA" sz="1600" dirty="0" smtClean="0"/>
              <a:t>. Слайд 15 з 20</a:t>
            </a:r>
            <a:endParaRPr lang="ru-RU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9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zadova\Pictures\zametki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5" y="4149080"/>
            <a:ext cx="544410" cy="54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694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9487"/>
          </a:xfrm>
        </p:spPr>
        <p:txBody>
          <a:bodyPr/>
          <a:lstStyle/>
          <a:p>
            <a:pPr marL="0" indent="0">
              <a:buNone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працьовування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переходу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це видалення по одній мітці з кожної позиції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так що є орієнтоване ребро з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і додавання мітки в кожну позицію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400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так що є орієнтоване ребро з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400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pSp>
        <p:nvGrpSpPr>
          <p:cNvPr id="24" name="Group 23"/>
          <p:cNvGrpSpPr/>
          <p:nvPr/>
        </p:nvGrpSpPr>
        <p:grpSpPr>
          <a:xfrm>
            <a:off x="2294587" y="372749"/>
            <a:ext cx="3863787" cy="3023525"/>
            <a:chOff x="984886" y="1990134"/>
            <a:chExt cx="4559222" cy="3407726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7054" y="2945141"/>
              <a:ext cx="3047054" cy="1647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Oval 3"/>
            <p:cNvSpPr/>
            <p:nvPr/>
          </p:nvSpPr>
          <p:spPr>
            <a:xfrm>
              <a:off x="2569062" y="3037346"/>
              <a:ext cx="504056" cy="504056"/>
            </a:xfrm>
            <a:prstGeom prst="ellipse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Oval 6"/>
            <p:cNvSpPr/>
            <p:nvPr/>
          </p:nvSpPr>
          <p:spPr>
            <a:xfrm>
              <a:off x="4729302" y="2981502"/>
              <a:ext cx="504056" cy="504056"/>
            </a:xfrm>
            <a:prstGeom prst="ellipse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Oval 7"/>
            <p:cNvSpPr/>
            <p:nvPr/>
          </p:nvSpPr>
          <p:spPr>
            <a:xfrm>
              <a:off x="3649182" y="4088141"/>
              <a:ext cx="504056" cy="504056"/>
            </a:xfrm>
            <a:prstGeom prst="ellipse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Oval 8"/>
            <p:cNvSpPr/>
            <p:nvPr/>
          </p:nvSpPr>
          <p:spPr>
            <a:xfrm>
              <a:off x="2677074" y="3541402"/>
              <a:ext cx="288032" cy="252028"/>
            </a:xfrm>
            <a:prstGeom prst="ellipse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" name="Straight Connector 9"/>
            <p:cNvCxnSpPr>
              <a:stCxn id="4" idx="0"/>
            </p:cNvCxnSpPr>
            <p:nvPr/>
          </p:nvCxnSpPr>
          <p:spPr>
            <a:xfrm flipV="1">
              <a:off x="2821090" y="2441086"/>
              <a:ext cx="1080120" cy="59626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7" idx="0"/>
            </p:cNvCxnSpPr>
            <p:nvPr/>
          </p:nvCxnSpPr>
          <p:spPr>
            <a:xfrm flipH="1" flipV="1">
              <a:off x="4020582" y="2441086"/>
              <a:ext cx="960748" cy="540416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9" idx="2"/>
            </p:cNvCxnSpPr>
            <p:nvPr/>
          </p:nvCxnSpPr>
          <p:spPr>
            <a:xfrm>
              <a:off x="1614956" y="3541402"/>
              <a:ext cx="1062118" cy="126014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endCxn id="8" idx="4"/>
            </p:cNvCxnSpPr>
            <p:nvPr/>
          </p:nvCxnSpPr>
          <p:spPr>
            <a:xfrm flipV="1">
              <a:off x="3649182" y="4592197"/>
              <a:ext cx="252028" cy="482716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375320" y="1990134"/>
              <a:ext cx="1396323" cy="52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Позиції</a:t>
              </a:r>
              <a:endPara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84886" y="3029208"/>
              <a:ext cx="1131662" cy="52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Мітка</a:t>
              </a:r>
              <a:endPara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87128" y="4877531"/>
              <a:ext cx="1446411" cy="52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Перехід</a:t>
              </a:r>
              <a:endPara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86" y="4797152"/>
            <a:ext cx="2877273" cy="152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12694" y="6446439"/>
            <a:ext cx="32335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en-US" sz="1600" dirty="0" smtClean="0"/>
              <a:t>6</a:t>
            </a:r>
            <a:r>
              <a:rPr lang="uk-UA" sz="1600" dirty="0" smtClean="0"/>
              <a:t>. </a:t>
            </a:r>
            <a:r>
              <a:rPr lang="ru-RU" sz="1600" dirty="0" err="1" smtClean="0"/>
              <a:t>Мережі</a:t>
            </a:r>
            <a:r>
              <a:rPr lang="uk-UA" sz="1600" dirty="0" smtClean="0"/>
              <a:t>. Слайд 16 з 20</a:t>
            </a:r>
            <a:endParaRPr lang="ru-RU" sz="1600" dirty="0"/>
          </a:p>
        </p:txBody>
      </p:sp>
      <p:grpSp>
        <p:nvGrpSpPr>
          <p:cNvPr id="18" name="Group 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20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Action Button: Beginning 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Action Button: Forward or Next 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Action Button: Custom 9">
              <a:hlinkClick r:id="rId4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29" name="Picture 74" descr="3D_0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77" y="403975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183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3149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Станом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мережі Петрі називається кількість міток в кожній позиції, що визначається функцією μ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Стан μ</a:t>
            </a:r>
            <a:r>
              <a:rPr lang="en-US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називається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безпосередньо досягаємим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зі стану μ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спрацьовування будь-якого переходу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той час, поки мережа знаходиться в стані μ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приводить до стану μ</a:t>
            </a:r>
            <a:r>
              <a:rPr lang="en-US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Стан μ</a:t>
            </a:r>
            <a:r>
              <a:rPr lang="en-US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називається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досягаємим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зі стану μ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і,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якщо, починаючи зі стану μ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зпрацьовування послідовності переходів приводить до стану μ</a:t>
            </a:r>
            <a:r>
              <a:rPr lang="en-US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Мережа Петрі називається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живою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для будь-якого стану μ і будь-якого переходу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існує стан μ', що може бути досягнутим зі стану μ, так що перехід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у стані μ' являється дозволеним.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2335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en-US" sz="1600" dirty="0" smtClean="0"/>
              <a:t>6</a:t>
            </a:r>
            <a:r>
              <a:rPr lang="uk-UA" sz="1600" dirty="0" smtClean="0"/>
              <a:t>. </a:t>
            </a:r>
            <a:r>
              <a:rPr lang="ru-RU" sz="1600" dirty="0" err="1" smtClean="0"/>
              <a:t>Мережі</a:t>
            </a:r>
            <a:r>
              <a:rPr lang="uk-UA" sz="1600" dirty="0" smtClean="0"/>
              <a:t>. Слайд 17 з 20</a:t>
            </a:r>
            <a:endParaRPr lang="ru-RU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9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" y="620688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832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035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Існує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такий стан мережі Петрі, знаходячись в якому один або кілька переходів можуть не зпрацювати, такий стан називається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частково тупіковим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Мережа Петрі знаходиться в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тупіку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є стан, в якому жоден з переходів не можу зпрацювати.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Мережа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Петрі називається </a:t>
            </a: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безпечною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кожна позиція містить не більше однієї мітки.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обмеженою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кількість міток в кожній позиції не перевищує деяке ціле число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консервативною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загальна кількість міток у всіх позиціях завжди постійна.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2335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en-US" sz="1600" dirty="0" smtClean="0"/>
              <a:t>6</a:t>
            </a:r>
            <a:r>
              <a:rPr lang="uk-UA" sz="1600" dirty="0" smtClean="0"/>
              <a:t>. </a:t>
            </a:r>
            <a:r>
              <a:rPr lang="ru-RU" sz="1600" dirty="0" err="1" smtClean="0"/>
              <a:t>Мережі</a:t>
            </a:r>
            <a:r>
              <a:rPr lang="uk-UA" sz="1600" dirty="0" smtClean="0"/>
              <a:t>. Слайд 18 з 20</a:t>
            </a:r>
            <a:endParaRPr lang="ru-RU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9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672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1" y="2852936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34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 до лекції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Андерсон Д.А. Дискретная математика и комбинаторика: Пер. с англ.. – М.: Изд. дом «Вильямс», 2003. – 960 с</a:t>
            </a:r>
          </a:p>
          <a:p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Яблонский С.В., Введение в дискретную математику: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Учеб.пособие для вузов. – 2е изд. – М.: Наука, 1986. – 384 с.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0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hlinkClick r:id="rId2" action="ppaction://hlinksldjump"/>
              </a:rPr>
              <a:t>Мережі і потоки</a:t>
            </a:r>
            <a:endParaRPr lang="uk-UA" dirty="0" smtClean="0"/>
          </a:p>
          <a:p>
            <a:r>
              <a:rPr lang="uk-UA" dirty="0" smtClean="0">
                <a:hlinkClick r:id="rId3" action="ppaction://hlinksldjump"/>
              </a:rPr>
              <a:t>Паросполуки</a:t>
            </a:r>
            <a:endParaRPr lang="uk-UA" dirty="0" smtClean="0"/>
          </a:p>
          <a:p>
            <a:r>
              <a:rPr lang="uk-UA" dirty="0" smtClean="0">
                <a:hlinkClick r:id="rId4" action="ppaction://hlinksldjump"/>
              </a:rPr>
              <a:t>Мережі Петрі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578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140968"/>
            <a:ext cx="7848600" cy="563562"/>
          </a:xfrm>
        </p:spPr>
        <p:txBody>
          <a:bodyPr/>
          <a:lstStyle/>
          <a:p>
            <a:r>
              <a:rPr lang="uk-UA" dirty="0" smtClean="0"/>
              <a:t>Дякую за увагу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287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Умовні позначення</a:t>
            </a:r>
            <a:endParaRPr lang="ru-RU" dirty="0"/>
          </a:p>
        </p:txBody>
      </p:sp>
      <p:pic>
        <p:nvPicPr>
          <p:cNvPr id="8" name="Picture 74" descr="3D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49" y="2096595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50" y="1483832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azadova\Pictures\zametki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73" y="2636912"/>
            <a:ext cx="544410" cy="54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87354" y="3172990"/>
            <a:ext cx="5034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uk-UA" sz="5400" b="1" cap="none" spc="0" dirty="0" smtClean="0">
                <a:ln w="38100" cmpd="sng">
                  <a:solidFill>
                    <a:srgbClr val="FF0000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!</a:t>
            </a:r>
            <a:endParaRPr lang="en-US" sz="5400" b="1" cap="none" spc="0" dirty="0">
              <a:ln w="38100" cmpd="sng">
                <a:solidFill>
                  <a:srgbClr val="FF0000"/>
                </a:soli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01432" y="1483832"/>
            <a:ext cx="2021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- визначення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378810" y="2152647"/>
            <a:ext cx="1550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- приклад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378810" y="2733411"/>
            <a:ext cx="1616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- примітка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378810" y="3480917"/>
            <a:ext cx="1676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- важливо!</a:t>
            </a:r>
            <a:endParaRPr lang="ru-RU" sz="2400" dirty="0"/>
          </a:p>
        </p:txBody>
      </p:sp>
      <p:sp>
        <p:nvSpPr>
          <p:cNvPr id="16" name="Text Box 2"/>
          <p:cNvSpPr txBox="1"/>
          <p:nvPr/>
        </p:nvSpPr>
        <p:spPr>
          <a:xfrm>
            <a:off x="481376" y="4123780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3669" y="4270519"/>
            <a:ext cx="1579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 </a:t>
            </a:r>
            <a:r>
              <a:rPr lang="ru-RU" sz="2400" dirty="0" smtClean="0"/>
              <a:t>теорема</a:t>
            </a:r>
            <a:endParaRPr lang="ru-RU" sz="2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8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Action Button: Custom 21">
              <a:hlinkClick r:id="rId6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96132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Мережі і потоки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Мережею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називається зв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язний граф, в якому задані «пропускні здатності» ребер.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Система нафтопроводу.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Кожному ребру </a:t>
            </a:r>
            <a:r>
              <a:rPr lang="en-US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відповідає ціле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додатнє число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– пропускна здатність. Якщо між двома ребрами не існує графа, то пропусна здатність дорівнює нулю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Мережа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це орієнтований граф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 разом з ваговою функцією С : Е →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 виділеними вершинами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такими що 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indeg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0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outdeg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0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1197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en-US" sz="1600" dirty="0" smtClean="0"/>
              <a:t>6</a:t>
            </a:r>
            <a:r>
              <a:rPr lang="uk-UA" sz="1600" dirty="0" smtClean="0"/>
              <a:t>. </a:t>
            </a:r>
            <a:r>
              <a:rPr lang="ru-RU" sz="1600" dirty="0" err="1" smtClean="0"/>
              <a:t>Мережі</a:t>
            </a:r>
            <a:r>
              <a:rPr lang="uk-UA" sz="1600" dirty="0" smtClean="0"/>
              <a:t>. Слайд 4 з 20</a:t>
            </a:r>
            <a:endParaRPr lang="ru-RU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9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768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4" y="4149080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4" descr="3D_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1" y="2204864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77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малюнку зображено граф, на кожному ребрі якого зазначено пропускну здатність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636912"/>
            <a:ext cx="3617047" cy="2571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2694" y="6446439"/>
            <a:ext cx="31197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en-US" sz="1600" dirty="0" smtClean="0"/>
              <a:t>6</a:t>
            </a:r>
            <a:r>
              <a:rPr lang="uk-UA" sz="1600" dirty="0" smtClean="0"/>
              <a:t>. </a:t>
            </a:r>
            <a:r>
              <a:rPr lang="ru-RU" sz="1600" dirty="0" err="1" smtClean="0"/>
              <a:t>Мережі</a:t>
            </a:r>
            <a:r>
              <a:rPr lang="uk-UA" sz="1600" dirty="0" smtClean="0"/>
              <a:t>. Слайд 5 з 20</a:t>
            </a:r>
            <a:endParaRPr lang="ru-RU" sz="1600" dirty="0"/>
          </a:p>
        </p:txBody>
      </p:sp>
      <p:grpSp>
        <p:nvGrpSpPr>
          <p:cNvPr id="6" name="Group 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7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Beginning 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Forward or Next 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Action Button: Custom 9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2" name="Picture 74" descr="3D_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66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8680"/>
                <a:ext cx="8229600" cy="5931495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uk-UA" sz="2400" b="1" i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Збереження потоку </a:t>
                </a: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потік, що входить в вершину дорівнює потоку, що виходить з вершини, за виключенням вершин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та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Нехай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in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множина ребере, для яких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кінцева вершина, і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out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множина ребер, для яких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початкова вершина. Тобто, 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out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множина реберщо виходять з вершини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і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in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множина ребер, що входять в вершину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uk-UA" sz="2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sz="2400" b="1" i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Потік </a:t>
                </a:r>
                <a:r>
                  <a:rPr lang="uk-UA" sz="2400" b="1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в мережі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це функція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: E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→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N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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{0}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така що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514350" lvl="0" indent="-514350">
                  <a:buFont typeface="+mj-lt"/>
                  <a:buAutoNum type="arabicPeriod"/>
                </a:pP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для всіх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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0 ≤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≤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514350" lvl="0" indent="-514350">
                  <a:buFont typeface="+mj-lt"/>
                  <a:buAutoNum type="arabicPeriod"/>
                </a:pP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для всіх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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таких, що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≠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𝑒</m:t>
                        </m:r>
                        <m: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∈</m:t>
                        </m:r>
                        <m:r>
                          <a:rPr lang="en-US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𝑖𝑛</m:t>
                        </m:r>
                        <m: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𝑣</m:t>
                        </m:r>
                        <m: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)</m:t>
                        </m:r>
                      </m:sub>
                      <m:sup/>
                      <m:e>
                        <m:r>
                          <a:rPr lang="en-US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𝑒</m:t>
                            </m:r>
                          </m:e>
                        </m:d>
                        <m: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=</m:t>
                        </m:r>
                        <m:nary>
                          <m:naryPr>
                            <m:chr m:val="∑"/>
                            <m:limLoc m:val="undOvr"/>
                            <m:supHide m:val="on"/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𝑒</m:t>
                            </m:r>
                            <m: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∈</m:t>
                            </m:r>
                            <m:r>
                              <a:rPr lang="en-US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𝑜𝑢𝑡</m:t>
                            </m:r>
                            <m: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𝑣</m:t>
                            </m:r>
                            <m: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)</m:t>
                            </m:r>
                          </m:sub>
                          <m:sup/>
                          <m:e>
                            <m:r>
                              <a:rPr lang="en-US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𝑓</m:t>
                            </m:r>
                            <m: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𝑒</m:t>
                            </m:r>
                            <m: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</m:nary>
                      </m:e>
                    </m:nary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8680"/>
                <a:ext cx="8229600" cy="5931495"/>
              </a:xfrm>
              <a:blipFill rotWithShape="1">
                <a:blip r:embed="rId2"/>
                <a:stretch>
                  <a:fillRect l="-1111" t="-822" r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2694" y="6446439"/>
            <a:ext cx="31197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en-US" sz="1600" dirty="0" smtClean="0"/>
              <a:t>6</a:t>
            </a:r>
            <a:r>
              <a:rPr lang="uk-UA" sz="1600" dirty="0" smtClean="0"/>
              <a:t>. </a:t>
            </a:r>
            <a:r>
              <a:rPr lang="ru-RU" sz="1600" dirty="0" err="1" smtClean="0"/>
              <a:t>Мережі</a:t>
            </a:r>
            <a:r>
              <a:rPr lang="uk-UA" sz="1600" dirty="0" smtClean="0"/>
              <a:t>. Слайд 6 з 20</a:t>
            </a:r>
            <a:endParaRPr lang="ru-RU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9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5" y="548680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9" y="3645024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25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Пот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uk-UA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мережі, де перший елемент пари на кожному ребрі – пропускна здатність, а другий – потік.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852936"/>
            <a:ext cx="3060340" cy="258735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12694" y="6446439"/>
            <a:ext cx="31197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en-US" sz="1600" dirty="0" smtClean="0"/>
              <a:t>6</a:t>
            </a:r>
            <a:r>
              <a:rPr lang="uk-UA" sz="1600" dirty="0" smtClean="0"/>
              <a:t>. </a:t>
            </a:r>
            <a:r>
              <a:rPr lang="ru-RU" sz="1600" dirty="0" err="1" smtClean="0"/>
              <a:t>Мережі</a:t>
            </a:r>
            <a:r>
              <a:rPr lang="uk-UA" sz="1600" dirty="0" smtClean="0"/>
              <a:t>. Слайд 7 з 20</a:t>
            </a:r>
            <a:endParaRPr lang="ru-RU" sz="1600" dirty="0"/>
          </a:p>
        </p:txBody>
      </p:sp>
      <p:grpSp>
        <p:nvGrpSpPr>
          <p:cNvPr id="6" name="Group 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7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Beginning 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Forward or Next 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Action Button: Custom 9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2" name="Picture 74" descr="3D_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0728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54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6075511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uk-UA" sz="2400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ТЕОРЕМА </a:t>
                </a:r>
                <a:r>
                  <a:rPr lang="en-US" sz="2400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9</a:t>
                </a:r>
                <a:r>
                  <a:rPr lang="uk-UA" sz="2400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.1. </a:t>
                </a: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Для будь якого фіксованого потока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потік(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uk-UA" sz="2400" b="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𝑒</m:t>
                        </m:r>
                        <m:r>
                          <a:rPr lang="uk-UA" sz="2400" b="0" i="1">
                            <a:solidFill>
                              <a:schemeClr val="tx2"/>
                            </a:solidFill>
                            <a:latin typeface="Cambria Math"/>
                          </a:rPr>
                          <m:t>∈</m:t>
                        </m:r>
                        <m:r>
                          <a:rPr lang="uk-UA" sz="2400" b="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𝑜𝑢𝑡</m:t>
                        </m:r>
                        <m:r>
                          <a:rPr lang="uk-UA" sz="2400" b="0" i="1">
                            <a:solidFill>
                              <a:schemeClr val="tx2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uk-UA" sz="2400" b="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uk-UA" sz="2400" b="0" i="1">
                            <a:solidFill>
                              <a:schemeClr val="tx2"/>
                            </a:solidFill>
                            <a:latin typeface="Cambria Math"/>
                          </a:rPr>
                          <m:t>)</m:t>
                        </m:r>
                      </m:sub>
                      <m:sup/>
                      <m:e>
                        <m:r>
                          <a:rPr lang="uk-UA" sz="2400" b="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uk-UA" sz="2400" b="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𝑒</m:t>
                            </m:r>
                          </m:e>
                        </m:d>
                        <m:r>
                          <a:rPr lang="uk-UA" sz="2400" b="0" i="1">
                            <a:solidFill>
                              <a:schemeClr val="tx2"/>
                            </a:solidFill>
                            <a:latin typeface="Cambria Math"/>
                          </a:rPr>
                          <m:t>=</m:t>
                        </m:r>
                        <m:nary>
                          <m:naryPr>
                            <m:chr m:val="∑"/>
                            <m:limLoc m:val="undOvr"/>
                            <m:supHide m:val="on"/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uk-UA" sz="2400" b="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𝑒</m:t>
                            </m:r>
                            <m:r>
                              <a:rPr lang="uk-UA" sz="2400" b="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∈</m:t>
                            </m:r>
                            <m:r>
                              <a:rPr lang="uk-UA" sz="2400" b="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𝑖𝑛</m:t>
                            </m:r>
                            <m:r>
                              <a:rPr lang="uk-UA" sz="2400" b="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uk-UA" sz="2400" b="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𝑧</m:t>
                            </m:r>
                            <m:r>
                              <a:rPr lang="uk-UA" sz="2400" b="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)</m:t>
                            </m:r>
                          </m:sub>
                          <m:sup/>
                          <m:e>
                            <m:r>
                              <a:rPr lang="uk-UA" sz="2400" b="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𝑓</m:t>
                            </m:r>
                            <m:r>
                              <a:rPr lang="uk-UA" sz="2400" b="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uk-UA" sz="2400" b="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𝑒</m:t>
                            </m:r>
                            <m:r>
                              <a:rPr lang="uk-UA" sz="2400" b="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</m:nary>
                      </m:e>
                    </m:nary>
                  </m:oMath>
                </a14:m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потік(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400" b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Наслідок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 Нехай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 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п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ідмножина множини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що містить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але не містить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і Т =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 Тоді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𝑒</m:t>
                        </m:r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∈(</m:t>
                        </m:r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𝑆</m:t>
                        </m:r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𝑇</m:t>
                        </m:r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)</m:t>
                        </m:r>
                      </m:sub>
                      <m:sup/>
                      <m:e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𝑒</m:t>
                            </m:r>
                          </m:e>
                        </m:d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−</m:t>
                        </m:r>
                        <m:nary>
                          <m:naryPr>
                            <m:chr m:val="∑"/>
                            <m:limLoc m:val="undOvr"/>
                            <m:supHide m:val="on"/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𝑒</m:t>
                            </m:r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∈(</m:t>
                            </m:r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𝑇</m:t>
                            </m:r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𝑆</m:t>
                            </m:r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)</m:t>
                            </m:r>
                          </m:sub>
                          <m:sup/>
                          <m:e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𝑓</m:t>
                            </m:r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𝑒</m:t>
                            </m:r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</m:nary>
                      </m:e>
                    </m:nary>
                  </m:oMath>
                </a14:m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= пот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ік(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= потік(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Величина потоку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позначаєма як </a:t>
                </a:r>
                <a:r>
                  <a:rPr lang="en-US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val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), дор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івнює 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пот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ік(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= потік(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Нехай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підмножина множини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і Т =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 Тоді {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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)} називається </a:t>
                </a:r>
                <a:r>
                  <a:rPr lang="uk-UA" sz="2400" b="1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перетином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 Якщо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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і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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Т, то перетин називається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–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перетином.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Величина С(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𝑒</m:t>
                        </m:r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∈(</m:t>
                        </m:r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𝑆</m:t>
                        </m:r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𝑇</m:t>
                        </m:r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)</m:t>
                        </m:r>
                      </m:sub>
                      <m:sup/>
                      <m:e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с</m:t>
                        </m:r>
                        <m:d>
                          <m:dPr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𝑒</m:t>
                            </m:r>
                          </m:e>
                        </m:d>
                      </m:e>
                    </m:nary>
                  </m:oMath>
                </a14:m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називається </a:t>
                </a:r>
                <a:r>
                  <a:rPr lang="uk-UA" sz="2400" b="1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пропускною здатністю перетину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6075511"/>
              </a:xfrm>
              <a:blipFill rotWithShape="1">
                <a:blip r:embed="rId2"/>
                <a:stretch>
                  <a:fillRect l="-1111" t="-3811" r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2694" y="6446439"/>
            <a:ext cx="31197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en-US" sz="1600" dirty="0" smtClean="0"/>
              <a:t>6</a:t>
            </a:r>
            <a:r>
              <a:rPr lang="uk-UA" sz="1600" dirty="0" smtClean="0"/>
              <a:t>. </a:t>
            </a:r>
            <a:r>
              <a:rPr lang="ru-RU" sz="1600" dirty="0" err="1" smtClean="0"/>
              <a:t>Мережі</a:t>
            </a:r>
            <a:r>
              <a:rPr lang="uk-UA" sz="1600" dirty="0" smtClean="0"/>
              <a:t>. Слайд 8 з 20</a:t>
            </a:r>
            <a:endParaRPr lang="ru-RU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9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84984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2"/>
          <p:cNvSpPr txBox="1"/>
          <p:nvPr/>
        </p:nvSpPr>
        <p:spPr>
          <a:xfrm>
            <a:off x="-115202" y="116632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8697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8680"/>
                <a:ext cx="8229600" cy="5931495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Потік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𝑓</m:t>
                        </m:r>
                      </m:e>
                    </m:acc>
                  </m:oMath>
                </a14:m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в мережі називається </a:t>
                </a:r>
                <a:r>
                  <a:rPr lang="uk-UA" sz="2400" b="1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максимальним потоком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якщо </a:t>
                </a:r>
                <a:r>
                  <a:rPr lang="en-US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val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𝑓</m:t>
                        </m:r>
                      </m:e>
                    </m:acc>
                  </m:oMath>
                </a14:m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≥ </a:t>
                </a:r>
                <a:r>
                  <a:rPr lang="en-US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val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для будь-якого можливого потоку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в мережі.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–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перетин (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називається </a:t>
                </a:r>
                <a:r>
                  <a:rPr lang="uk-UA" sz="2400" b="1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мінімальним перетином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якщо С(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не більше пропускної можливості будь-якого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–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перетину.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400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ТЕОРЕМА </a:t>
                </a:r>
                <a:r>
                  <a:rPr lang="en-US" sz="2400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9</a:t>
                </a:r>
                <a:r>
                  <a:rPr lang="uk-UA" sz="2400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.2.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Нехай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підмножина множини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що містить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але не містить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і Т =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 Тоді </a:t>
                </a:r>
                <a:r>
                  <a:rPr lang="en-US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val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≤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С(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400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Наслідок.</a:t>
                </a: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Якщо </a:t>
                </a:r>
                <a:r>
                  <a:rPr lang="en-US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val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= С(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для деякого потока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а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–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перетин (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), то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максимальний потік, а С – мінімальний перетин.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400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Наслідок.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Для деякого потоку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і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–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перетин (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рівність </a:t>
                </a:r>
                <a:r>
                  <a:rPr lang="en-US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val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= С(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має місце тоді і тільки тоді, коли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=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для всіх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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і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= 0 для всіх </a:t>
                </a:r>
                <a:r>
                  <a:rPr lang="uk-UA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е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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8680"/>
                <a:ext cx="8229600" cy="5931495"/>
              </a:xfrm>
              <a:blipFill rotWithShape="1">
                <a:blip r:embed="rId2"/>
                <a:stretch>
                  <a:fillRect l="-1111" t="-411" r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2694" y="6446439"/>
            <a:ext cx="31197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</a:t>
            </a:r>
            <a:r>
              <a:rPr lang="en-US" sz="1600" dirty="0" smtClean="0"/>
              <a:t>6</a:t>
            </a:r>
            <a:r>
              <a:rPr lang="uk-UA" sz="1600" dirty="0" smtClean="0"/>
              <a:t>. </a:t>
            </a:r>
            <a:r>
              <a:rPr lang="ru-RU" sz="1600" dirty="0" err="1" smtClean="0"/>
              <a:t>Мережі</a:t>
            </a:r>
            <a:r>
              <a:rPr lang="uk-UA" sz="1600" dirty="0" smtClean="0"/>
              <a:t>. Слайд </a:t>
            </a:r>
            <a:r>
              <a:rPr lang="uk-UA" sz="1600" dirty="0"/>
              <a:t>9</a:t>
            </a:r>
            <a:r>
              <a:rPr lang="uk-UA" sz="1600" dirty="0" smtClean="0"/>
              <a:t> з 20</a:t>
            </a:r>
            <a:endParaRPr lang="ru-RU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6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7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9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1" y="548680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2"/>
          <p:cNvSpPr txBox="1"/>
          <p:nvPr/>
        </p:nvSpPr>
        <p:spPr>
          <a:xfrm>
            <a:off x="-33832" y="2708920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4899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38l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5B1B1"/>
      </a:accent1>
      <a:accent2>
        <a:srgbClr val="5BACE9"/>
      </a:accent2>
      <a:accent3>
        <a:srgbClr val="FFFFFF"/>
      </a:accent3>
      <a:accent4>
        <a:srgbClr val="174578"/>
      </a:accent4>
      <a:accent5>
        <a:srgbClr val="ACD5D5"/>
      </a:accent5>
      <a:accent6>
        <a:srgbClr val="529BD3"/>
      </a:accent6>
      <a:hlink>
        <a:srgbClr val="6E71F0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4EA693"/>
        </a:accent1>
        <a:accent2>
          <a:srgbClr val="ABA755"/>
        </a:accent2>
        <a:accent3>
          <a:srgbClr val="FFFFFF"/>
        </a:accent3>
        <a:accent4>
          <a:srgbClr val="174578"/>
        </a:accent4>
        <a:accent5>
          <a:srgbClr val="B2D0C8"/>
        </a:accent5>
        <a:accent6>
          <a:srgbClr val="9B974C"/>
        </a:accent6>
        <a:hlink>
          <a:srgbClr val="3981B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24B98"/>
        </a:dk1>
        <a:lt1>
          <a:srgbClr val="FFFFFF"/>
        </a:lt1>
        <a:dk2>
          <a:srgbClr val="000000"/>
        </a:dk2>
        <a:lt2>
          <a:srgbClr val="DDDDDD"/>
        </a:lt2>
        <a:accent1>
          <a:srgbClr val="4976D1"/>
        </a:accent1>
        <a:accent2>
          <a:srgbClr val="4CB494"/>
        </a:accent2>
        <a:accent3>
          <a:srgbClr val="FFFFFF"/>
        </a:accent3>
        <a:accent4>
          <a:srgbClr val="0E3F81"/>
        </a:accent4>
        <a:accent5>
          <a:srgbClr val="B1BDE5"/>
        </a:accent5>
        <a:accent6>
          <a:srgbClr val="44A386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5B1B1"/>
        </a:accent1>
        <a:accent2>
          <a:srgbClr val="5BACE9"/>
        </a:accent2>
        <a:accent3>
          <a:srgbClr val="FFFFFF"/>
        </a:accent3>
        <a:accent4>
          <a:srgbClr val="174578"/>
        </a:accent4>
        <a:accent5>
          <a:srgbClr val="ACD5D5"/>
        </a:accent5>
        <a:accent6>
          <a:srgbClr val="529BD3"/>
        </a:accent6>
        <a:hlink>
          <a:srgbClr val="6E71F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1909</TotalTime>
  <Words>2001</Words>
  <Application>Microsoft Office PowerPoint</Application>
  <PresentationFormat>On-screen Show (4:3)</PresentationFormat>
  <Paragraphs>128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cdb2004138l</vt:lpstr>
      <vt:lpstr>Мережі</vt:lpstr>
      <vt:lpstr>План</vt:lpstr>
      <vt:lpstr>Умовні позначення</vt:lpstr>
      <vt:lpstr>Мережі і потоки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Алгоритм (Форда-Фалкерсона) знаходження максимального потоку </vt:lpstr>
      <vt:lpstr>Алгоритм (Форда-Фалкерсона) знаходження максимального потоку (продовж.)</vt:lpstr>
      <vt:lpstr>Паросполуки</vt:lpstr>
      <vt:lpstr>PowerPoint Presentation</vt:lpstr>
      <vt:lpstr>PowerPoint Presentation</vt:lpstr>
      <vt:lpstr>Мережі Петрі</vt:lpstr>
      <vt:lpstr>PowerPoint Presentation</vt:lpstr>
      <vt:lpstr>PowerPoint Presentation</vt:lpstr>
      <vt:lpstr>PowerPoint Presentation</vt:lpstr>
      <vt:lpstr>Література до лекції</vt:lpstr>
      <vt:lpstr>Дякую за увагу</vt:lpstr>
    </vt:vector>
  </TitlesOfParts>
  <Company>DataArt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Мережі</dc:title>
  <dc:creator>Азадова Эллина Валерьевна</dc:creator>
  <cp:lastModifiedBy>Азадова Эллина Валерьевна</cp:lastModifiedBy>
  <cp:revision>74</cp:revision>
  <dcterms:created xsi:type="dcterms:W3CDTF">2011-08-15T08:17:28Z</dcterms:created>
  <dcterms:modified xsi:type="dcterms:W3CDTF">2011-08-30T10:58:35Z</dcterms:modified>
</cp:coreProperties>
</file>