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61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0" r:id="rId18"/>
    <p:sldId id="25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51FBA-7ED4-47D2-840F-DA71883E70B1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3CBF9-E91F-4D19-913C-F8F3668217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173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9F368-2CE4-46D6-937F-03780A72D3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72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11188" y="1700213"/>
            <a:ext cx="8137525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noProof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9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900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900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92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78486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51371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73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17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9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4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3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15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994A28-6734-4AC8-9BF1-C5D8BFCC6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2889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fld id="{884802D8-10BD-4C00-8F11-C7A109F0D4F6}" type="datetimeFigureOut">
              <a:rPr lang="ru-RU" smtClean="0"/>
              <a:t>16.02.2012</a:t>
            </a:fld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579438"/>
            <a:ext cx="7848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4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Модуль 4 Лекція 4</a:t>
            </a: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uk-UA" dirty="0" smtClean="0"/>
              <a:t>Теорія кодів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36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6003503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Припустимо, що є така матриця 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x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)-матриця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що її перші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стовпців і рядків утворюють одиничну матрицю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aseline="-250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розміру 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 x k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), всі стовпці якої різні. Таким чином, матриця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має вигляд [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aseline="-250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|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en-US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].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априклад, наступна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матриця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  <m:r>
                            <a:rPr lang="uk-UA" sz="24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  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є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породжуючею матрицею.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множина рядків.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={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100101, 010110, 001011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}.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6003503"/>
              </a:xfrm>
              <a:blipFill rotWithShape="1">
                <a:blip r:embed="rId2"/>
                <a:stretch>
                  <a:fillRect l="-1111" t="-812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12694" y="6446439"/>
            <a:ext cx="3681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10 з 18</a:t>
            </a:r>
            <a:endParaRPr lang="ru-RU" sz="1600" dirty="0"/>
          </a:p>
        </p:txBody>
      </p:sp>
      <p:grpSp>
        <p:nvGrpSpPr>
          <p:cNvPr id="6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96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931495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Нехай С – код, утворений всіма векторами, які являються кінцевими сумами рядків з </a:t>
                </a:r>
                <a:r>
                  <a:rPr lang="en-US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(група С є породженою групою </a:t>
                </a:r>
                <a:r>
                  <a:rPr lang="en-US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).</a:t>
                </a:r>
                <a:endParaRPr lang="ru-RU" sz="25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uk-UA" sz="25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ТЕОРЕМА 19.1</a:t>
                </a:r>
                <a:r>
                  <a:rPr lang="uk-UA" sz="2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ru-RU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[</a:t>
                </a:r>
                <a:r>
                  <a:rPr lang="en-US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ru-RU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] 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–код </a:t>
                </a:r>
                <a:r>
                  <a:rPr lang="en-US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C 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містить </a:t>
                </a:r>
                <a:r>
                  <a:rPr lang="ru-RU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500" baseline="30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рядків</a:t>
                </a:r>
                <a:r>
                  <a:rPr lang="uk-UA" sz="2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ru-RU" sz="25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Для 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передачі </a:t>
                </a:r>
                <a:r>
                  <a:rPr lang="uk-UA" sz="2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рядків 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повідомлення довжини </a:t>
                </a:r>
                <a:r>
                  <a:rPr lang="en-US" sz="2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необхідно 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закодувати їх, помноживши справа на матрицю </a:t>
                </a:r>
                <a:r>
                  <a:rPr lang="en-US" sz="2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Закодуємо (1, 1, 0)</a:t>
                </a:r>
                <a:endParaRPr lang="ru-RU" sz="25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(1, 1, 0)</a:t>
                </a:r>
                <a14:m>
                  <m:oMath xmlns:m="http://schemas.openxmlformats.org/officeDocument/2006/math">
                    <m:r>
                      <a:rPr lang="uk-UA" sz="2500" i="1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ru-RU" sz="25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ru-RU" sz="25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uk-UA" sz="25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    </m:t>
                        </m:r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ru-RU" sz="25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5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uk-UA" sz="25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(1, 1, 0, 0, 1, 1)</a:t>
                </a:r>
                <a:endParaRPr lang="ru-RU" sz="25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931495"/>
              </a:xfrm>
              <a:blipFill rotWithShape="1">
                <a:blip r:embed="rId2"/>
                <a:stretch>
                  <a:fillRect l="-1185" t="-822" r="-11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3666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11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6286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"/>
          <p:cNvSpPr txBox="1"/>
          <p:nvPr/>
        </p:nvSpPr>
        <p:spPr>
          <a:xfrm>
            <a:off x="-85486" y="1681423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598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6075511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uk-UA" sz="26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Вектор називається </a:t>
                </a:r>
                <a:r>
                  <a:rPr lang="uk-UA" sz="26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ортогональним</a:t>
                </a:r>
                <a:r>
                  <a:rPr lang="uk-UA" sz="26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іншому вектору, якщо їх скалярний добуток дорівнює нулю.</a:t>
                </a:r>
                <a:endParaRPr lang="ru-RU" sz="26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6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Двоїстим </a:t>
                </a:r>
                <a:r>
                  <a:rPr lang="uk-UA" sz="2600" b="1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кодом </a:t>
                </a:r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до коду С, що позначається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С</m:t>
                        </m:r>
                      </m:e>
                      <m:sup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⊥</m:t>
                        </m:r>
                      </m:sup>
                    </m:sSup>
                  </m:oMath>
                </a14:m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називається множина всіх рядків з </a:t>
                </a:r>
                <a:r>
                  <a:rPr lang="en-US" sz="26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600" baseline="-250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ортогональних кожному рядку з коду С.</a:t>
                </a:r>
                <a:endParaRPr lang="ru-RU" sz="26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6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ТЕОРЕМА 19.2. </a:t>
                </a:r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Нехай С – груповий код,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С</m:t>
                        </m:r>
                      </m:e>
                      <m:sup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⊥</m:t>
                        </m:r>
                      </m:sup>
                    </m:sSup>
                  </m:oMath>
                </a14:m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 двоїстий йому код. Рядок </a:t>
                </a:r>
                <a:r>
                  <a:rPr lang="en-US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 </a:t>
                </a:r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належить коду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С</m:t>
                        </m:r>
                      </m:e>
                      <m:sup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⊥</m:t>
                        </m:r>
                      </m:sup>
                    </m:sSup>
                  </m:oMath>
                </a14:m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тоді і тільки тоді, коли він ортогональний кожному рядку з </a:t>
                </a:r>
                <a:r>
                  <a:rPr lang="en-US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множини, що породжує елементи коду С.</a:t>
                </a:r>
                <a:endParaRPr lang="ru-RU" sz="26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6075511"/>
              </a:xfrm>
              <a:blipFill rotWithShape="1">
                <a:blip r:embed="rId2"/>
                <a:stretch>
                  <a:fillRect l="-1259" t="-903" r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3681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12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40466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134076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2"/>
          <p:cNvSpPr txBox="1"/>
          <p:nvPr/>
        </p:nvSpPr>
        <p:spPr>
          <a:xfrm>
            <a:off x="-117709" y="2420888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828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5787479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n-US" sz="26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sz="26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ru-RU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    </m:t>
                        </m:r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ru-RU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[I</a:t>
                </a:r>
                <a:r>
                  <a:rPr lang="en-US" sz="26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| A</a:t>
                </a:r>
                <a:r>
                  <a:rPr lang="en-US" sz="26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]</a:t>
                </a:r>
                <a:endParaRPr lang="ru-RU" sz="26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𝐺</m:t>
                        </m:r>
                      </m:e>
                      <m:sup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⊥</m:t>
                        </m:r>
                      </m:sup>
                    </m:sSup>
                  </m:oMath>
                </a14:m>
                <a:r>
                  <a:rPr lang="en-US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ru-RU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    </m:t>
                        </m:r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ru-RU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6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uk-UA" sz="26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ru-RU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ru-RU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uk-UA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uk-UA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  <m:sup>
                            <m:r>
                              <a:rPr lang="uk-UA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𝑡</m:t>
                            </m:r>
                          </m:sup>
                        </m:sSubSup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ru-RU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uk-UA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uk-UA" sz="26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ru-RU" sz="26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3</m:t>
                        </m:r>
                      </m:sub>
                      <m:sup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ru-RU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транспонована матриця матриці А</a:t>
                </a:r>
                <a:r>
                  <a:rPr lang="uk-UA" sz="26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Матриця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𝐺</m:t>
                        </m:r>
                      </m:e>
                      <m:sup>
                        <m:r>
                          <a:rPr lang="uk-UA" sz="26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⊥</m:t>
                        </m:r>
                      </m:sup>
                    </m:sSup>
                  </m:oMath>
                </a14:m>
                <a:r>
                  <a:rPr lang="uk-UA" sz="26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- матриця контролю парності.</a:t>
                </a:r>
                <a:endParaRPr lang="ru-RU" sz="26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5787479"/>
              </a:xfrm>
              <a:blipFill rotWithShape="1">
                <a:blip r:embed="rId2"/>
                <a:stretch>
                  <a:fillRect l="-1259" r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3681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13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20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Код Хемінга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268760"/>
                <a:ext cx="8435280" cy="5137150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ru-RU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Нехай матриця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𝐻</m:t>
                        </m:r>
                      </m:sub>
                      <m:sup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⊥</m:t>
                        </m:r>
                      </m:sup>
                    </m:sSubSup>
                  </m:oMath>
                </a14:m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 матриця, в якій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таких рядк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ів, що стовпці складаються з різних рядків довжини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за виключенням рядку, що складається з нулів.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uk-UA" sz="24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Матриця </a:t>
                </a:r>
                <a:r>
                  <a:rPr lang="uk-UA" sz="2400" b="1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Хемінга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це ((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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 матриця вигляду [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en-US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|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], де А - ((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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). Код, утворений рядками матриці Хемінга, називається </a:t>
                </a:r>
                <a:r>
                  <a:rPr lang="uk-UA" sz="2400" b="1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кодом Хемінга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Нехай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3 і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𝐻</m:t>
                        </m:r>
                      </m:sub>
                      <m:sup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⊥</m:t>
                        </m:r>
                      </m:sup>
                    </m:sSubSup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матриця</a:t>
                </a:r>
                <a14:m>
                  <m:oMath xmlns:m="http://schemas.openxmlformats.org/officeDocument/2006/math">
                    <m:r>
                      <a:rPr lang="uk-UA" sz="2400" b="0" i="0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    </m:t>
                        </m:r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 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uk-UA" sz="2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Тоді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матриця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ru-RU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ru-RU" sz="2400" i="1">
                                            <a:solidFill>
                                              <a:schemeClr val="tx2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uk-UA" sz="2400" i="1">
                                              <a:solidFill>
                                                <a:schemeClr val="tx2"/>
                                              </a:solidFill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m>
                                            <m:mPr>
                                              <m:mcs>
                                                <m:mc>
                                                  <m:mcPr>
                                                    <m:count m:val="3"/>
                                                    <m:mcJc m:val="center"/>
                                                  </m:mcPr>
                                                </m:mc>
                                              </m:mcs>
                                              <m:ctrlPr>
                                                <a:rPr lang="ru-RU" sz="2400" i="1">
                                                  <a:solidFill>
                                                    <a:schemeClr val="tx2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mPr>
                                            <m:mr>
                                              <m:e>
                                                <m:r>
                                                  <a:rPr lang="uk-UA" sz="2400" i="1">
                                                    <a:solidFill>
                                                      <a:schemeClr val="tx2"/>
                                                    </a:solidFill>
                                                    <a:latin typeface="Cambria Math"/>
                                                  </a:rPr>
                                                  <m:t>0</m:t>
                                                </m:r>
                                              </m:e>
                                              <m:e>
                                                <m:r>
                                                  <a:rPr lang="uk-UA" sz="2400" i="1">
                                                    <a:solidFill>
                                                      <a:schemeClr val="tx2"/>
                                                    </a:solidFill>
                                                    <a:latin typeface="Cambria Math"/>
                                                  </a:rPr>
                                                  <m:t>0</m:t>
                                                </m:r>
                                              </m:e>
                                              <m:e>
                                                <m:r>
                                                  <a:rPr lang="uk-UA" sz="2400" i="1">
                                                    <a:solidFill>
                                                      <a:schemeClr val="tx2"/>
                                                    </a:solidFill>
                                                    <a:latin typeface="Cambria Math"/>
                                                  </a:rPr>
                                                  <m:t>1</m:t>
                                                </m:r>
                                              </m:e>
                                            </m:mr>
                                          </m:m>
                                        </m:e>
                                        <m:e>
                                          <m:r>
                                            <a:rPr lang="uk-UA" sz="2400" i="1">
                                              <a:solidFill>
                                                <a:schemeClr val="tx2"/>
                                              </a:solidFill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</m:m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ru-RU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    </m:t>
                              </m:r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ru-RU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  <m:r>
                                <a:rPr lang="uk-UA" sz="2400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    </m:t>
                              </m:r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ru-RU" sz="2400" i="1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268760"/>
                <a:ext cx="8435280" cy="5137150"/>
              </a:xfrm>
              <a:blipFill rotWithShape="1">
                <a:blip r:embed="rId2"/>
                <a:stretch>
                  <a:fillRect l="-1157" t="-830" r="-11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3681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14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9" y="249289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9" y="3933056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35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6219527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ТЕОРЕМА 19.3.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Для рядків </a:t>
                </a:r>
                <a:r>
                  <a:rPr lang="uk-UA" sz="2400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і </a:t>
                </a:r>
                <a:r>
                  <a:rPr lang="uk-UA" sz="2400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 вага 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wt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+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') ≤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wt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+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wt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').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Відстань </a:t>
                </a:r>
                <a:r>
                  <a:rPr lang="uk-UA" sz="2400" b="1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Хемінга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або просто відстань між двома рядками кода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і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', що мають однакову довжину, - це число відповідних блоків в рядку, де один рядок має цифру 1, а інший 0. Позначимо функцію відстані 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с, 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').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Я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кщо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101011 і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 = 110010, то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с, 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') = 3, оскільки два рядки відрізняються у другій, третій та шостій позиціях.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ТЕОРЕМА 19.4.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Функція відстані Хемінга має наступні властивості: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а) для рядків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і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 відстань 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с, 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') = 0 тоді і тільки тоді, коли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б) для рядків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і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 відстань 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с, 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') = 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',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в) для рядків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 і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'' виконується співвідношення 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'') ≤ 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') + 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',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'')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6219527"/>
              </a:xfrm>
              <a:blipFill rotWithShape="1">
                <a:blip r:embed="rId2"/>
                <a:stretch>
                  <a:fillRect l="-1111" t="-784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3681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15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2" y="1154029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9662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2"/>
          <p:cNvSpPr txBox="1"/>
          <p:nvPr/>
        </p:nvSpPr>
        <p:spPr>
          <a:xfrm>
            <a:off x="-102213" y="324702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/>
          <p:nvPr/>
        </p:nvSpPr>
        <p:spPr>
          <a:xfrm>
            <a:off x="0" y="15804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15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314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С – код, то мінімальна відстань кода С, що позначається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(C)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дорівнює найменшій відстані між двома рядками з С.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19.5.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кода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С: 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а) якщо 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(C)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використання кода дозволяє виявляти до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помилок.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б) якщо 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(C)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використання кода дозволяє виправляти до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помилок.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19.6.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Мінімальна відстань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кода С дорівнює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wt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: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≠ 0}.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681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16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1" name="Text Box 2"/>
          <p:cNvSpPr txBox="1"/>
          <p:nvPr/>
        </p:nvSpPr>
        <p:spPr>
          <a:xfrm>
            <a:off x="-12468" y="162880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/>
          <p:nvPr/>
        </p:nvSpPr>
        <p:spPr>
          <a:xfrm>
            <a:off x="-18827" y="3716478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759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Андерсон Д.А. Дискретная математика и комбинаторика: Пер. с англ.. – М.: Изд. дом «Вильямс», 2003. – 960 с.</a:t>
            </a:r>
          </a:p>
          <a:p>
            <a:pPr algn="just"/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Новиков Ф.А. Дискретная математика для программистов: Учебник для вузов. 3-е изд. – Спб.: Питер, 2008. – 384 с.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64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212976"/>
            <a:ext cx="7848600" cy="563562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87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hlinkClick r:id="rId2" action="ppaction://hlinksldjump"/>
              </a:rPr>
              <a:t>Вступ до теорії кодів</a:t>
            </a:r>
            <a:endParaRPr lang="uk-UA" dirty="0" smtClean="0"/>
          </a:p>
          <a:p>
            <a:r>
              <a:rPr lang="uk-UA" dirty="0" smtClean="0">
                <a:hlinkClick r:id="rId3" action="ppaction://hlinksldjump"/>
              </a:rPr>
              <a:t>Породжуючі матриці</a:t>
            </a:r>
            <a:endParaRPr lang="uk-UA" dirty="0" smtClean="0"/>
          </a:p>
          <a:p>
            <a:r>
              <a:rPr lang="uk-UA" dirty="0" smtClean="0">
                <a:hlinkClick r:id="rId4" action="ppaction://hlinksldjump"/>
              </a:rPr>
              <a:t>Код Хемінга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72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Умовні позначення</a:t>
            </a:r>
            <a:endParaRPr lang="ru-RU" dirty="0"/>
          </a:p>
        </p:txBody>
      </p:sp>
      <p:pic>
        <p:nvPicPr>
          <p:cNvPr id="8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49" y="2096595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48383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zadova\Pictures\zametk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73" y="2636912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87354" y="3172990"/>
            <a:ext cx="503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uk-UA" sz="5400" b="1" cap="none" spc="0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3810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1432" y="1483832"/>
            <a:ext cx="2021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визначення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8810" y="2152647"/>
            <a:ext cx="155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приклад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8810" y="2733411"/>
            <a:ext cx="161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примітка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8810" y="3480917"/>
            <a:ext cx="1676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важливо!</a:t>
            </a:r>
            <a:endParaRPr lang="ru-RU" sz="2400" dirty="0"/>
          </a:p>
        </p:txBody>
      </p:sp>
      <p:sp>
        <p:nvSpPr>
          <p:cNvPr id="16" name="Text Box 2"/>
          <p:cNvSpPr txBox="1"/>
          <p:nvPr/>
        </p:nvSpPr>
        <p:spPr>
          <a:xfrm>
            <a:off x="481376" y="412378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3669" y="4270519"/>
            <a:ext cx="157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</a:t>
            </a:r>
            <a:r>
              <a:rPr lang="ru-RU" sz="2400" dirty="0" smtClean="0"/>
              <a:t>теорема</a:t>
            </a:r>
            <a:endParaRPr lang="ru-RU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8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Action Button: Custom 21">
              <a:hlinkClick r:id="rId6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83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 до теорії кодів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Визначемо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як представлення множини символів рядків, що складається з нулів та одиниць. Ця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множина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символів </a:t>
            </a:r>
            <a:r>
              <a:rPr lang="uk-UA" sz="25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зазвича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включає букви алфавіту, цифри і, як правило, певні контрольні символи. Коди представляються бінарними рядками з метою використання їх комп’ютерами для зберігання та передачі даних. Кодування всіх символів двійковими рядками однієї довжини називається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блокуванням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Для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кодування кожного символа використовується 8 біт, то відомо, що кожні 8 біт представляють один символ передаваємого повідомлення.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567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</a:t>
            </a:r>
            <a:r>
              <a:rPr lang="uk-UA" sz="1600" dirty="0"/>
              <a:t>4</a:t>
            </a:r>
            <a:r>
              <a:rPr lang="uk-UA" sz="1600" dirty="0" smtClean="0"/>
              <a:t>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0" y="1413707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" y="4437112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40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7479"/>
          </a:xfrm>
        </p:spPr>
        <p:txBody>
          <a:bodyPr/>
          <a:lstStyle/>
          <a:p>
            <a:pPr marL="0" indent="0" algn="just">
              <a:buNone/>
            </a:pP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Блоковий код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 особливо корисним для обмеження довжини кода для кожного відправленого символа або букви.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 використанні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кома-коду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кожний символ кодується рядком з одиниць, в кінці якого стоїть нуль. Множина рядків коду має вигляд {0, 10, 110, 11110, 11111110, ...}. Цей код має явний недолік: елементи коду можуть бути дуже довгими і займати великий об’єм пам’яті.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мінімізації об’єма пам’яті найбільш ефективним є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код Хафмана.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Найбільша перевага цього виду кодування є в тому, що це миттєвий код.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567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</a:t>
            </a:r>
            <a:r>
              <a:rPr lang="uk-UA" sz="1600" dirty="0"/>
              <a:t>5</a:t>
            </a:r>
            <a:r>
              <a:rPr lang="uk-UA" sz="1600" dirty="0" smtClean="0"/>
              <a:t>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439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3503"/>
          </a:xfrm>
        </p:spPr>
        <p:txBody>
          <a:bodyPr/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Прикладом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коду, що мінімізує час передачі, є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код Морзе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Букви і символи, які зустрічаються набільш часто, мають більш короткий код. В коді Морзе букви розділені «пробілами», а слова – трьома «пробілами». В даному випадку пробіл – це одиниця часу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Недоліки: в процесі передачі можуть виникати помилки. Причиною помилок – називається невизначеним терміном «шум».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273" y="3441894"/>
            <a:ext cx="6568708" cy="28173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2694" y="6446439"/>
            <a:ext cx="3567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</a:t>
            </a:r>
            <a:r>
              <a:rPr lang="uk-UA" sz="1600" dirty="0"/>
              <a:t>6</a:t>
            </a:r>
            <a:r>
              <a:rPr lang="uk-UA" sz="1600" dirty="0" smtClean="0"/>
              <a:t> з 18</a:t>
            </a:r>
            <a:endParaRPr lang="ru-RU" sz="1600" dirty="0"/>
          </a:p>
        </p:txBody>
      </p:sp>
      <p:grpSp>
        <p:nvGrpSpPr>
          <p:cNvPr id="6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51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475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Коди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що мають властивість визначення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наявності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помилок, називаються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кодами, виявляючими помилки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Коди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що дозволяють виправляти помилки, називаються кодами,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виправляючими помилки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Проблема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використання кодів з виправленням помилок і кодів з виявленням помилок полягає в тому, що вони повинні включати в себе додаткову інформацію, тому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являються менш ефективними у відношенні мінімізації  об’єма пам’яті.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Десяткова позиційна система числення – це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спосіб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кодування натуральних чисел. Римські цифри – інший спосіб кодування натуральних чисел, при чому є більш наглядним: палець – І, п’ятерня –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дві п’ятерні –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Проте при цьому способі кодування складніше виконувати арифметичні дії над великими числами, тому він був витіснутий позиційною десятковою системою.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567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</a:t>
            </a:r>
            <a:r>
              <a:rPr lang="uk-UA" sz="1600" dirty="0"/>
              <a:t>7</a:t>
            </a:r>
            <a:r>
              <a:rPr lang="uk-UA" sz="1600" dirty="0" smtClean="0"/>
              <a:t>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33265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112474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6104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azadova\Pictures\zametk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89" y="1916832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41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9487"/>
          </a:xfrm>
        </p:spPr>
        <p:txBody>
          <a:bodyPr/>
          <a:lstStyle/>
          <a:p>
            <a:pPr marL="0" indent="0" algn="just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Декартові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координати – спосіб кодування геометричних об’єктів числами.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Кодування є центральним питанням у розвитку різних (практично всіх) задач програмування: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Представлення даних довільної природи (чисел, текста, графіки) в пам’яті комп’ютера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Захист інформації від несанкціонованого доступу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Забезпечення перешкодостійкості під час передачі даних по каналам зв’язку.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Стискання інформації в базах даних.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567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</a:t>
            </a:r>
            <a:r>
              <a:rPr lang="uk-UA" sz="1600" dirty="0"/>
              <a:t>8</a:t>
            </a:r>
            <a:r>
              <a:rPr lang="uk-UA" sz="1600" dirty="0" smtClean="0"/>
              <a:t>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9" y="62068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27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Породжуючі матриці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18310"/>
            <a:ext cx="8229600" cy="513715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Будемо вважати, що всі рядки мають фіксовану довжину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і будемо розглядати рядки як вектори або (1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)-матриці. Визначимо додавання по модулю 2, так що 1 + 1 = 0. Таким чином, 11110001 + 10100111 = 01010110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Скалярний </a:t>
            </a:r>
            <a:r>
              <a:rPr lang="uk-UA" sz="25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добуток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векторів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позначається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дорівнює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… +  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Вагою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рядку кода с, що позначається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wt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називається кількість одиниць в рядку.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Якщо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 = 1011010, то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wt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4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567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4. Теорія кодів. Слайд </a:t>
            </a:r>
            <a:r>
              <a:rPr lang="uk-UA" sz="1600" dirty="0"/>
              <a:t>9</a:t>
            </a:r>
            <a:r>
              <a:rPr lang="uk-UA" sz="1600" dirty="0" smtClean="0"/>
              <a:t> з 18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5" y="292494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5" y="422108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5" y="5013176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6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456</TotalTime>
  <Words>1770</Words>
  <Application>Microsoft Office PowerPoint</Application>
  <PresentationFormat>Экран (4:3)</PresentationFormat>
  <Paragraphs>107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cdb2004138l</vt:lpstr>
      <vt:lpstr>Теорія кодів</vt:lpstr>
      <vt:lpstr>План</vt:lpstr>
      <vt:lpstr>Умовні позначення</vt:lpstr>
      <vt:lpstr>Вступ до теорії кодів</vt:lpstr>
      <vt:lpstr>Презентация PowerPoint</vt:lpstr>
      <vt:lpstr>Презентация PowerPoint</vt:lpstr>
      <vt:lpstr>Презентация PowerPoint</vt:lpstr>
      <vt:lpstr>Презентация PowerPoint</vt:lpstr>
      <vt:lpstr>Породжуючі матриці</vt:lpstr>
      <vt:lpstr>Презентация PowerPoint</vt:lpstr>
      <vt:lpstr>Презентация PowerPoint</vt:lpstr>
      <vt:lpstr>Презентация PowerPoint</vt:lpstr>
      <vt:lpstr>Презентация PowerPoint</vt:lpstr>
      <vt:lpstr>Код Хемінга</vt:lpstr>
      <vt:lpstr>Презентация PowerPoint</vt:lpstr>
      <vt:lpstr>Презентация PowerPoint</vt:lpstr>
      <vt:lpstr>Література</vt:lpstr>
      <vt:lpstr>Дякую за увагу</vt:lpstr>
    </vt:vector>
  </TitlesOfParts>
  <Company>DataArt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кодів</dc:title>
  <dc:creator>Азадова Эллина Валерьевна</dc:creator>
  <cp:lastModifiedBy>Irina</cp:lastModifiedBy>
  <cp:revision>34</cp:revision>
  <dcterms:created xsi:type="dcterms:W3CDTF">2011-11-29T10:41:15Z</dcterms:created>
  <dcterms:modified xsi:type="dcterms:W3CDTF">2012-02-16T02:10:02Z</dcterms:modified>
</cp:coreProperties>
</file>