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8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58" r:id="rId25"/>
    <p:sldId id="26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233466-AB30-48FA-A87C-AE2A1D9869DF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AC2941-2F12-4BC3-AD56-A26148DF2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941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9F368-2CE4-46D6-937F-03780A72D3B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728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C2941-2F12-4BC3-AD56-A26148DF2D4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306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Замкнутою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називається така операція, </a:t>
            </a:r>
            <a:r>
              <a:rPr lang="uk-U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операнди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та результат якої належать одній множині.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C2941-2F12-4BC3-AD56-A26148DF2D4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229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Доведення теореми 16.2.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Нехай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t'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S'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uk-UA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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'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S'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 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'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= t'.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За означенням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напівгрупи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s'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S'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 означенням гомоморфізму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s'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= f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◦ f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s'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= t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·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t'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тобто 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t'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S'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 f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S'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напівгрупа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C2941-2F12-4BC3-AD56-A26148DF2D4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240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Доведення теореми 16.7.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Припустимо, що 1 і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- одиниці групи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Тоді 1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◦ e = e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 означенням одиниці.</a:t>
            </a:r>
          </a:p>
          <a:p>
            <a:pPr marL="0" indent="271463">
              <a:spcBef>
                <a:spcPts val="600"/>
              </a:spcBef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Доведення теореми</a:t>
            </a:r>
            <a:r>
              <a:rPr lang="uk-UA" b="1" baseline="0" dirty="0" smtClean="0">
                <a:latin typeface="Times New Roman" pitchFamily="18" charset="0"/>
                <a:cs typeface="Times New Roman" pitchFamily="18" charset="0"/>
              </a:rPr>
              <a:t> 16.8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Нехай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елемент групи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а елементи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обернені до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тоді </a:t>
            </a:r>
          </a:p>
          <a:p>
            <a:pPr marL="0" indent="271463">
              <a:spcBef>
                <a:spcPts val="600"/>
              </a:spcBef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		b = b ◦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= b ◦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а ◦ с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b ◦ 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◦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◦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= с.</a:t>
            </a:r>
            <a:endParaRPr lang="ru-RU" dirty="0" smtClean="0"/>
          </a:p>
          <a:p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Доведення теореми</a:t>
            </a:r>
            <a:r>
              <a:rPr lang="uk-UA" sz="1200" b="1" baseline="0" dirty="0" smtClean="0">
                <a:latin typeface="Times New Roman" pitchFamily="18" charset="0"/>
                <a:cs typeface="Times New Roman" pitchFamily="18" charset="0"/>
              </a:rPr>
              <a:t> 16.9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. Оскільки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1200" i="1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200" baseline="30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◦ a = a ◦ a</a:t>
            </a:r>
            <a:r>
              <a:rPr lang="uk-UA" sz="1200" i="1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2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1, то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задовольняє означенню оберненого елемента для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200" i="1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2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. Оскільки обернений елемент єдиний, то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і є елементом, оберненим до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200" i="1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2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271463" eaLnBrk="1" hangingPunct="1">
              <a:buFontTx/>
              <a:buNone/>
            </a:pP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Доведення теореми 16.10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 ◦ b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◦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1200" i="1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2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◦ a</a:t>
            </a:r>
            <a:r>
              <a:rPr lang="uk-UA" sz="1200" i="1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2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 ◦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b ◦ b</a:t>
            </a:r>
            <a:r>
              <a:rPr lang="uk-UA" sz="1200" i="1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2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))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◦ a</a:t>
            </a:r>
            <a:r>
              <a:rPr lang="uk-UA" sz="1200" i="1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2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br>
              <a:rPr lang="uk-UA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= 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 ◦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◦ a</a:t>
            </a:r>
            <a:r>
              <a:rPr lang="uk-UA" sz="12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= a ◦ a</a:t>
            </a:r>
            <a:r>
              <a:rPr lang="uk-UA" sz="1200" i="1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2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Аналогічно, 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1200" i="1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2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◦ a</a:t>
            </a:r>
            <a:r>
              <a:rPr lang="uk-UA" sz="1200" i="1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2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◦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a ◦ b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1, і за означенням оберненого елемента, та внаслідок його єдиності маємо 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a ◦ b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1200" i="1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2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= b</a:t>
            </a:r>
            <a:r>
              <a:rPr lang="uk-UA" sz="1200" i="1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2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◦ a</a:t>
            </a:r>
            <a:r>
              <a:rPr lang="uk-UA" sz="1200" i="1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2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.	  					 ⁯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71463" eaLnBrk="1" hangingPunct="1">
              <a:buFont typeface="Wingdings 3" pitchFamily="18" charset="2"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Позначимо 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1200" i="1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2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200" i="1" baseline="30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= а</a:t>
            </a:r>
            <a:r>
              <a:rPr lang="uk-UA" sz="1200" i="1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200" i="1" baseline="30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, тоді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12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позначає одиницю 1.</a:t>
            </a:r>
          </a:p>
          <a:p>
            <a:endParaRPr lang="ru-RU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C2941-2F12-4BC3-AD56-A26148DF2D4F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2221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Доведення леми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. Нехай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 ◦ H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- лівий суміжний клас підгрупи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. Нехай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H → а ◦ H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 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= a ◦ h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- бієкція.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Доведення теореми Лагранжа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Якщо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- порядок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q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- кількість лівих суміжних класів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- порядок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то згідно попереднім лемам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n = pq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 ⁯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Доведення теореми 16.17.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Нехай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найменше додатне число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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i="1" baseline="30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  і 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H =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i="1" baseline="30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}. Тоді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- підгрупа з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елементами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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ділить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Нехай 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n = pq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таким чином,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= g</a:t>
            </a:r>
            <a:r>
              <a:rPr lang="uk-UA" i="1" baseline="30000" dirty="0" smtClean="0">
                <a:latin typeface="Times New Roman" pitchFamily="18" charset="0"/>
                <a:cs typeface="Times New Roman" pitchFamily="18" charset="0"/>
              </a:rPr>
              <a:t>pq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i="1" baseline="30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i="1" baseline="30000" dirty="0" smtClean="0"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C2941-2F12-4BC3-AD56-A26148DF2D4F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2109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C2941-2F12-4BC3-AD56-A26148DF2D4F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238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-9525" y="2708275"/>
            <a:ext cx="9183688" cy="1501775"/>
            <a:chOff x="-23" y="1319"/>
            <a:chExt cx="5799" cy="946"/>
          </a:xfrm>
        </p:grpSpPr>
        <p:sp>
          <p:nvSpPr>
            <p:cNvPr id="3090" name="Freeform 18"/>
            <p:cNvSpPr>
              <a:spLocks/>
            </p:cNvSpPr>
            <p:nvPr/>
          </p:nvSpPr>
          <p:spPr bwMode="gray">
            <a:xfrm>
              <a:off x="-20" y="1319"/>
              <a:ext cx="5779" cy="946"/>
            </a:xfrm>
            <a:custGeom>
              <a:avLst/>
              <a:gdLst>
                <a:gd name="T0" fmla="*/ 6 w 5779"/>
                <a:gd name="T1" fmla="*/ 454 h 946"/>
                <a:gd name="T2" fmla="*/ 355 w 5779"/>
                <a:gd name="T3" fmla="*/ 454 h 946"/>
                <a:gd name="T4" fmla="*/ 757 w 5779"/>
                <a:gd name="T5" fmla="*/ 1 h 946"/>
                <a:gd name="T6" fmla="*/ 2511 w 5779"/>
                <a:gd name="T7" fmla="*/ 0 h 946"/>
                <a:gd name="T8" fmla="*/ 2646 w 5779"/>
                <a:gd name="T9" fmla="*/ 144 h 946"/>
                <a:gd name="T10" fmla="*/ 5779 w 5779"/>
                <a:gd name="T11" fmla="*/ 137 h 946"/>
                <a:gd name="T12" fmla="*/ 5779 w 5779"/>
                <a:gd name="T13" fmla="*/ 772 h 946"/>
                <a:gd name="T14" fmla="*/ 2899 w 5779"/>
                <a:gd name="T15" fmla="*/ 765 h 946"/>
                <a:gd name="T16" fmla="*/ 2757 w 5779"/>
                <a:gd name="T17" fmla="*/ 946 h 946"/>
                <a:gd name="T18" fmla="*/ 1883 w 5779"/>
                <a:gd name="T19" fmla="*/ 946 h 946"/>
                <a:gd name="T20" fmla="*/ 1663 w 5779"/>
                <a:gd name="T21" fmla="*/ 687 h 946"/>
                <a:gd name="T22" fmla="*/ 0 w 5779"/>
                <a:gd name="T23" fmla="*/ 687 h 946"/>
                <a:gd name="T24" fmla="*/ 35 w 5779"/>
                <a:gd name="T25" fmla="*/ 48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79" h="946">
                  <a:moveTo>
                    <a:pt x="6" y="454"/>
                  </a:moveTo>
                  <a:lnTo>
                    <a:pt x="355" y="454"/>
                  </a:lnTo>
                  <a:lnTo>
                    <a:pt x="757" y="1"/>
                  </a:lnTo>
                  <a:lnTo>
                    <a:pt x="2511" y="0"/>
                  </a:lnTo>
                  <a:lnTo>
                    <a:pt x="2646" y="144"/>
                  </a:lnTo>
                  <a:lnTo>
                    <a:pt x="5779" y="137"/>
                  </a:lnTo>
                  <a:lnTo>
                    <a:pt x="5779" y="772"/>
                  </a:lnTo>
                  <a:lnTo>
                    <a:pt x="2899" y="765"/>
                  </a:lnTo>
                  <a:lnTo>
                    <a:pt x="2757" y="946"/>
                  </a:lnTo>
                  <a:lnTo>
                    <a:pt x="1883" y="946"/>
                  </a:lnTo>
                  <a:lnTo>
                    <a:pt x="1663" y="687"/>
                  </a:lnTo>
                  <a:lnTo>
                    <a:pt x="0" y="687"/>
                  </a:lnTo>
                  <a:lnTo>
                    <a:pt x="35" y="48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dist="77251" dir="4832261" algn="ctr" rotWithShape="0">
                <a:srgbClr val="000066">
                  <a:alpha val="19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1" name="Freeform 19" descr="01_img(Global Digtal Desigm(imageState)"/>
            <p:cNvSpPr>
              <a:spLocks/>
            </p:cNvSpPr>
            <p:nvPr/>
          </p:nvSpPr>
          <p:spPr bwMode="gray">
            <a:xfrm>
              <a:off x="-23" y="1344"/>
              <a:ext cx="5799" cy="895"/>
            </a:xfrm>
            <a:custGeom>
              <a:avLst/>
              <a:gdLst>
                <a:gd name="T0" fmla="*/ 0 w 5799"/>
                <a:gd name="T1" fmla="*/ 455 h 895"/>
                <a:gd name="T2" fmla="*/ 369 w 5799"/>
                <a:gd name="T3" fmla="*/ 454 h 895"/>
                <a:gd name="T4" fmla="*/ 776 w 5799"/>
                <a:gd name="T5" fmla="*/ 0 h 895"/>
                <a:gd name="T6" fmla="*/ 2496 w 5799"/>
                <a:gd name="T7" fmla="*/ 0 h 895"/>
                <a:gd name="T8" fmla="*/ 2632 w 5799"/>
                <a:gd name="T9" fmla="*/ 136 h 895"/>
                <a:gd name="T10" fmla="*/ 5799 w 5799"/>
                <a:gd name="T11" fmla="*/ 136 h 895"/>
                <a:gd name="T12" fmla="*/ 5788 w 5799"/>
                <a:gd name="T13" fmla="*/ 727 h 895"/>
                <a:gd name="T14" fmla="*/ 2883 w 5799"/>
                <a:gd name="T15" fmla="*/ 708 h 895"/>
                <a:gd name="T16" fmla="*/ 2747 w 5799"/>
                <a:gd name="T17" fmla="*/ 895 h 895"/>
                <a:gd name="T18" fmla="*/ 1899 w 5799"/>
                <a:gd name="T19" fmla="*/ 895 h 895"/>
                <a:gd name="T20" fmla="*/ 1681 w 5799"/>
                <a:gd name="T21" fmla="*/ 635 h 895"/>
                <a:gd name="T22" fmla="*/ 7 w 5799"/>
                <a:gd name="T23" fmla="*/ 635 h 895"/>
                <a:gd name="T24" fmla="*/ 7 w 5799"/>
                <a:gd name="T25" fmla="*/ 454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99" h="895">
                  <a:moveTo>
                    <a:pt x="0" y="455"/>
                  </a:moveTo>
                  <a:lnTo>
                    <a:pt x="369" y="454"/>
                  </a:lnTo>
                  <a:lnTo>
                    <a:pt x="776" y="0"/>
                  </a:lnTo>
                  <a:lnTo>
                    <a:pt x="2496" y="0"/>
                  </a:lnTo>
                  <a:lnTo>
                    <a:pt x="2632" y="136"/>
                  </a:lnTo>
                  <a:lnTo>
                    <a:pt x="5799" y="136"/>
                  </a:lnTo>
                  <a:lnTo>
                    <a:pt x="5788" y="727"/>
                  </a:lnTo>
                  <a:lnTo>
                    <a:pt x="2883" y="708"/>
                  </a:lnTo>
                  <a:lnTo>
                    <a:pt x="2747" y="895"/>
                  </a:lnTo>
                  <a:lnTo>
                    <a:pt x="1899" y="895"/>
                  </a:lnTo>
                  <a:lnTo>
                    <a:pt x="1681" y="635"/>
                  </a:lnTo>
                  <a:lnTo>
                    <a:pt x="7" y="635"/>
                  </a:lnTo>
                  <a:lnTo>
                    <a:pt x="7" y="454"/>
                  </a:lnTo>
                </a:path>
              </a:pathLst>
            </a:custGeom>
            <a:blipFill dpi="0" rotWithShape="1">
              <a:blip r:embed="rId2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>
                <a:latin typeface="Verdana" pitchFamily="34" charset="0"/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ctrTitle" sz="quarter"/>
          </p:nvPr>
        </p:nvSpPr>
        <p:spPr bwMode="black">
          <a:xfrm>
            <a:off x="611188" y="1700213"/>
            <a:ext cx="8137525" cy="792162"/>
          </a:xfrm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altLang="ko-KR" noProof="0" smtClean="0"/>
              <a:t>Образец заголовка</a:t>
            </a:r>
            <a:endParaRPr lang="en-US" altLang="ko-KR" noProof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67E560-3536-4D2C-9428-860348FD8916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5143B75-50B7-4722-9F21-908948086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9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79438"/>
            <a:ext cx="2057400" cy="59007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79438"/>
            <a:ext cx="6019800" cy="59007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67E560-3536-4D2C-9428-860348FD8916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5143B75-50B7-4722-9F21-908948086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792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79438"/>
            <a:ext cx="78486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343025"/>
            <a:ext cx="8229600" cy="513715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010400" y="2889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4967E560-3536-4D2C-9428-860348FD8916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5143B75-50B7-4722-9F21-908948086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70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67E560-3536-4D2C-9428-860348FD8916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5143B75-50B7-4722-9F21-908948086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735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67E560-3536-4D2C-9428-860348FD8916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5143B75-50B7-4722-9F21-908948086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817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343025"/>
            <a:ext cx="4038600" cy="513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343025"/>
            <a:ext cx="4038600" cy="513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67E560-3536-4D2C-9428-860348FD8916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5143B75-50B7-4722-9F21-908948086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793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67E560-3536-4D2C-9428-860348FD8916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5143B75-50B7-4722-9F21-908948086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2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67E560-3536-4D2C-9428-860348FD8916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5143B75-50B7-4722-9F21-908948086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741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67E560-3536-4D2C-9428-860348FD8916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5143B75-50B7-4722-9F21-908948086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83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67E560-3536-4D2C-9428-860348FD8916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5143B75-50B7-4722-9F21-908948086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152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67E560-3536-4D2C-9428-860348FD8916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5143B75-50B7-4722-9F21-908948086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5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3025"/>
            <a:ext cx="8229600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28892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j-lt"/>
              </a:defRPr>
            </a:lvl1pPr>
          </a:lstStyle>
          <a:p>
            <a:fld id="{4967E560-3536-4D2C-9428-860348FD8916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609600" y="579438"/>
            <a:ext cx="78486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4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1.xml"/><Relationship Id="rId5" Type="http://schemas.openxmlformats.org/officeDocument/2006/relationships/slide" Target="slide15.xml"/><Relationship Id="rId4" Type="http://schemas.openxmlformats.org/officeDocument/2006/relationships/slide" Target="slide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Модуль 4 Лекція 1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uk-UA" dirty="0" smtClean="0"/>
              <a:t>Алгебраїчні структури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233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5137150"/>
          </a:xfrm>
        </p:spPr>
        <p:txBody>
          <a:bodyPr>
            <a:noAutofit/>
          </a:bodyPr>
          <a:lstStyle/>
          <a:p>
            <a:pPr marL="0" indent="271463" algn="just">
              <a:buNone/>
            </a:pPr>
            <a:r>
              <a:rPr lang="uk-UA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Напівгрупу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&gt; називають </a:t>
            </a:r>
            <a:r>
              <a:rPr lang="uk-UA" sz="2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циклічною </a:t>
            </a:r>
            <a:r>
              <a:rPr lang="uk-UA" sz="26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напівгрупою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породженою елементом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 algn="just">
              <a:buNone/>
            </a:pPr>
            <a:r>
              <a:rPr lang="uk-UA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ТЕОРЕМА 16.1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Нехай (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- напівгрупа і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6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Нехай </a:t>
            </a:r>
            <a:r>
              <a:rPr lang="uk-UA" sz="2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6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uk-UA" sz="26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6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&gt; - множина всіх скінченних добутків елементів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6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Тоді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6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uk-UA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напівгрупа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6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найменша </a:t>
            </a:r>
            <a:r>
              <a:rPr lang="uk-UA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піднапівгрупа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напівгрупи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що містить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 algn="just">
              <a:buNone/>
            </a:pP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Напівгрупу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6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називають напівгрупою, породженою множиною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Якщо для кожної власної підмножини </a:t>
            </a:r>
            <a:r>
              <a:rPr lang="uk-UA" sz="2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множини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маємо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26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≠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6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називається </a:t>
            </a:r>
            <a:r>
              <a:rPr lang="uk-UA" sz="2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мінімальною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породжуючою множиною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для напівгрупи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6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46326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Алгебраїчні структури. Слайд 10 з 25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94" y="692696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19" y="3573016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2"/>
          <p:cNvSpPr txBox="1"/>
          <p:nvPr/>
        </p:nvSpPr>
        <p:spPr>
          <a:xfrm>
            <a:off x="-2783" y="1340768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8147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6695" y="620688"/>
            <a:ext cx="8229600" cy="5137150"/>
          </a:xfrm>
        </p:spPr>
        <p:txBody>
          <a:bodyPr>
            <a:noAutofit/>
          </a:bodyPr>
          <a:lstStyle/>
          <a:p>
            <a:pPr marL="0" indent="271463" algn="just">
              <a:buNone/>
            </a:pP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Нехай (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і (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◦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uk-UA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напівгрупи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S →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b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така функція, що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s'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f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◦ f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8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s'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 Функцію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називають </a:t>
            </a:r>
            <a:r>
              <a:rPr lang="uk-UA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гомоморфізмом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 algn="just">
              <a:buNone/>
            </a:pPr>
            <a:r>
              <a:rPr lang="uk-UA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ТЕОРЕМА 16.2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Нехай (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і (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◦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uk-UA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напівгрупи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гомоморфізм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Якщо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S'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піднапівгрупа напівгрупи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uk-UA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) піднапівгрупа напівгрупи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 algn="just">
              <a:buNone/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uk-UA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 algn="just">
              <a:buNone/>
            </a:pPr>
            <a:r>
              <a:rPr lang="uk-UA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ТЕОРЕМА 16.3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Нехай (</a:t>
            </a:r>
            <a:r>
              <a:rPr lang="en-US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і (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◦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напівгрупи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S → T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гомоморфізм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Т.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Якщо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Т'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піднапівгрупа напівгрупи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uk-UA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2800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піднапівгрупа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напівгрупи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46173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Алгебраїчні структури. Слайд 11 з 25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94" y="692696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2"/>
          <p:cNvSpPr txBox="1"/>
          <p:nvPr/>
        </p:nvSpPr>
        <p:spPr>
          <a:xfrm>
            <a:off x="-2508" y="1844824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2"/>
          <p:cNvSpPr txBox="1"/>
          <p:nvPr/>
        </p:nvSpPr>
        <p:spPr>
          <a:xfrm>
            <a:off x="-2509" y="4104185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6062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75511"/>
          </a:xfrm>
        </p:spPr>
        <p:txBody>
          <a:bodyPr>
            <a:noAutofit/>
          </a:bodyPr>
          <a:lstStyle/>
          <a:p>
            <a:pPr marL="0" indent="271463" algn="just"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Нехай (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uk-UA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напівгрупа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відношення еквівалентності на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має властивість: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Rs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Rs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Rs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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Тоді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називають </a:t>
            </a: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відношенням конгруентності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 algn="just">
              <a:buNone/>
            </a:pPr>
            <a:r>
              <a:rPr lang="uk-UA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ТЕОРЕМА 16.4.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Нехай (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і (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◦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uk-UA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напівгрупи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S → T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гомоморфізм з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Відношення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 множині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таке: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sRs'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якщо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f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 Тоді відношення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відношення конгруентності.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 algn="just"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Комутативну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напівгрупу (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*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називають </a:t>
            </a: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напіврешіткою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якщо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* а = а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для всіх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S.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271463" algn="just">
              <a:spcBef>
                <a:spcPct val="0"/>
              </a:spcBef>
              <a:buNone/>
            </a:pPr>
            <a:r>
              <a:rPr lang="uk-UA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ТЕОРЕМА 16.5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Нехай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uk-UA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напіврешітка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Відношення ≤ на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визначимо так: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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якщо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* b = </a:t>
            </a:r>
            <a:r>
              <a:rPr lang="uk-UA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S.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Тоді (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≤) - це ЧУ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множина, і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* b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найменша верхня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грань для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Отже,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*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верхня </a:t>
            </a:r>
            <a:r>
              <a:rPr lang="uk-UA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напіврешітка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Аналогічно, (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*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можна розглядати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нижню </a:t>
            </a:r>
            <a:r>
              <a:rPr lang="uk-UA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напіврешітку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271463">
              <a:spcBef>
                <a:spcPct val="0"/>
              </a:spcBef>
              <a:buNone/>
            </a:pP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46326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Алгебраїчні структури. Слайд 12 з 25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94" y="476672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13" y="3129944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2"/>
          <p:cNvSpPr txBox="1"/>
          <p:nvPr/>
        </p:nvSpPr>
        <p:spPr>
          <a:xfrm>
            <a:off x="-102801" y="1412776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Text Box 2"/>
          <p:cNvSpPr txBox="1"/>
          <p:nvPr/>
        </p:nvSpPr>
        <p:spPr>
          <a:xfrm>
            <a:off x="-102801" y="3717032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7018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Решітки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Решітка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це множина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 двома бінарними операціями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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такими, що виконуються наступні умови (аксіоми решітки)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а) Комутативність </a:t>
            </a:r>
            <a:endParaRPr lang="uk-UA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 = </a:t>
            </a:r>
            <a:r>
              <a:rPr lang="uk-UA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uk-UA" sz="2400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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 = </a:t>
            </a:r>
            <a:r>
              <a:rPr lang="uk-UA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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б) Асоціативність </a:t>
            </a:r>
            <a:endParaRPr lang="uk-UA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 = а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endParaRPr lang="uk-UA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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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 = a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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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в) Поглинання       </a:t>
            </a:r>
            <a:endParaRPr lang="uk-UA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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а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ctr">
              <a:buNone/>
            </a:pP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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а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46326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Алгебраїчні структури. Слайд 13 з 25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1" y="1340768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16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47519"/>
          </a:xfrm>
        </p:spPr>
        <p:txBody>
          <a:bodyPr>
            <a:noAutofit/>
          </a:bodyPr>
          <a:lstStyle/>
          <a:p>
            <a:pPr marL="0" indent="271463" algn="just">
              <a:buNone/>
            </a:pP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Непорожню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підмножину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S'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решітки (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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називають </a:t>
            </a:r>
            <a:r>
              <a:rPr lang="uk-UA" sz="25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підрешіткою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решітки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якщо для всіх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S' </a:t>
            </a:r>
            <a:r>
              <a:rPr lang="uk-UA" sz="25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S'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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S'.</a:t>
            </a:r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 algn="just">
              <a:buNone/>
            </a:pP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Решітку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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називають </a:t>
            </a:r>
            <a:r>
              <a:rPr lang="uk-UA" sz="25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обмеженою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якщо множина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ЧВ-множина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має найменшу верхню грань (позначають 1) і найбільшу нижню грань (позначають 0). Еквівалентно, решітка  обмежена, якщо </a:t>
            </a: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існують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елементи 0, 1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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такі, що 0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 =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  і  1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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 =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для всіх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sz="25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 algn="just">
              <a:buNone/>
            </a:pPr>
            <a:r>
              <a:rPr lang="uk-UA" sz="2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ТЕОРЕМА 16.6.</a:t>
            </a: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 обмежених решітках 1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 =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і 0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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 = </a:t>
            </a:r>
            <a:r>
              <a:rPr lang="uk-UA" sz="25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для всіх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 решітки.</a:t>
            </a:r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 algn="just">
              <a:buNone/>
            </a:pP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Решітку (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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називають </a:t>
            </a:r>
            <a:r>
              <a:rPr lang="uk-UA" sz="25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дистрибутивною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якщо для всіх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маємо </a:t>
            </a:r>
            <a:r>
              <a:rPr lang="uk-UA" sz="25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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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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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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>
              <a:buNone/>
            </a:pPr>
            <a:endParaRPr lang="uk-UA" sz="25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46326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Алгебраїчні структури. Слайд 14 з 25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44" y="404664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9" y="1628800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9" y="4437112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 Box 2"/>
          <p:cNvSpPr txBox="1"/>
          <p:nvPr/>
        </p:nvSpPr>
        <p:spPr>
          <a:xfrm>
            <a:off x="-60483" y="3356991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7487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Групи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271463" algn="just">
              <a:spcBef>
                <a:spcPts val="300"/>
              </a:spcBef>
              <a:buNone/>
            </a:pPr>
            <a:r>
              <a:rPr lang="uk-UA" sz="2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Групою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є множина </a:t>
            </a:r>
            <a:r>
              <a:rPr lang="en-US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разом з бінарною операцією ◦ на </a:t>
            </a:r>
            <a:r>
              <a:rPr lang="en-US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× G</a:t>
            </a:r>
            <a:r>
              <a:rPr lang="ru-RU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що має наступні властивості: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 algn="just">
              <a:spcBef>
                <a:spcPct val="0"/>
              </a:spcBef>
              <a:buNone/>
            </a:pPr>
            <a:r>
              <a:rPr lang="uk-UA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асоціативність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◦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 ◦ с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◦ b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◦ </a:t>
            </a:r>
            <a:r>
              <a:rPr lang="en-US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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en-US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 </a:t>
            </a:r>
            <a:r>
              <a:rPr lang="en-US" sz="2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 algn="just">
              <a:spcBef>
                <a:spcPct val="0"/>
              </a:spcBef>
              <a:buNone/>
            </a:pPr>
            <a:r>
              <a:rPr lang="ru-RU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існування</a:t>
            </a:r>
            <a:r>
              <a:rPr lang="uk-UA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uk-UA" sz="2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2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існує такий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елемент 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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  а ◦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◦ а = а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>
              <a:spcBef>
                <a:spcPct val="0"/>
              </a:spcBef>
              <a:buNone/>
            </a:pPr>
            <a:r>
              <a:rPr lang="ru-RU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і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снування </a:t>
            </a:r>
            <a:r>
              <a:rPr lang="uk-UA" sz="2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симетричного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оберненого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протилежного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елементу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 </a:t>
            </a:r>
            <a:r>
              <a:rPr lang="uk-UA" sz="2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 </a:t>
            </a:r>
            <a:r>
              <a:rPr lang="uk-UA" sz="2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6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26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 </a:t>
            </a:r>
            <a:r>
              <a:rPr lang="uk-UA" sz="2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такий, що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◦ a</a:t>
            </a:r>
            <a:r>
              <a:rPr lang="ru-RU" sz="26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26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a</a:t>
            </a:r>
            <a:r>
              <a:rPr lang="ru-RU" sz="26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26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◦ а =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271463" algn="just">
              <a:spcBef>
                <a:spcPct val="0"/>
              </a:spcBef>
              <a:buNone/>
            </a:pPr>
            <a:endParaRPr lang="uk-UA" sz="2600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 algn="just">
              <a:spcBef>
                <a:spcPct val="0"/>
              </a:spcBef>
              <a:buNone/>
            </a:pPr>
            <a:r>
              <a:rPr lang="uk-UA" sz="2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Група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це моноїд, в якому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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6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26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що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* a</a:t>
            </a:r>
            <a:r>
              <a:rPr lang="ru-RU" sz="26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26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a</a:t>
            </a:r>
            <a:r>
              <a:rPr lang="ru-RU" sz="26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26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* а =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>
              <a:spcBef>
                <a:spcPct val="0"/>
              </a:spcBef>
              <a:buNone/>
            </a:pPr>
            <a:endParaRPr lang="uk-UA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71463">
              <a:spcBef>
                <a:spcPct val="0"/>
              </a:spcBef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46326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Алгебраїчні структури. Слайд 15 з 25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9" y="1340768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44" y="4970652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782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8920"/>
            <a:ext cx="8335412" cy="6147519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3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група </a:t>
            </a:r>
            <a:r>
              <a:rPr lang="uk-UA" sz="3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має властивість </a:t>
            </a:r>
            <a:r>
              <a:rPr lang="uk-UA" sz="3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◦ b = b ◦ а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 </a:t>
            </a:r>
            <a:r>
              <a:rPr lang="uk-UA" sz="3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3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uk-UA" sz="3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 її називають </a:t>
            </a:r>
            <a:r>
              <a:rPr lang="uk-UA" sz="35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комутативною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35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абелевою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групою.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3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Якщо </a:t>
            </a:r>
            <a:r>
              <a:rPr lang="uk-UA" sz="3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група з </a:t>
            </a:r>
            <a:r>
              <a:rPr lang="uk-UA" sz="3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елементами, то </a:t>
            </a:r>
            <a:r>
              <a:rPr lang="uk-UA" sz="3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називається </a:t>
            </a:r>
            <a:r>
              <a:rPr lang="uk-UA" sz="35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порядком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групи </a:t>
            </a:r>
            <a:r>
              <a:rPr lang="uk-UA" sz="3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3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3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Будь-яка 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група є напівгрупою. </a:t>
            </a:r>
            <a:r>
              <a:rPr lang="uk-UA" sz="3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Обернене не завжди вірно.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3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ТЕОРЕМА 16.7.</a:t>
            </a:r>
            <a:r>
              <a:rPr lang="uk-UA" sz="3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Одиниця групи </a:t>
            </a:r>
            <a:r>
              <a:rPr lang="uk-UA" sz="3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єдина.</a:t>
            </a:r>
            <a:endParaRPr lang="ru-RU" sz="3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sz="3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ТЕОРЕМА 16.8.</a:t>
            </a:r>
            <a:r>
              <a:rPr lang="uk-UA" sz="3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 кожній групі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uk-UA" sz="3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обернений елемент для кожного елементу єдиний</a:t>
            </a:r>
            <a:r>
              <a:rPr lang="uk-UA" sz="3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271463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sz="3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TEOPEMA 16.9.</a:t>
            </a:r>
            <a:r>
              <a:rPr lang="uk-UA" sz="3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кожного елемента </a:t>
            </a:r>
            <a:r>
              <a:rPr lang="uk-UA" sz="3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групи </a:t>
            </a:r>
            <a:r>
              <a:rPr lang="uk-UA" sz="3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uk-UA" sz="3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3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35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35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35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35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3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a</a:t>
            </a:r>
            <a:r>
              <a:rPr lang="uk-UA" sz="35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271463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sz="3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TEOPEMA 16.10.</a:t>
            </a:r>
            <a:r>
              <a:rPr lang="uk-UA" sz="3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елементів </a:t>
            </a:r>
            <a:r>
              <a:rPr lang="uk-UA" sz="3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3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групи </a:t>
            </a:r>
            <a:r>
              <a:rPr lang="en-US" sz="3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маємо </a:t>
            </a:r>
          </a:p>
          <a:p>
            <a:pPr marL="0" indent="271463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sz="3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35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uk-UA" sz="3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◦ b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35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-1 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3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35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◦ </a:t>
            </a:r>
            <a:r>
              <a:rPr lang="uk-UA" sz="3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35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35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 algn="just">
              <a:lnSpc>
                <a:spcPct val="120000"/>
              </a:lnSpc>
              <a:buNone/>
            </a:pPr>
            <a:r>
              <a:rPr lang="uk-UA" sz="3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ТЕОРЕМА 16.11</a:t>
            </a:r>
            <a:r>
              <a:rPr lang="uk-UA" sz="3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Нехай </a:t>
            </a:r>
            <a:r>
              <a:rPr lang="uk-UA" sz="3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група і </a:t>
            </a:r>
            <a:r>
              <a:rPr lang="uk-UA" sz="3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елемент групи </a:t>
            </a:r>
            <a:r>
              <a:rPr lang="uk-UA" sz="3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 algn="just">
              <a:lnSpc>
                <a:spcPct val="120000"/>
              </a:lnSpc>
              <a:spcBef>
                <a:spcPct val="0"/>
              </a:spcBef>
              <a:buNone/>
            </a:pPr>
            <a:r>
              <a:rPr lang="uk-UA" sz="3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а)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35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3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◦ a</a:t>
            </a:r>
            <a:r>
              <a:rPr lang="ru-RU" sz="35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35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3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 </a:t>
            </a:r>
            <a:r>
              <a:rPr lang="uk-UA" sz="3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uk-UA" sz="3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 algn="just">
              <a:lnSpc>
                <a:spcPct val="120000"/>
              </a:lnSpc>
              <a:spcBef>
                <a:spcPct val="0"/>
              </a:spcBef>
              <a:buNone/>
            </a:pPr>
            <a:r>
              <a:rPr lang="uk-UA" sz="3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б)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35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35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m+n</a:t>
            </a:r>
            <a:r>
              <a:rPr lang="uk-UA" sz="35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3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a</a:t>
            </a:r>
            <a:r>
              <a:rPr lang="uk-UA" sz="35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3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◦ a</a:t>
            </a:r>
            <a:r>
              <a:rPr lang="uk-UA" sz="35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для всіх цілих чисел </a:t>
            </a:r>
            <a:r>
              <a:rPr lang="uk-UA" sz="3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3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 algn="just">
              <a:lnSpc>
                <a:spcPct val="120000"/>
              </a:lnSpc>
              <a:spcBef>
                <a:spcPct val="0"/>
              </a:spcBef>
              <a:buNone/>
            </a:pPr>
            <a:r>
              <a:rPr lang="uk-UA" sz="3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в)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3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35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35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3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a</a:t>
            </a:r>
            <a:r>
              <a:rPr lang="uk-UA" sz="35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для всіх цілих чисел </a:t>
            </a:r>
            <a:r>
              <a:rPr lang="uk-UA" sz="3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3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n.</a:t>
            </a:r>
            <a:endParaRPr lang="ru-RU" sz="3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 algn="just">
              <a:lnSpc>
                <a:spcPct val="120000"/>
              </a:lnSpc>
              <a:spcBef>
                <a:spcPct val="0"/>
              </a:spcBef>
              <a:buNone/>
            </a:pPr>
            <a:r>
              <a:rPr lang="uk-UA" sz="3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г)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3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5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35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5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35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3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а</a:t>
            </a:r>
            <a:r>
              <a:rPr lang="en-US" sz="35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всіх цілих чисел </a:t>
            </a:r>
            <a:r>
              <a:rPr lang="uk-UA" sz="3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>
              <a:spcBef>
                <a:spcPts val="600"/>
              </a:spcBef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271463">
              <a:spcBef>
                <a:spcPts val="600"/>
              </a:spcBef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46326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Алгебраїчні структури. Слайд 16 з 25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6" descr="16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57" y="1078085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azadova\Pictures\zametki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92" y="1772816"/>
            <a:ext cx="544410" cy="544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 Box 2"/>
          <p:cNvSpPr txBox="1"/>
          <p:nvPr/>
        </p:nvSpPr>
        <p:spPr>
          <a:xfrm>
            <a:off x="-22373" y="2326206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5205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75511"/>
          </a:xfrm>
        </p:spPr>
        <p:txBody>
          <a:bodyPr>
            <a:normAutofit fontScale="70000" lnSpcReduction="20000"/>
          </a:bodyPr>
          <a:lstStyle/>
          <a:p>
            <a:pPr marL="0" indent="271463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ТЕОРЕМА 16.12.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елемент групи 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◦) і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◦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=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1, одиниці групи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 algn="just">
              <a:lnSpc>
                <a:spcPct val="120000"/>
              </a:lnSpc>
              <a:buNone/>
            </a:pP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ЛЕМА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Якщо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скінченна група і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елемент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для деякого натурального числа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uk-UA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ТЕОРЕМА 16.13.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Нехай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група і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елемент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такий, що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для деякого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Якщо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найменше додатне ціле число таке, що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1, то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 | s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Ціле число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називають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порядком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Підмножина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групи 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підгрупою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якщо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тією ж самою операцією, що і 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також є групою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271463" algn="just">
              <a:lnSpc>
                <a:spcPct val="120000"/>
              </a:lnSpc>
              <a:buNone/>
            </a:pP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Нехай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- група дійсних чисел з операцією +. Тоді група 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- раціональні числа з +, є підгрупою групи 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 algn="just">
              <a:lnSpc>
                <a:spcPct val="120000"/>
              </a:lnSpc>
              <a:buNone/>
            </a:pP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Нехай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·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- група </a:t>
            </a:r>
            <a:r>
              <a:rPr lang="uk-UA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додатніх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дійсних чисел з множенням. Група 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·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додатніх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раціональних чисел з множенням є підгрупою групи 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·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46326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Алгебраїчні структури. Слайд 17 з 25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94" y="2996952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74" descr="3D_0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1" y="3717032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 Box 2"/>
          <p:cNvSpPr txBox="1"/>
          <p:nvPr/>
        </p:nvSpPr>
        <p:spPr>
          <a:xfrm>
            <a:off x="-32225" y="260648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Text Box 2"/>
          <p:cNvSpPr txBox="1"/>
          <p:nvPr/>
        </p:nvSpPr>
        <p:spPr>
          <a:xfrm>
            <a:off x="-2508" y="1700808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8541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507288" cy="571547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TEOPEMA 16.14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Непорожня підмножина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групи 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буде підгрупою тоді і лише тоді, коли для всіх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24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TEOPEMA 16.15.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елемент групи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 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4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для деякого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і 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найменше натуральне число 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 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1, тоді множина {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4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4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} є підгрупою групи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 algn="just"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Множину {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g</a:t>
            </a:r>
            <a:r>
              <a:rPr lang="uk-UA" sz="24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g</a:t>
            </a:r>
            <a:r>
              <a:rPr lang="uk-UA" sz="24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} називають </a:t>
            </a: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циклічною групою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породженою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Вона позначається через &lt;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 algn="just">
              <a:buNone/>
            </a:pPr>
            <a:r>
              <a:rPr lang="uk-UA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TEOPEMA 16.16.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Нехай 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– група і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,…,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en-US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Нехай 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,…,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en-US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}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,…,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en-US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&gt; -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множина всіх скінченних добутків елементів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,…,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en-US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 обернених до них. Тоді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група. Більш того,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найменша підгрупа групи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що містить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>
              <a:buNone/>
            </a:pPr>
            <a:endParaRPr lang="uk-UA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71463">
              <a:buNone/>
            </a:pPr>
            <a:endParaRPr lang="uk-UA" i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46326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Алгебраїчні структури. Слайд 18 з 25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94" y="3140968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2"/>
          <p:cNvSpPr txBox="1"/>
          <p:nvPr/>
        </p:nvSpPr>
        <p:spPr>
          <a:xfrm>
            <a:off x="-71690" y="548680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2"/>
          <p:cNvSpPr txBox="1"/>
          <p:nvPr/>
        </p:nvSpPr>
        <p:spPr>
          <a:xfrm>
            <a:off x="-62165" y="1772816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Text Box 2"/>
          <p:cNvSpPr txBox="1"/>
          <p:nvPr/>
        </p:nvSpPr>
        <p:spPr>
          <a:xfrm>
            <a:off x="-62165" y="3717032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3976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929238"/>
          </a:xfrm>
        </p:spPr>
        <p:txBody>
          <a:bodyPr>
            <a:noAutofit/>
          </a:bodyPr>
          <a:lstStyle/>
          <a:p>
            <a:pPr marL="0" indent="271463" algn="just">
              <a:spcBef>
                <a:spcPts val="600"/>
              </a:spcBef>
              <a:buNone/>
            </a:pP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Підгрупу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5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називають групою, </a:t>
            </a:r>
            <a:r>
              <a:rPr lang="uk-UA" sz="25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породженою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множиною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Якщо для кожної власної підмножини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множини </a:t>
            </a:r>
            <a:r>
              <a:rPr lang="uk-UA" sz="25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маємо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25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≠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5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тоді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називають </a:t>
            </a:r>
            <a:r>
              <a:rPr lang="uk-UA" sz="25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породжуючою множиною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5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Якщо множина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породжує групу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жодна власна підмножина множини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не породжує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тоді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називається </a:t>
            </a:r>
            <a:r>
              <a:rPr lang="uk-UA" sz="25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мінімальною породжуючою множиною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для групи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271463" algn="just">
              <a:spcBef>
                <a:spcPts val="600"/>
              </a:spcBef>
              <a:buNone/>
            </a:pP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підгрупи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групи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довільного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uk-UA" sz="25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 а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◦ H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{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x = а ◦ h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для деякого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} називають </a:t>
            </a:r>
            <a:r>
              <a:rPr lang="uk-UA" sz="25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лівим </a:t>
            </a:r>
            <a:r>
              <a:rPr lang="uk-UA" sz="25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суміжним класом</a:t>
            </a: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підгрупи </a:t>
            </a:r>
            <a:r>
              <a:rPr lang="uk-UA" sz="25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групи </a:t>
            </a:r>
            <a:r>
              <a:rPr lang="uk-UA" sz="25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sz="25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 algn="just">
              <a:spcBef>
                <a:spcPts val="600"/>
              </a:spcBef>
              <a:buNone/>
            </a:pPr>
            <a:r>
              <a:rPr lang="uk-UA" sz="2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ЛЕМА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Для фіксованої підгрупи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групи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ліві суміжні класи підгрупи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групи </a:t>
            </a:r>
            <a:r>
              <a:rPr lang="en-US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утворюють розбиття групи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>
              <a:spcBef>
                <a:spcPts val="600"/>
              </a:spcBef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46326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Алгебраїчні структури. Слайд 19 з 25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14" y="692696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19" y="3429000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097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hlinkClick r:id="rId2" action="ppaction://hlinksldjump"/>
              </a:rPr>
              <a:t>Частково-впорядковані множини</a:t>
            </a:r>
            <a:endParaRPr lang="uk-UA" dirty="0" smtClean="0"/>
          </a:p>
          <a:p>
            <a:r>
              <a:rPr lang="uk-UA" dirty="0" smtClean="0">
                <a:hlinkClick r:id="rId3" action="ppaction://hlinksldjump"/>
              </a:rPr>
              <a:t>Напівгрупи та напіврешітки</a:t>
            </a:r>
            <a:endParaRPr lang="uk-UA" dirty="0" smtClean="0"/>
          </a:p>
          <a:p>
            <a:r>
              <a:rPr lang="uk-UA" dirty="0" smtClean="0">
                <a:hlinkClick r:id="rId4" action="ppaction://hlinksldjump"/>
              </a:rPr>
              <a:t>Решітки</a:t>
            </a:r>
            <a:endParaRPr lang="uk-UA" dirty="0" smtClean="0"/>
          </a:p>
          <a:p>
            <a:r>
              <a:rPr lang="uk-UA" dirty="0" smtClean="0">
                <a:hlinkClick r:id="rId5" action="ppaction://hlinksldjump"/>
              </a:rPr>
              <a:t>Групи</a:t>
            </a:r>
            <a:endParaRPr lang="uk-UA" dirty="0" smtClean="0"/>
          </a:p>
          <a:p>
            <a:r>
              <a:rPr lang="uk-UA" dirty="0" smtClean="0">
                <a:hlinkClick r:id="rId6" action="ppaction://hlinksldjump"/>
              </a:rPr>
              <a:t>Групи і гомоморфізми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847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154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ЛЕМА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Якщо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скінченна група і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підгрупа групи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всі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ліві суміжні класи підгрупи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групи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містять однакову кількість елементів, а саме, кількість елементів, що містяться в підгрупі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271463" algn="just">
              <a:spcBef>
                <a:spcPts val="900"/>
              </a:spcBef>
              <a:buNone/>
            </a:pPr>
            <a:r>
              <a:rPr lang="uk-UA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ТЕОРЕМА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(Лагранж)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Якщо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скінченна група і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підгрупа групи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 порядок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ділить порядок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 algn="just">
              <a:spcBef>
                <a:spcPts val="900"/>
              </a:spcBef>
              <a:buNone/>
            </a:pP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ТЕОРЕМА 16.17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група порядку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46326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Алгебраїчні структури. Слайд 20 з 25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11" name="Text Box 2"/>
          <p:cNvSpPr txBox="1"/>
          <p:nvPr/>
        </p:nvSpPr>
        <p:spPr>
          <a:xfrm>
            <a:off x="0" y="2420888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2"/>
          <p:cNvSpPr txBox="1"/>
          <p:nvPr/>
        </p:nvSpPr>
        <p:spPr>
          <a:xfrm>
            <a:off x="0" y="3801354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8095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Групи і гомоморфізми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buFontTx/>
              <a:buNone/>
            </a:pP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Нехай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і 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*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- групи, де • і *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операції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відповідно.</a:t>
            </a:r>
          </a:p>
          <a:p>
            <a:pPr algn="just">
              <a:lnSpc>
                <a:spcPct val="120000"/>
              </a:lnSpc>
              <a:buFontTx/>
              <a:buNone/>
            </a:pP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Нехай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G→H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функція.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Функція </a:t>
            </a: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називається </a:t>
            </a:r>
            <a:r>
              <a:rPr lang="uk-UA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гомоморфізмом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якщо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g•g'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f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*f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g'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для всіх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Гомоморфізм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називається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мономорфізмом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функція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ін'єкція,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епіморфізмом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якщо функція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сюр’єкція,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ізоморфізмом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якщо функція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бієкція.</a:t>
            </a: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Tx/>
              <a:buNone/>
            </a:pPr>
            <a:r>
              <a:rPr lang="uk-UA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ТЕОРЕМА 16.18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Нехай </a:t>
            </a: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G → H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гомоморфізм з групи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 групу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1 - одиниця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групи </a:t>
            </a: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Тоді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(1) - одиниця групи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buFontTx/>
              <a:buNone/>
            </a:pPr>
            <a:r>
              <a:rPr lang="uk-UA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ТЕОРЕМА 16.19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Нехай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G → H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гомоморфізм з групи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групу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g'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елемент, обернений елементу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Тоді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g'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є елемент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обернений елементу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з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Tx/>
              <a:buNone/>
            </a:pPr>
            <a:r>
              <a:rPr lang="uk-UA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ТЕОРЕМА 16.20.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G → H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гомоморфізм з групи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групу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підгрупа групи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i="1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- підгрупа групи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46326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Алгебраїчні структури. Слайд 21 з 25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0" y="1716060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2"/>
          <p:cNvSpPr txBox="1"/>
          <p:nvPr/>
        </p:nvSpPr>
        <p:spPr>
          <a:xfrm>
            <a:off x="-28850" y="3284984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2"/>
          <p:cNvSpPr txBox="1"/>
          <p:nvPr/>
        </p:nvSpPr>
        <p:spPr>
          <a:xfrm>
            <a:off x="-28851" y="4113710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Text Box 2"/>
          <p:cNvSpPr txBox="1"/>
          <p:nvPr/>
        </p:nvSpPr>
        <p:spPr>
          <a:xfrm>
            <a:off x="-60798" y="5085184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4607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87479"/>
          </a:xfrm>
        </p:spPr>
        <p:txBody>
          <a:bodyPr>
            <a:noAutofit/>
          </a:bodyPr>
          <a:lstStyle/>
          <a:p>
            <a:pPr algn="just">
              <a:buFontTx/>
              <a:buNone/>
            </a:pPr>
            <a:r>
              <a:rPr lang="uk-UA" sz="2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ТЕОРЕМА 16.21.</a:t>
            </a: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G → H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гомоморфізм з групи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групу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підгрупа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- підгрупа групи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None/>
            </a:pPr>
            <a:r>
              <a:rPr lang="uk-UA" sz="2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TEOPEMA 16.22.</a:t>
            </a: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J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підмножини групи (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◦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 (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H◦ J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◦ K = H ◦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 ◦ K</a:t>
            </a: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5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None/>
            </a:pP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Якщо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підгрупа групи (</a:t>
            </a:r>
            <a:r>
              <a:rPr lang="en-US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◦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), що </a:t>
            </a: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має властивість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gHg</a:t>
            </a:r>
            <a:r>
              <a:rPr lang="uk-UA" sz="25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25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H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для всіх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G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 така група </a:t>
            </a:r>
            <a:r>
              <a:rPr lang="uk-UA" sz="25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називається </a:t>
            </a:r>
            <a:r>
              <a:rPr lang="uk-UA" sz="25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нормальною підгрупою.</a:t>
            </a:r>
          </a:p>
          <a:p>
            <a:pPr algn="just">
              <a:buFontTx/>
              <a:buNone/>
            </a:pP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Нехай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G → H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гомоморфізм з групи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групу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5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Ядром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гомоморфізму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називається множина {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1}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f</a:t>
            </a:r>
            <a:r>
              <a:rPr lang="uk-UA" sz="25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-</a:t>
            </a:r>
            <a:r>
              <a:rPr lang="uk-UA" sz="25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({1}), де 1 - одиниця групи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H.</a:t>
            </a:r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uk-UA" sz="2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ТЕОРЕМА 16.23.</a:t>
            </a: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Ядро гомоморфізму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G → H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нормальна підгрупа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групи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G.</a:t>
            </a:r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46326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Алгебраїчні структури. Слайд 22 з 25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22" y="2420888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94" y="3652433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2"/>
          <p:cNvSpPr txBox="1"/>
          <p:nvPr/>
        </p:nvSpPr>
        <p:spPr>
          <a:xfrm>
            <a:off x="-117709" y="476672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Text Box 2"/>
          <p:cNvSpPr txBox="1"/>
          <p:nvPr/>
        </p:nvSpPr>
        <p:spPr>
          <a:xfrm>
            <a:off x="-117709" y="1340768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Text Box 2"/>
          <p:cNvSpPr txBox="1"/>
          <p:nvPr/>
        </p:nvSpPr>
        <p:spPr>
          <a:xfrm>
            <a:off x="-117710" y="4653136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1300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15471"/>
          </a:xfrm>
        </p:spPr>
        <p:txBody>
          <a:bodyPr>
            <a:noAutofit/>
          </a:bodyPr>
          <a:lstStyle/>
          <a:p>
            <a:pPr algn="just">
              <a:buFontTx/>
              <a:buNone/>
            </a:pPr>
            <a:r>
              <a:rPr lang="uk-UA" sz="2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ТЕОРЕМА 16.24.</a:t>
            </a: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Підгрупа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групи (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◦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є </a:t>
            </a: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нормальною підгрупою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тоді і лише тоді, коли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gH = Hg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для всіх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G</a:t>
            </a: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uk-UA" sz="2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ТЕОРЕМА 16.25.</a:t>
            </a: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підгрупа групи (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◦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), то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 ◦ H = H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uk-UA" sz="2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ТЕОРЕМА 16.26.</a:t>
            </a: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нормальна підгрупа групи (</a:t>
            </a:r>
            <a:r>
              <a:rPr lang="en-US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◦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uk-UA" sz="25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abH</a:t>
            </a: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(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aH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bH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для всіх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uk-UA" sz="2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НАСЛІДОК.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Якщо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нормальна підгрупа групи (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◦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 суміжні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класи підгрупи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 групі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породжують </a:t>
            </a: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групу відносно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операції (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Ця група </a:t>
            </a: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називається </a:t>
            </a:r>
            <a:r>
              <a:rPr lang="uk-UA" sz="25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фактор-групою</a:t>
            </a: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 позначається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uk-UA" sz="2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НАСЛІДОК.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Якщо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визначити</a:t>
            </a:r>
          </a:p>
          <a:p>
            <a:pPr algn="just">
              <a:buFontTx/>
              <a:buNone/>
            </a:pP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співвідношенням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aH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 -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гомоморфізм. </a:t>
            </a:r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46326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Алгебраїчні структури. Слайд 23 з 25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11" name="Text Box 2"/>
          <p:cNvSpPr txBox="1"/>
          <p:nvPr/>
        </p:nvSpPr>
        <p:spPr>
          <a:xfrm>
            <a:off x="-83318" y="620687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2"/>
          <p:cNvSpPr txBox="1"/>
          <p:nvPr/>
        </p:nvSpPr>
        <p:spPr>
          <a:xfrm>
            <a:off x="-60058" y="1772816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2"/>
          <p:cNvSpPr txBox="1"/>
          <p:nvPr/>
        </p:nvSpPr>
        <p:spPr>
          <a:xfrm>
            <a:off x="-58116" y="2708918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647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Андерсон Д.А. Дискретная математика и комбинаторика: Пер. с англ.. – М.: Изд. дом «Вильямс», 2003. – 960 с</a:t>
            </a:r>
          </a:p>
          <a:p>
            <a:pPr algn="just"/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Грэхем Р., Кнут Д., Паташник О., Конкретная математика. Основание информатики: Пер. с англ. – М.: Мир, 1998. – 703 с. </a:t>
            </a:r>
          </a:p>
          <a:p>
            <a:r>
              <a:rPr lang="ru-RU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Новиков Ф.А. Дискретная математика для программистов: Учебник для вузов. 3-е изд. – Спб.: Питер, 2008. – 384 с</a:t>
            </a:r>
            <a:r>
              <a:rPr lang="ru-RU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Белоусов </a:t>
            </a:r>
            <a:r>
              <a:rPr lang="ru-RU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А.И., Ткачев С.Б. Дискретная математика: Учеб. для вузов. 3-е изд. – М.: Изд-во МГТУ им. Н.Э. Баумана, 2004. – 744 с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534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212976"/>
            <a:ext cx="7848600" cy="563562"/>
          </a:xfrm>
        </p:spPr>
        <p:txBody>
          <a:bodyPr/>
          <a:lstStyle/>
          <a:p>
            <a:r>
              <a:rPr lang="uk-UA" dirty="0" smtClean="0"/>
              <a:t>Дякую за увагу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2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Умовні позначення</a:t>
            </a:r>
            <a:endParaRPr lang="ru-RU" dirty="0"/>
          </a:p>
        </p:txBody>
      </p:sp>
      <p:pic>
        <p:nvPicPr>
          <p:cNvPr id="8" name="Picture 74" descr="3D_0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49" y="2096595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6" descr="16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50" y="1483832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azadova\Pictures\zametki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73" y="2636912"/>
            <a:ext cx="544410" cy="544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87354" y="3172990"/>
            <a:ext cx="5034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uk-UA" sz="5400" b="1" cap="none" spc="0" dirty="0" smtClean="0">
                <a:ln w="38100" cmpd="sng">
                  <a:solidFill>
                    <a:srgbClr val="FF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!</a:t>
            </a:r>
            <a:endParaRPr lang="en-US" sz="5400" b="1" cap="none" spc="0" dirty="0">
              <a:ln w="38100" cmpd="sng">
                <a:solidFill>
                  <a:srgbClr val="FF0000"/>
                </a:soli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01432" y="1483832"/>
            <a:ext cx="2021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- визначення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378810" y="2152647"/>
            <a:ext cx="1550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- приклад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378810" y="2733411"/>
            <a:ext cx="1616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- примітка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378810" y="3480917"/>
            <a:ext cx="1676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- важливо!</a:t>
            </a:r>
            <a:endParaRPr lang="ru-RU" sz="2400" dirty="0"/>
          </a:p>
        </p:txBody>
      </p:sp>
      <p:sp>
        <p:nvSpPr>
          <p:cNvPr id="16" name="Text Box 2"/>
          <p:cNvSpPr txBox="1"/>
          <p:nvPr/>
        </p:nvSpPr>
        <p:spPr>
          <a:xfrm>
            <a:off x="481376" y="4123780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3669" y="4270519"/>
            <a:ext cx="1579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 </a:t>
            </a:r>
            <a:r>
              <a:rPr lang="ru-RU" sz="2400" dirty="0" smtClean="0"/>
              <a:t>теорема</a:t>
            </a:r>
            <a:endParaRPr lang="ru-RU" sz="2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18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Action Button: Custom 21">
              <a:hlinkClick r:id="rId6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0914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Частково-впорядковані множини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Відношення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 множині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відношенням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порядку, якщо </a:t>
            </a:r>
            <a:b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воно рефлексивне, антисиметричне і транзитивне. Множину 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цьому випадку називають </a:t>
            </a: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частково впорядкованою множиною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або </a:t>
            </a:r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ЧВ-множиною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 порядком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271463" algn="just"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підмножини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ЧВ-множини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елемент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називають </a:t>
            </a: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верхньою гранню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якщо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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Елемент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називають </a:t>
            </a: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найменшою верхньою гранню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24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нвг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підмножини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якщо:  (а) </a:t>
            </a:r>
            <a:r>
              <a:rPr lang="uk-UA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верхня грань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 (</a:t>
            </a:r>
            <a:r>
              <a:rPr lang="uk-UA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якщо будь-який інший елемент </a:t>
            </a:r>
            <a:b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а'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множини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є верхньою гранню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271463" algn="just">
              <a:spcBef>
                <a:spcPct val="0"/>
              </a:spcBef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Найменшу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верхн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грань всієї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ЧВ-множини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(якщо вона існує) називають </a:t>
            </a: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найбільшим елементом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uk-UA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 algn="just">
              <a:spcBef>
                <a:spcPct val="0"/>
              </a:spcBef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Найбільшу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нижню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грань всієї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ЧВ-множини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(якщо вона існує) називають </a:t>
            </a: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найменшим елементом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>
              <a:spcBef>
                <a:spcPct val="0"/>
              </a:spcBef>
              <a:buNone/>
            </a:pP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45188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Алгебраїчні структури. Слайд 4 з 25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94" y="1340768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94" y="2924944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9" y="4797152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9" y="5517232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981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7145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Елемент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підмножини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cap="all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ЧВ-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множини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називають </a:t>
            </a:r>
            <a:r>
              <a:rPr lang="uk-UA" sz="2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максимальним елементом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якщо 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для будь-якого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елемента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того, що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випливає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 = а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Тобто, в множині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немає елемента, який був би "більшим", ніж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sz="2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Елемент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підмножини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cap="all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ЧВ-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множини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називають </a:t>
            </a:r>
            <a:r>
              <a:rPr lang="uk-UA" sz="2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мінімальним елементом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якщо для 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для будь-якого </a:t>
            </a:r>
            <a:r>
              <a:rPr lang="uk-UA" sz="2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 того, що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випливає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 = а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Тобто, в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немає елемента, який був би "менший", ніж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Звичайно терміни "мінімальний" і "максимальний" елемент відносять до всієї 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множини</a:t>
            </a:r>
            <a:r>
              <a:rPr lang="uk-UA" sz="2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26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45188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Алгебраїчні структури. Слайд 5 з 25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6" descr="16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75" y="3429000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174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137150"/>
          </a:xfrm>
        </p:spPr>
        <p:txBody>
          <a:bodyPr/>
          <a:lstStyle/>
          <a:p>
            <a:pPr marL="0" indent="271463" algn="just" fontAlgn="auto">
              <a:spcAft>
                <a:spcPts val="0"/>
              </a:spcAft>
              <a:buNone/>
              <a:defRPr/>
            </a:pP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Нехай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 =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{1, 2, 3} і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uk-UA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булеан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множини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 = P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{1},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{2},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{3},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{1, 2},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{1, 3},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{2, 3},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{1, 2, 3}}.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Визначимо відношення ≤ на множині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якщо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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271463"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означенням, {1, 2} є найбільша нижня грань для {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{1},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{2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}}, а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також для {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{1},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{2},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{1, 2}}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Множина {1, 2, 3} - найменша верхня грань для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Елемент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є найбільшою нижньою гранню для всіх трьох множин. 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45188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Алгебраїчні структури. Слайд 6 з 25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74" descr="3D_0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94" y="476672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131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5948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Алгебраїчною </a:t>
            </a:r>
            <a:r>
              <a:rPr lang="uk-UA" sz="2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структурою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(або просто алгеброю) називається множина разом з визначеними на ній замкнутими операціями. Така множина називається основною, а множина операцій – сигнатурою.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Структури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разом з теоремами, правилами обчислень і виведення іноді називають </a:t>
            </a:r>
            <a:r>
              <a:rPr lang="uk-UA" sz="2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алгебраїчною системою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Елемент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 множини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називають </a:t>
            </a:r>
            <a:r>
              <a:rPr lang="uk-UA" sz="2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нулем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відносно даної операції *, якщо 0 *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0 (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* 0 = 0) для будь-якого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Елемент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множини </a:t>
            </a:r>
            <a:r>
              <a:rPr lang="uk-UA" sz="2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називають </a:t>
            </a:r>
            <a:r>
              <a:rPr lang="uk-UA" sz="2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нейтральним елементом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відносно даної операції *, якщо 1 *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* 1 =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для будь-якого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45188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Алгебраїчні структури. Слайд 7 з 25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4" y="620688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6" descr="16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4" y="2348880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6" descr="16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4" y="3212976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6" descr="16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4" y="4509120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648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Напівгрупи</a:t>
            </a:r>
            <a:r>
              <a:rPr lang="uk-UA" dirty="0" smtClean="0"/>
              <a:t> та </a:t>
            </a:r>
            <a:r>
              <a:rPr lang="uk-UA" dirty="0" err="1" smtClean="0"/>
              <a:t>напіврешітки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uk-UA" sz="3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Напівгрупа</a:t>
            </a:r>
            <a:r>
              <a:rPr lang="uk-UA" sz="3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це множина </a:t>
            </a:r>
            <a:r>
              <a:rPr lang="en-US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 однією асоціативною бінарною операцією: </a:t>
            </a:r>
            <a:r>
              <a:rPr lang="en-US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* (</a:t>
            </a:r>
            <a:r>
              <a:rPr lang="en-US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(</a:t>
            </a:r>
            <a:r>
              <a:rPr lang="en-US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* </a:t>
            </a:r>
            <a:r>
              <a:rPr lang="en-US" sz="3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3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 algn="just">
              <a:lnSpc>
                <a:spcPct val="120000"/>
              </a:lnSpc>
              <a:buNone/>
            </a:pP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для всіх </a:t>
            </a:r>
            <a:r>
              <a:rPr lang="uk-UA" sz="3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3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uk-UA" sz="3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виконується </a:t>
            </a:r>
            <a:r>
              <a:rPr lang="uk-UA" sz="3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* b = </a:t>
            </a:r>
            <a:r>
              <a:rPr lang="uk-UA" sz="3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3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* а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 множину </a:t>
            </a:r>
            <a:r>
              <a:rPr lang="uk-UA" sz="3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 оператором * називають </a:t>
            </a:r>
            <a:r>
              <a:rPr lang="uk-UA" sz="34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абелевою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3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комутативною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3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4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напівгрупою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271463" algn="just">
              <a:lnSpc>
                <a:spcPct val="120000"/>
              </a:lnSpc>
              <a:buNone/>
            </a:pP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в (</a:t>
            </a:r>
            <a:r>
              <a:rPr lang="uk-UA" sz="3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3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існує елемент </a:t>
            </a:r>
            <a:r>
              <a:rPr lang="uk-UA" sz="3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такий, що </a:t>
            </a:r>
            <a:r>
              <a:rPr lang="uk-UA" sz="3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 * а = </a:t>
            </a:r>
            <a:r>
              <a:rPr lang="uk-UA" sz="3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3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 I = а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для всіх </a:t>
            </a:r>
            <a:r>
              <a:rPr lang="uk-UA" sz="3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uk-UA" sz="3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 таке </a:t>
            </a:r>
            <a:r>
              <a:rPr lang="uk-UA" sz="3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називають </a:t>
            </a:r>
            <a:r>
              <a:rPr lang="uk-UA" sz="3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одиницею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напівгрупи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3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3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), а (</a:t>
            </a:r>
            <a:r>
              <a:rPr lang="uk-UA" sz="3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3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- називають </a:t>
            </a:r>
            <a:r>
              <a:rPr lang="uk-UA" sz="34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напівгрупою</a:t>
            </a:r>
            <a:r>
              <a:rPr lang="uk-UA" sz="3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 одиницею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або </a:t>
            </a:r>
            <a:r>
              <a:rPr lang="uk-UA" sz="34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моноїдом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271463" algn="just">
              <a:lnSpc>
                <a:spcPct val="120000"/>
              </a:lnSpc>
              <a:buNone/>
            </a:pP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(</a:t>
            </a:r>
            <a:r>
              <a:rPr lang="uk-UA" sz="3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3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*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uk-UA" sz="3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напівгрупа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і </a:t>
            </a:r>
            <a:r>
              <a:rPr lang="uk-UA" sz="3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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</a:t>
            </a:r>
            <a:r>
              <a:rPr lang="uk-UA" sz="3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uk-UA" sz="3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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називають </a:t>
            </a:r>
            <a:r>
              <a:rPr lang="uk-UA" sz="34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піднапівгрупою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напівгрупи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якщо * - бінарна операція на </a:t>
            </a:r>
            <a:r>
              <a:rPr lang="uk-UA" sz="3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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Це еквівалентно наступному: (</a:t>
            </a:r>
            <a:r>
              <a:rPr lang="uk-UA" sz="3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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3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uk-UA" sz="3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піднапівгрупа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напівгрупи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3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3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), якщо </a:t>
            </a:r>
            <a:r>
              <a:rPr lang="uk-UA" sz="3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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</a:t>
            </a:r>
            <a:r>
              <a:rPr lang="uk-UA" sz="3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і для кожних </a:t>
            </a:r>
            <a:r>
              <a:rPr lang="uk-UA" sz="3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3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uk-UA" sz="3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uk-UA" sz="3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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маємо </a:t>
            </a:r>
            <a:r>
              <a:rPr lang="uk-UA" sz="3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* b 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uk-UA" sz="3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uk-UA" sz="3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</a:t>
            </a:r>
            <a:r>
              <a:rPr lang="uk-UA" sz="3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45188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Алгебраїчні структури. Слайд 8 з 25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0" y="1340768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0" y="2276872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2" y="3429000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964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7210" y="692696"/>
            <a:ext cx="8229600" cy="5137150"/>
          </a:xfrm>
        </p:spPr>
        <p:txBody>
          <a:bodyPr>
            <a:normAutofit fontScale="85000" lnSpcReduction="20000"/>
          </a:bodyPr>
          <a:lstStyle/>
          <a:p>
            <a:pPr marL="0" indent="271463" algn="just" fontAlgn="auto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uk-UA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напівгрупа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матриць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× </a:t>
            </a:r>
            <a:r>
              <a:rPr lang="uk-UA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раціональних чисел з операцією 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 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матриць, (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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·) - </a:t>
            </a:r>
            <a:r>
              <a:rPr lang="uk-UA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напівгрупа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матриць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× </a:t>
            </a:r>
            <a:r>
              <a:rPr lang="uk-UA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цілих чисел. Тоді (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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uk-UA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піднапівгрупа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напівгрупи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271463" algn="just" fontAlgn="auto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uk-UA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 algn="just" fontAlgn="auto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={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 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Z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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{0} для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 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Напівгрупа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комутативний </a:t>
            </a:r>
            <a:r>
              <a:rPr lang="uk-UA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моноїд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 операцією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цілих чисел і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нейтральним 0.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 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Z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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комутативний </a:t>
            </a:r>
            <a:r>
              <a:rPr lang="uk-UA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моноїд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 операцією 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 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цілих чисел і одиницею. Якщо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піднапівгрупа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напівгрупи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піднапівгрупа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напівгрупи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45188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Алгебраїчні структури. Слайд 9 з 25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74" descr="3D_0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93" y="692696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74" descr="3D_0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94" y="2924944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775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38l">
  <a:themeElements>
    <a:clrScheme name="sample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5B1B1"/>
      </a:accent1>
      <a:accent2>
        <a:srgbClr val="5BACE9"/>
      </a:accent2>
      <a:accent3>
        <a:srgbClr val="FFFFFF"/>
      </a:accent3>
      <a:accent4>
        <a:srgbClr val="174578"/>
      </a:accent4>
      <a:accent5>
        <a:srgbClr val="ACD5D5"/>
      </a:accent5>
      <a:accent6>
        <a:srgbClr val="529BD3"/>
      </a:accent6>
      <a:hlink>
        <a:srgbClr val="6E71F0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4EA693"/>
        </a:accent1>
        <a:accent2>
          <a:srgbClr val="ABA755"/>
        </a:accent2>
        <a:accent3>
          <a:srgbClr val="FFFFFF"/>
        </a:accent3>
        <a:accent4>
          <a:srgbClr val="174578"/>
        </a:accent4>
        <a:accent5>
          <a:srgbClr val="B2D0C8"/>
        </a:accent5>
        <a:accent6>
          <a:srgbClr val="9B974C"/>
        </a:accent6>
        <a:hlink>
          <a:srgbClr val="3981B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24B98"/>
        </a:dk1>
        <a:lt1>
          <a:srgbClr val="FFFFFF"/>
        </a:lt1>
        <a:dk2>
          <a:srgbClr val="000000"/>
        </a:dk2>
        <a:lt2>
          <a:srgbClr val="DDDDDD"/>
        </a:lt2>
        <a:accent1>
          <a:srgbClr val="4976D1"/>
        </a:accent1>
        <a:accent2>
          <a:srgbClr val="4CB494"/>
        </a:accent2>
        <a:accent3>
          <a:srgbClr val="FFFFFF"/>
        </a:accent3>
        <a:accent4>
          <a:srgbClr val="0E3F81"/>
        </a:accent4>
        <a:accent5>
          <a:srgbClr val="B1BDE5"/>
        </a:accent5>
        <a:accent6>
          <a:srgbClr val="44A386"/>
        </a:accent6>
        <a:hlink>
          <a:srgbClr val="0099C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5B1B1"/>
        </a:accent1>
        <a:accent2>
          <a:srgbClr val="5BACE9"/>
        </a:accent2>
        <a:accent3>
          <a:srgbClr val="FFFFFF"/>
        </a:accent3>
        <a:accent4>
          <a:srgbClr val="174578"/>
        </a:accent4>
        <a:accent5>
          <a:srgbClr val="ACD5D5"/>
        </a:accent5>
        <a:accent6>
          <a:srgbClr val="529BD3"/>
        </a:accent6>
        <a:hlink>
          <a:srgbClr val="6E71F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</Template>
  <TotalTime>434</TotalTime>
  <Words>2989</Words>
  <Application>Microsoft Office PowerPoint</Application>
  <PresentationFormat>Экран (4:3)</PresentationFormat>
  <Paragraphs>210</Paragraphs>
  <Slides>25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cdb2004138l</vt:lpstr>
      <vt:lpstr>Алгебраїчні структури</vt:lpstr>
      <vt:lpstr>План</vt:lpstr>
      <vt:lpstr>Умовні позначення</vt:lpstr>
      <vt:lpstr>Частково-впорядковані множини</vt:lpstr>
      <vt:lpstr>Презентация PowerPoint</vt:lpstr>
      <vt:lpstr>Презентация PowerPoint</vt:lpstr>
      <vt:lpstr>Презентация PowerPoint</vt:lpstr>
      <vt:lpstr>Напівгрупи та напіврешітки</vt:lpstr>
      <vt:lpstr>Презентация PowerPoint</vt:lpstr>
      <vt:lpstr>Презентация PowerPoint</vt:lpstr>
      <vt:lpstr>Презентация PowerPoint</vt:lpstr>
      <vt:lpstr>Презентация PowerPoint</vt:lpstr>
      <vt:lpstr>Решітки</vt:lpstr>
      <vt:lpstr>Презентация PowerPoint</vt:lpstr>
      <vt:lpstr>Групи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Групи і гомоморфізми</vt:lpstr>
      <vt:lpstr>Презентация PowerPoint</vt:lpstr>
      <vt:lpstr>Презентация PowerPoint</vt:lpstr>
      <vt:lpstr>Література</vt:lpstr>
      <vt:lpstr>Дякую за увагу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Алгебраїчні структури</dc:title>
  <dc:creator>Эллина</dc:creator>
  <cp:lastModifiedBy>Эллина</cp:lastModifiedBy>
  <cp:revision>81</cp:revision>
  <dcterms:created xsi:type="dcterms:W3CDTF">2011-11-12T17:49:33Z</dcterms:created>
  <dcterms:modified xsi:type="dcterms:W3CDTF">2011-12-04T20:38:55Z</dcterms:modified>
</cp:coreProperties>
</file>