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6" d="100"/>
          <a:sy n="46" d="100"/>
        </p:scale>
        <p:origin x="270" y="-5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352DE6-E974-47F8-A176-8504BFF492CB}"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ru-RU"/>
        </a:p>
      </dgm:t>
    </dgm:pt>
    <dgm:pt modelId="{0626A36B-93EA-45F7-8C36-82AACFA5E1D5}">
      <dgm:prSet/>
      <dgm:spPr>
        <a:solidFill>
          <a:srgbClr val="47627F"/>
        </a:solidFill>
      </dgm:spPr>
      <dgm:t>
        <a:bodyPr/>
        <a:lstStyle/>
        <a:p>
          <a:pPr rtl="0"/>
          <a:r>
            <a:rPr lang="en-US" b="1" i="1" dirty="0" smtClean="0"/>
            <a:t>figures of speech</a:t>
          </a:r>
          <a:endParaRPr lang="ru-RU" dirty="0"/>
        </a:p>
      </dgm:t>
    </dgm:pt>
    <dgm:pt modelId="{CF9499C5-C26F-457F-B392-A7D42D7B0DF6}" type="parTrans" cxnId="{3B81B378-9C1D-4BCC-9896-C852618FA043}">
      <dgm:prSet/>
      <dgm:spPr/>
      <dgm:t>
        <a:bodyPr/>
        <a:lstStyle/>
        <a:p>
          <a:endParaRPr lang="ru-RU"/>
        </a:p>
      </dgm:t>
    </dgm:pt>
    <dgm:pt modelId="{D0CA2870-A578-4CB9-8063-70C8B0389626}" type="sibTrans" cxnId="{3B81B378-9C1D-4BCC-9896-C852618FA043}">
      <dgm:prSet/>
      <dgm:spPr>
        <a:solidFill>
          <a:schemeClr val="tx2">
            <a:lumMod val="60000"/>
            <a:lumOff val="40000"/>
          </a:schemeClr>
        </a:solidFill>
      </dgm:spPr>
      <dgm:t>
        <a:bodyPr/>
        <a:lstStyle/>
        <a:p>
          <a:endParaRPr lang="ru-RU"/>
        </a:p>
      </dgm:t>
    </dgm:pt>
    <dgm:pt modelId="{C8EE1368-AD80-4B39-8F8F-FA6DFB4BCF12}">
      <dgm:prSet/>
      <dgm:spPr>
        <a:solidFill>
          <a:srgbClr val="47627F"/>
        </a:solidFill>
      </dgm:spPr>
      <dgm:t>
        <a:bodyPr/>
        <a:lstStyle/>
        <a:p>
          <a:pPr rtl="0"/>
          <a:r>
            <a:rPr lang="en-US" b="1" i="1" dirty="0" smtClean="0"/>
            <a:t>Tropes  </a:t>
          </a:r>
          <a:endParaRPr lang="ru-RU" dirty="0"/>
        </a:p>
      </dgm:t>
    </dgm:pt>
    <dgm:pt modelId="{5D06F0F8-8793-47B4-9B79-975511B436FF}" type="sibTrans" cxnId="{D82F8698-BB23-4407-8AE0-AD772A60A74F}">
      <dgm:prSet/>
      <dgm:spPr>
        <a:solidFill>
          <a:schemeClr val="tx2">
            <a:lumMod val="60000"/>
            <a:lumOff val="40000"/>
          </a:schemeClr>
        </a:solidFill>
      </dgm:spPr>
      <dgm:t>
        <a:bodyPr/>
        <a:lstStyle/>
        <a:p>
          <a:endParaRPr lang="ru-RU"/>
        </a:p>
      </dgm:t>
    </dgm:pt>
    <dgm:pt modelId="{A16F8560-2F3D-4C48-86DE-193785479761}" type="parTrans" cxnId="{D82F8698-BB23-4407-8AE0-AD772A60A74F}">
      <dgm:prSet/>
      <dgm:spPr/>
      <dgm:t>
        <a:bodyPr/>
        <a:lstStyle/>
        <a:p>
          <a:endParaRPr lang="ru-RU"/>
        </a:p>
      </dgm:t>
    </dgm:pt>
    <dgm:pt modelId="{C391530A-BC53-472A-8CCE-59BAFA70540D}" type="pres">
      <dgm:prSet presAssocID="{50352DE6-E974-47F8-A176-8504BFF492CB}" presName="cycle" presStyleCnt="0">
        <dgm:presLayoutVars>
          <dgm:dir/>
          <dgm:resizeHandles val="exact"/>
        </dgm:presLayoutVars>
      </dgm:prSet>
      <dgm:spPr/>
      <dgm:t>
        <a:bodyPr/>
        <a:lstStyle/>
        <a:p>
          <a:endParaRPr lang="ru-RU"/>
        </a:p>
      </dgm:t>
    </dgm:pt>
    <dgm:pt modelId="{9A48BCDB-7824-4076-9768-3E398D9B02AA}" type="pres">
      <dgm:prSet presAssocID="{C8EE1368-AD80-4B39-8F8F-FA6DFB4BCF12}" presName="node" presStyleLbl="node1" presStyleIdx="0" presStyleCnt="2" custScaleY="70065">
        <dgm:presLayoutVars>
          <dgm:bulletEnabled val="1"/>
        </dgm:presLayoutVars>
      </dgm:prSet>
      <dgm:spPr/>
      <dgm:t>
        <a:bodyPr/>
        <a:lstStyle/>
        <a:p>
          <a:endParaRPr lang="ru-RU"/>
        </a:p>
      </dgm:t>
    </dgm:pt>
    <dgm:pt modelId="{0230A1E2-40FC-4811-BEBF-8223140FB907}" type="pres">
      <dgm:prSet presAssocID="{5D06F0F8-8793-47B4-9B79-975511B436FF}" presName="sibTrans" presStyleLbl="sibTrans2D1" presStyleIdx="0" presStyleCnt="2"/>
      <dgm:spPr/>
      <dgm:t>
        <a:bodyPr/>
        <a:lstStyle/>
        <a:p>
          <a:endParaRPr lang="ru-RU"/>
        </a:p>
      </dgm:t>
    </dgm:pt>
    <dgm:pt modelId="{87567FAD-9658-4894-B689-86DAF6B0C4C5}" type="pres">
      <dgm:prSet presAssocID="{5D06F0F8-8793-47B4-9B79-975511B436FF}" presName="connectorText" presStyleLbl="sibTrans2D1" presStyleIdx="0" presStyleCnt="2"/>
      <dgm:spPr/>
      <dgm:t>
        <a:bodyPr/>
        <a:lstStyle/>
        <a:p>
          <a:endParaRPr lang="ru-RU"/>
        </a:p>
      </dgm:t>
    </dgm:pt>
    <dgm:pt modelId="{25E011A7-9F93-4D21-BC0C-C6E4999DCDB4}" type="pres">
      <dgm:prSet presAssocID="{0626A36B-93EA-45F7-8C36-82AACFA5E1D5}" presName="node" presStyleLbl="node1" presStyleIdx="1" presStyleCnt="2" custScaleY="68679">
        <dgm:presLayoutVars>
          <dgm:bulletEnabled val="1"/>
        </dgm:presLayoutVars>
      </dgm:prSet>
      <dgm:spPr/>
      <dgm:t>
        <a:bodyPr/>
        <a:lstStyle/>
        <a:p>
          <a:endParaRPr lang="ru-RU"/>
        </a:p>
      </dgm:t>
    </dgm:pt>
    <dgm:pt modelId="{D2491293-F013-4333-B88A-12CCA313B1C2}" type="pres">
      <dgm:prSet presAssocID="{D0CA2870-A578-4CB9-8063-70C8B0389626}" presName="sibTrans" presStyleLbl="sibTrans2D1" presStyleIdx="1" presStyleCnt="2"/>
      <dgm:spPr/>
      <dgm:t>
        <a:bodyPr/>
        <a:lstStyle/>
        <a:p>
          <a:endParaRPr lang="ru-RU"/>
        </a:p>
      </dgm:t>
    </dgm:pt>
    <dgm:pt modelId="{C890B5F1-6C84-416A-9504-83C0ACA394FB}" type="pres">
      <dgm:prSet presAssocID="{D0CA2870-A578-4CB9-8063-70C8B0389626}" presName="connectorText" presStyleLbl="sibTrans2D1" presStyleIdx="1" presStyleCnt="2"/>
      <dgm:spPr/>
      <dgm:t>
        <a:bodyPr/>
        <a:lstStyle/>
        <a:p>
          <a:endParaRPr lang="ru-RU"/>
        </a:p>
      </dgm:t>
    </dgm:pt>
  </dgm:ptLst>
  <dgm:cxnLst>
    <dgm:cxn modelId="{584F8B43-DF70-4515-8E6A-1DFDFAC2880C}" type="presOf" srcId="{0626A36B-93EA-45F7-8C36-82AACFA5E1D5}" destId="{25E011A7-9F93-4D21-BC0C-C6E4999DCDB4}" srcOrd="0" destOrd="0" presId="urn:microsoft.com/office/officeart/2005/8/layout/cycle2"/>
    <dgm:cxn modelId="{C7688576-BBC0-4B0E-8AB6-B5F12DEA08D3}" type="presOf" srcId="{D0CA2870-A578-4CB9-8063-70C8B0389626}" destId="{C890B5F1-6C84-416A-9504-83C0ACA394FB}" srcOrd="1" destOrd="0" presId="urn:microsoft.com/office/officeart/2005/8/layout/cycle2"/>
    <dgm:cxn modelId="{FCAE9400-A9A7-4DEC-B345-FF13D7B79CD4}" type="presOf" srcId="{50352DE6-E974-47F8-A176-8504BFF492CB}" destId="{C391530A-BC53-472A-8CCE-59BAFA70540D}" srcOrd="0" destOrd="0" presId="urn:microsoft.com/office/officeart/2005/8/layout/cycle2"/>
    <dgm:cxn modelId="{3B81B378-9C1D-4BCC-9896-C852618FA043}" srcId="{50352DE6-E974-47F8-A176-8504BFF492CB}" destId="{0626A36B-93EA-45F7-8C36-82AACFA5E1D5}" srcOrd="1" destOrd="0" parTransId="{CF9499C5-C26F-457F-B392-A7D42D7B0DF6}" sibTransId="{D0CA2870-A578-4CB9-8063-70C8B0389626}"/>
    <dgm:cxn modelId="{D82F8698-BB23-4407-8AE0-AD772A60A74F}" srcId="{50352DE6-E974-47F8-A176-8504BFF492CB}" destId="{C8EE1368-AD80-4B39-8F8F-FA6DFB4BCF12}" srcOrd="0" destOrd="0" parTransId="{A16F8560-2F3D-4C48-86DE-193785479761}" sibTransId="{5D06F0F8-8793-47B4-9B79-975511B436FF}"/>
    <dgm:cxn modelId="{274C5C2D-51C6-4F32-85CA-7C2543271CBF}" type="presOf" srcId="{5D06F0F8-8793-47B4-9B79-975511B436FF}" destId="{0230A1E2-40FC-4811-BEBF-8223140FB907}" srcOrd="0" destOrd="0" presId="urn:microsoft.com/office/officeart/2005/8/layout/cycle2"/>
    <dgm:cxn modelId="{8B844F7E-E801-4200-BA07-82DDC64FE33D}" type="presOf" srcId="{D0CA2870-A578-4CB9-8063-70C8B0389626}" destId="{D2491293-F013-4333-B88A-12CCA313B1C2}" srcOrd="0" destOrd="0" presId="urn:microsoft.com/office/officeart/2005/8/layout/cycle2"/>
    <dgm:cxn modelId="{D4C40B6D-DD16-4281-AF6A-30EF63477074}" type="presOf" srcId="{5D06F0F8-8793-47B4-9B79-975511B436FF}" destId="{87567FAD-9658-4894-B689-86DAF6B0C4C5}" srcOrd="1" destOrd="0" presId="urn:microsoft.com/office/officeart/2005/8/layout/cycle2"/>
    <dgm:cxn modelId="{B7C694BE-1522-4FE0-A904-2CDC52FEBF28}" type="presOf" srcId="{C8EE1368-AD80-4B39-8F8F-FA6DFB4BCF12}" destId="{9A48BCDB-7824-4076-9768-3E398D9B02AA}" srcOrd="0" destOrd="0" presId="urn:microsoft.com/office/officeart/2005/8/layout/cycle2"/>
    <dgm:cxn modelId="{E636C4FB-39D2-449F-A203-F85544291048}" type="presParOf" srcId="{C391530A-BC53-472A-8CCE-59BAFA70540D}" destId="{9A48BCDB-7824-4076-9768-3E398D9B02AA}" srcOrd="0" destOrd="0" presId="urn:microsoft.com/office/officeart/2005/8/layout/cycle2"/>
    <dgm:cxn modelId="{2394E76B-C6B9-4AE1-A881-FB1063676564}" type="presParOf" srcId="{C391530A-BC53-472A-8CCE-59BAFA70540D}" destId="{0230A1E2-40FC-4811-BEBF-8223140FB907}" srcOrd="1" destOrd="0" presId="urn:microsoft.com/office/officeart/2005/8/layout/cycle2"/>
    <dgm:cxn modelId="{0BFC8775-A81B-4F5E-9852-9D0B36429DB5}" type="presParOf" srcId="{0230A1E2-40FC-4811-BEBF-8223140FB907}" destId="{87567FAD-9658-4894-B689-86DAF6B0C4C5}" srcOrd="0" destOrd="0" presId="urn:microsoft.com/office/officeart/2005/8/layout/cycle2"/>
    <dgm:cxn modelId="{84F0C64D-C5AA-455B-B5B7-3FA44004FF94}" type="presParOf" srcId="{C391530A-BC53-472A-8CCE-59BAFA70540D}" destId="{25E011A7-9F93-4D21-BC0C-C6E4999DCDB4}" srcOrd="2" destOrd="0" presId="urn:microsoft.com/office/officeart/2005/8/layout/cycle2"/>
    <dgm:cxn modelId="{8233682B-5726-473E-AE23-1C5317014BF3}" type="presParOf" srcId="{C391530A-BC53-472A-8CCE-59BAFA70540D}" destId="{D2491293-F013-4333-B88A-12CCA313B1C2}" srcOrd="3" destOrd="0" presId="urn:microsoft.com/office/officeart/2005/8/layout/cycle2"/>
    <dgm:cxn modelId="{4D6146D0-06E3-4FDC-B9B0-BB684792FC75}" type="presParOf" srcId="{D2491293-F013-4333-B88A-12CCA313B1C2}" destId="{C890B5F1-6C84-416A-9504-83C0ACA394F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D47C47-AEC7-4BA3-8E27-21B46CE9F596}"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ru-RU"/>
        </a:p>
      </dgm:t>
    </dgm:pt>
    <dgm:pt modelId="{0CB0F2DF-68AF-423D-BBFC-41366DA18F0C}">
      <dgm:prSet/>
      <dgm:spPr/>
      <dgm:t>
        <a:bodyPr/>
        <a:lstStyle/>
        <a:p>
          <a:r>
            <a:rPr lang="en-US" dirty="0" smtClean="0">
              <a:effectLst>
                <a:outerShdw blurRad="38100" dist="38100" dir="2700000" algn="tl">
                  <a:srgbClr val="000000">
                    <a:alpha val="43137"/>
                  </a:srgbClr>
                </a:outerShdw>
              </a:effectLst>
              <a:latin typeface="Arial Black" panose="020B0A04020102020204" pitchFamily="34" charset="0"/>
            </a:rPr>
            <a:t>Figures of quantity</a:t>
          </a:r>
          <a:r>
            <a:rPr lang="ru-RU" dirty="0" smtClean="0">
              <a:effectLst>
                <a:outerShdw blurRad="38100" dist="38100" dir="2700000" algn="tl">
                  <a:srgbClr val="000000">
                    <a:alpha val="43137"/>
                  </a:srgbClr>
                </a:outerShdw>
              </a:effectLst>
              <a:latin typeface="Arial Black" panose="020B0A04020102020204" pitchFamily="34" charset="0"/>
            </a:rPr>
            <a:t>                             </a:t>
          </a:r>
          <a:endParaRPr lang="ru-RU" dirty="0"/>
        </a:p>
      </dgm:t>
    </dgm:pt>
    <dgm:pt modelId="{B8218283-1744-4812-B7E0-DB961FB6CB46}" type="parTrans" cxnId="{CFFF9D6C-A5DC-4499-A6BB-6E97CCDECFBE}">
      <dgm:prSet/>
      <dgm:spPr/>
      <dgm:t>
        <a:bodyPr/>
        <a:lstStyle/>
        <a:p>
          <a:endParaRPr lang="ru-RU"/>
        </a:p>
      </dgm:t>
    </dgm:pt>
    <dgm:pt modelId="{24A39CBF-EBEB-4536-99E8-B3CDCCE2172B}" type="sibTrans" cxnId="{CFFF9D6C-A5DC-4499-A6BB-6E97CCDECFBE}">
      <dgm:prSet/>
      <dgm:spPr/>
      <dgm:t>
        <a:bodyPr/>
        <a:lstStyle/>
        <a:p>
          <a:endParaRPr lang="ru-RU"/>
        </a:p>
      </dgm:t>
    </dgm:pt>
    <dgm:pt modelId="{86C5FADF-FD44-4BF5-8142-1A7A7B1C907C}">
      <dgm:prSet/>
      <dgm:spPr/>
      <dgm:t>
        <a:bodyPr/>
        <a:lstStyle/>
        <a:p>
          <a:r>
            <a:rPr lang="en-US" dirty="0" smtClean="0">
              <a:effectLst>
                <a:outerShdw blurRad="38100" dist="38100" dir="2700000" algn="tl">
                  <a:srgbClr val="000000">
                    <a:alpha val="43137"/>
                  </a:srgbClr>
                </a:outerShdw>
              </a:effectLst>
              <a:latin typeface="Arial Black" panose="020B0A04020102020204" pitchFamily="34" charset="0"/>
            </a:rPr>
            <a:t>Figures of quality</a:t>
          </a:r>
          <a:endParaRPr lang="ru-RU" dirty="0">
            <a:effectLst>
              <a:outerShdw blurRad="38100" dist="38100" dir="2700000" algn="tl">
                <a:srgbClr val="000000">
                  <a:alpha val="43137"/>
                </a:srgbClr>
              </a:outerShdw>
            </a:effectLst>
            <a:latin typeface="Arial Black" panose="020B0A04020102020204" pitchFamily="34" charset="0"/>
          </a:endParaRPr>
        </a:p>
      </dgm:t>
    </dgm:pt>
    <dgm:pt modelId="{A82ED65E-6CD1-4873-819C-541EA0D14A4B}" type="parTrans" cxnId="{6E49D29A-C142-4EB2-8950-429FF6B78B83}">
      <dgm:prSet/>
      <dgm:spPr/>
      <dgm:t>
        <a:bodyPr/>
        <a:lstStyle/>
        <a:p>
          <a:endParaRPr lang="ru-RU"/>
        </a:p>
      </dgm:t>
    </dgm:pt>
    <dgm:pt modelId="{13B956F9-5B0C-44E6-8C78-F6E1A4F325E9}" type="sibTrans" cxnId="{6E49D29A-C142-4EB2-8950-429FF6B78B83}">
      <dgm:prSet/>
      <dgm:spPr/>
      <dgm:t>
        <a:bodyPr/>
        <a:lstStyle/>
        <a:p>
          <a:endParaRPr lang="ru-RU"/>
        </a:p>
      </dgm:t>
    </dgm:pt>
    <dgm:pt modelId="{A84C4B4E-F832-4DB5-BB41-A10997A58EA5}" type="pres">
      <dgm:prSet presAssocID="{EFD47C47-AEC7-4BA3-8E27-21B46CE9F596}" presName="diagram" presStyleCnt="0">
        <dgm:presLayoutVars>
          <dgm:dir/>
          <dgm:resizeHandles val="exact"/>
        </dgm:presLayoutVars>
      </dgm:prSet>
      <dgm:spPr/>
      <dgm:t>
        <a:bodyPr/>
        <a:lstStyle/>
        <a:p>
          <a:endParaRPr lang="ru-RU"/>
        </a:p>
      </dgm:t>
    </dgm:pt>
    <dgm:pt modelId="{192857C6-788A-4F24-8B9A-CA1505BD4BD2}" type="pres">
      <dgm:prSet presAssocID="{0CB0F2DF-68AF-423D-BBFC-41366DA18F0C}" presName="arrow" presStyleLbl="node1" presStyleIdx="0" presStyleCnt="2" custScaleY="100069" custRadScaleRad="79259" custRadScaleInc="20">
        <dgm:presLayoutVars>
          <dgm:bulletEnabled val="1"/>
        </dgm:presLayoutVars>
      </dgm:prSet>
      <dgm:spPr/>
      <dgm:t>
        <a:bodyPr/>
        <a:lstStyle/>
        <a:p>
          <a:endParaRPr lang="ru-RU"/>
        </a:p>
      </dgm:t>
    </dgm:pt>
    <dgm:pt modelId="{A0F9F89D-DDFC-47C0-9F0F-A0B82409401D}" type="pres">
      <dgm:prSet presAssocID="{86C5FADF-FD44-4BF5-8142-1A7A7B1C907C}" presName="arrow" presStyleLbl="node1" presStyleIdx="1" presStyleCnt="2" custScaleY="100069">
        <dgm:presLayoutVars>
          <dgm:bulletEnabled val="1"/>
        </dgm:presLayoutVars>
      </dgm:prSet>
      <dgm:spPr/>
      <dgm:t>
        <a:bodyPr/>
        <a:lstStyle/>
        <a:p>
          <a:endParaRPr lang="ru-RU"/>
        </a:p>
      </dgm:t>
    </dgm:pt>
  </dgm:ptLst>
  <dgm:cxnLst>
    <dgm:cxn modelId="{0739E5BD-EC8F-46ED-8DC0-826F3DFCC986}" type="presOf" srcId="{0CB0F2DF-68AF-423D-BBFC-41366DA18F0C}" destId="{192857C6-788A-4F24-8B9A-CA1505BD4BD2}" srcOrd="0" destOrd="0" presId="urn:microsoft.com/office/officeart/2005/8/layout/arrow5"/>
    <dgm:cxn modelId="{7063AC19-9162-4DF1-98E6-6A614007A6E1}" type="presOf" srcId="{86C5FADF-FD44-4BF5-8142-1A7A7B1C907C}" destId="{A0F9F89D-DDFC-47C0-9F0F-A0B82409401D}" srcOrd="0" destOrd="0" presId="urn:microsoft.com/office/officeart/2005/8/layout/arrow5"/>
    <dgm:cxn modelId="{63813E45-2540-4CBC-A740-33AC6BFA3943}" type="presOf" srcId="{EFD47C47-AEC7-4BA3-8E27-21B46CE9F596}" destId="{A84C4B4E-F832-4DB5-BB41-A10997A58EA5}" srcOrd="0" destOrd="0" presId="urn:microsoft.com/office/officeart/2005/8/layout/arrow5"/>
    <dgm:cxn modelId="{6E49D29A-C142-4EB2-8950-429FF6B78B83}" srcId="{EFD47C47-AEC7-4BA3-8E27-21B46CE9F596}" destId="{86C5FADF-FD44-4BF5-8142-1A7A7B1C907C}" srcOrd="1" destOrd="0" parTransId="{A82ED65E-6CD1-4873-819C-541EA0D14A4B}" sibTransId="{13B956F9-5B0C-44E6-8C78-F6E1A4F325E9}"/>
    <dgm:cxn modelId="{CFFF9D6C-A5DC-4499-A6BB-6E97CCDECFBE}" srcId="{EFD47C47-AEC7-4BA3-8E27-21B46CE9F596}" destId="{0CB0F2DF-68AF-423D-BBFC-41366DA18F0C}" srcOrd="0" destOrd="0" parTransId="{B8218283-1744-4812-B7E0-DB961FB6CB46}" sibTransId="{24A39CBF-EBEB-4536-99E8-B3CDCCE2172B}"/>
    <dgm:cxn modelId="{F00FE952-D080-42CD-AE51-D5B21F0FEC4C}" type="presParOf" srcId="{A84C4B4E-F832-4DB5-BB41-A10997A58EA5}" destId="{192857C6-788A-4F24-8B9A-CA1505BD4BD2}" srcOrd="0" destOrd="0" presId="urn:microsoft.com/office/officeart/2005/8/layout/arrow5"/>
    <dgm:cxn modelId="{7CB58275-7F46-410A-9D6B-736A93008F9E}" type="presParOf" srcId="{A84C4B4E-F832-4DB5-BB41-A10997A58EA5}" destId="{A0F9F89D-DDFC-47C0-9F0F-A0B82409401D}"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48BCDB-7824-4076-9768-3E398D9B02AA}">
      <dsp:nvSpPr>
        <dsp:cNvPr id="0" name=""/>
        <dsp:cNvSpPr/>
      </dsp:nvSpPr>
      <dsp:spPr>
        <a:xfrm>
          <a:off x="1243" y="1018599"/>
          <a:ext cx="4200078" cy="2942785"/>
        </a:xfrm>
        <a:prstGeom prst="ellipse">
          <a:avLst/>
        </a:prstGeom>
        <a:solidFill>
          <a:srgbClr val="47627F"/>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0">
            <a:lnSpc>
              <a:spcPct val="90000"/>
            </a:lnSpc>
            <a:spcBef>
              <a:spcPct val="0"/>
            </a:spcBef>
            <a:spcAft>
              <a:spcPct val="35000"/>
            </a:spcAft>
          </a:pPr>
          <a:r>
            <a:rPr lang="en-US" sz="5100" b="1" i="1" kern="1200" dirty="0" smtClean="0"/>
            <a:t>Tropes  </a:t>
          </a:r>
          <a:endParaRPr lang="ru-RU" sz="5100" kern="1200" dirty="0"/>
        </a:p>
      </dsp:txBody>
      <dsp:txXfrm>
        <a:off x="616330" y="1449560"/>
        <a:ext cx="2969904" cy="2080863"/>
      </dsp:txXfrm>
    </dsp:sp>
    <dsp:sp modelId="{0230A1E2-40FC-4811-BEBF-8223140FB907}">
      <dsp:nvSpPr>
        <dsp:cNvPr id="0" name=""/>
        <dsp:cNvSpPr/>
      </dsp:nvSpPr>
      <dsp:spPr>
        <a:xfrm>
          <a:off x="3874180" y="-203685"/>
          <a:ext cx="2618993" cy="1417526"/>
        </a:xfrm>
        <a:prstGeom prst="rightArrow">
          <a:avLst>
            <a:gd name="adj1" fmla="val 60000"/>
            <a:gd name="adj2" fmla="val 50000"/>
          </a:avLst>
        </a:prstGeom>
        <a:solidFill>
          <a:schemeClr val="tx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ru-RU" sz="4100" kern="1200"/>
        </a:p>
      </dsp:txBody>
      <dsp:txXfrm>
        <a:off x="3874180" y="79820"/>
        <a:ext cx="2193735" cy="850516"/>
      </dsp:txXfrm>
    </dsp:sp>
    <dsp:sp modelId="{25E011A7-9F93-4D21-BC0C-C6E4999DCDB4}">
      <dsp:nvSpPr>
        <dsp:cNvPr id="0" name=""/>
        <dsp:cNvSpPr/>
      </dsp:nvSpPr>
      <dsp:spPr>
        <a:xfrm>
          <a:off x="6314277" y="1047706"/>
          <a:ext cx="4200078" cy="2884571"/>
        </a:xfrm>
        <a:prstGeom prst="ellipse">
          <a:avLst/>
        </a:prstGeom>
        <a:solidFill>
          <a:srgbClr val="47627F"/>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0">
            <a:lnSpc>
              <a:spcPct val="90000"/>
            </a:lnSpc>
            <a:spcBef>
              <a:spcPct val="0"/>
            </a:spcBef>
            <a:spcAft>
              <a:spcPct val="35000"/>
            </a:spcAft>
          </a:pPr>
          <a:r>
            <a:rPr lang="en-US" sz="5100" b="1" i="1" kern="1200" dirty="0" smtClean="0"/>
            <a:t>figures of speech</a:t>
          </a:r>
          <a:endParaRPr lang="ru-RU" sz="5100" kern="1200" dirty="0"/>
        </a:p>
      </dsp:txBody>
      <dsp:txXfrm>
        <a:off x="6929364" y="1470142"/>
        <a:ext cx="2969904" cy="2039699"/>
      </dsp:txXfrm>
    </dsp:sp>
    <dsp:sp modelId="{D2491293-F013-4333-B88A-12CCA313B1C2}">
      <dsp:nvSpPr>
        <dsp:cNvPr id="0" name=""/>
        <dsp:cNvSpPr/>
      </dsp:nvSpPr>
      <dsp:spPr>
        <a:xfrm rot="10800000">
          <a:off x="4022425" y="3766143"/>
          <a:ext cx="2618993" cy="1417526"/>
        </a:xfrm>
        <a:prstGeom prst="rightArrow">
          <a:avLst>
            <a:gd name="adj1" fmla="val 60000"/>
            <a:gd name="adj2" fmla="val 50000"/>
          </a:avLst>
        </a:prstGeom>
        <a:solidFill>
          <a:schemeClr val="tx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ru-RU" sz="4100" kern="1200"/>
        </a:p>
      </dsp:txBody>
      <dsp:txXfrm rot="10800000">
        <a:off x="4447683" y="4049648"/>
        <a:ext cx="2193735" cy="8505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857C6-788A-4F24-8B9A-CA1505BD4BD2}">
      <dsp:nvSpPr>
        <dsp:cNvPr id="0" name=""/>
        <dsp:cNvSpPr/>
      </dsp:nvSpPr>
      <dsp:spPr>
        <a:xfrm rot="16200000">
          <a:off x="760479" y="-1160"/>
          <a:ext cx="3362572" cy="3364892"/>
        </a:xfrm>
        <a:prstGeom prst="downArrow">
          <a:avLst>
            <a:gd name="adj1" fmla="val 50000"/>
            <a:gd name="adj2" fmla="val 35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effectLst>
                <a:outerShdw blurRad="38100" dist="38100" dir="2700000" algn="tl">
                  <a:srgbClr val="000000">
                    <a:alpha val="43137"/>
                  </a:srgbClr>
                </a:outerShdw>
              </a:effectLst>
              <a:latin typeface="Arial Black" panose="020B0A04020102020204" pitchFamily="34" charset="0"/>
            </a:rPr>
            <a:t>Figures of quantity</a:t>
          </a:r>
          <a:r>
            <a:rPr lang="ru-RU" sz="3200" kern="1200" dirty="0" smtClean="0">
              <a:effectLst>
                <a:outerShdw blurRad="38100" dist="38100" dir="2700000" algn="tl">
                  <a:srgbClr val="000000">
                    <a:alpha val="43137"/>
                  </a:srgbClr>
                </a:outerShdw>
              </a:effectLst>
              <a:latin typeface="Arial Black" panose="020B0A04020102020204" pitchFamily="34" charset="0"/>
            </a:rPr>
            <a:t>                             </a:t>
          </a:r>
          <a:endParaRPr lang="ru-RU" sz="3200" kern="1200" dirty="0"/>
        </a:p>
      </dsp:txBody>
      <dsp:txXfrm rot="5400000">
        <a:off x="759319" y="840643"/>
        <a:ext cx="2776442" cy="1681286"/>
      </dsp:txXfrm>
    </dsp:sp>
    <dsp:sp modelId="{A0F9F89D-DDFC-47C0-9F0F-A0B82409401D}">
      <dsp:nvSpPr>
        <dsp:cNvPr id="0" name=""/>
        <dsp:cNvSpPr/>
      </dsp:nvSpPr>
      <dsp:spPr>
        <a:xfrm rot="5400000">
          <a:off x="7330529" y="661"/>
          <a:ext cx="3362572" cy="3364892"/>
        </a:xfrm>
        <a:prstGeom prst="downArrow">
          <a:avLst>
            <a:gd name="adj1" fmla="val 50000"/>
            <a:gd name="adj2" fmla="val 35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effectLst>
                <a:outerShdw blurRad="38100" dist="38100" dir="2700000" algn="tl">
                  <a:srgbClr val="000000">
                    <a:alpha val="43137"/>
                  </a:srgbClr>
                </a:outerShdw>
              </a:effectLst>
              <a:latin typeface="Arial Black" panose="020B0A04020102020204" pitchFamily="34" charset="0"/>
            </a:rPr>
            <a:t>Figures of quality</a:t>
          </a:r>
          <a:endParaRPr lang="ru-RU" sz="3200" kern="1200" dirty="0">
            <a:effectLst>
              <a:outerShdw blurRad="38100" dist="38100" dir="2700000" algn="tl">
                <a:srgbClr val="000000">
                  <a:alpha val="43137"/>
                </a:srgbClr>
              </a:outerShdw>
            </a:effectLst>
            <a:latin typeface="Arial Black" panose="020B0A04020102020204" pitchFamily="34" charset="0"/>
          </a:endParaRPr>
        </a:p>
      </dsp:txBody>
      <dsp:txXfrm rot="-5400000">
        <a:off x="7917819" y="842464"/>
        <a:ext cx="2776442" cy="168128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2667684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36880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578A50-143C-4C20-9C9F-44B752260EC6}"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48195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1871051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578A50-143C-4C20-9C9F-44B752260EC6}"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44159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502202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2514531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358385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3151845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DAAE8E9-AAE7-4400-B2BF-AAF0D7327C5D}" type="datetimeFigureOut">
              <a:rPr lang="ru-RU" smtClean="0"/>
              <a:t>14.06.2020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3140836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1700096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DAAE8E9-AAE7-4400-B2BF-AAF0D7327C5D}" type="datetimeFigureOut">
              <a:rPr lang="ru-RU" smtClean="0"/>
              <a:t>14.06.2020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401057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DAAE8E9-AAE7-4400-B2BF-AAF0D7327C5D}" type="datetimeFigureOut">
              <a:rPr lang="ru-RU" smtClean="0"/>
              <a:t>14.06.2020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2348068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AE8E9-AAE7-4400-B2BF-AAF0D7327C5D}" type="datetimeFigureOut">
              <a:rPr lang="ru-RU" smtClean="0"/>
              <a:t>14.06.2020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343945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1642641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DAAE8E9-AAE7-4400-B2BF-AAF0D7327C5D}" type="datetimeFigureOut">
              <a:rPr lang="ru-RU" smtClean="0"/>
              <a:t>14.06.2020</a:t>
            </a:fld>
            <a:endParaRPr lang="ru-RU"/>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578A50-143C-4C20-9C9F-44B752260EC6}" type="slidenum">
              <a:rPr lang="ru-RU" smtClean="0"/>
              <a:t>‹#›</a:t>
            </a:fld>
            <a:endParaRPr lang="ru-RU"/>
          </a:p>
        </p:txBody>
      </p:sp>
    </p:spTree>
    <p:extLst>
      <p:ext uri="{BB962C8B-B14F-4D97-AF65-F5344CB8AC3E}">
        <p14:creationId xmlns:p14="http://schemas.microsoft.com/office/powerpoint/2010/main" val="1110853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DAAE8E9-AAE7-4400-B2BF-AAF0D7327C5D}" type="datetimeFigureOut">
              <a:rPr lang="ru-RU" smtClean="0"/>
              <a:t>14.06.2020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8578A50-143C-4C20-9C9F-44B752260EC6}" type="slidenum">
              <a:rPr lang="ru-RU" smtClean="0"/>
              <a:t>‹#›</a:t>
            </a:fld>
            <a:endParaRPr lang="ru-RU"/>
          </a:p>
        </p:txBody>
      </p:sp>
    </p:spTree>
    <p:extLst>
      <p:ext uri="{BB962C8B-B14F-4D97-AF65-F5344CB8AC3E}">
        <p14:creationId xmlns:p14="http://schemas.microsoft.com/office/powerpoint/2010/main" val="398925938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62353"/>
          </a:xfrm>
          <a:prstGeom prst="rect">
            <a:avLst/>
          </a:prstGeom>
        </p:spPr>
      </p:pic>
    </p:spTree>
    <p:extLst>
      <p:ext uri="{BB962C8B-B14F-4D97-AF65-F5344CB8AC3E}">
        <p14:creationId xmlns:p14="http://schemas.microsoft.com/office/powerpoint/2010/main" val="3507701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66800" y="622300"/>
            <a:ext cx="10287000" cy="5943600"/>
          </a:xfrm>
        </p:spPr>
        <p:txBody>
          <a:bodyPr/>
          <a:lstStyle/>
          <a:p>
            <a:pPr marL="0" lvl="0" indent="0">
              <a:buNone/>
            </a:pPr>
            <a:r>
              <a:rPr lang="ru-RU" dirty="0" smtClean="0">
                <a:effectLst>
                  <a:outerShdw blurRad="38100" dist="38100" dir="2700000" algn="tl">
                    <a:srgbClr val="000000">
                      <a:alpha val="43137"/>
                    </a:srgbClr>
                  </a:outerShdw>
                </a:effectLst>
                <a:latin typeface="Arial Black" panose="020B0A04020102020204" pitchFamily="34" charset="0"/>
              </a:rPr>
              <a:t>             </a:t>
            </a:r>
            <a:r>
              <a:rPr lang="en-US" sz="3600" dirty="0" smtClean="0">
                <a:solidFill>
                  <a:srgbClr val="C00000"/>
                </a:solidFill>
                <a:effectLst>
                  <a:outerShdw blurRad="38100" dist="38100" dir="2700000" algn="tl">
                    <a:srgbClr val="000000">
                      <a:alpha val="43137"/>
                    </a:srgbClr>
                  </a:outerShdw>
                </a:effectLst>
                <a:latin typeface="Arial Black" panose="020B0A04020102020204" pitchFamily="34" charset="0"/>
              </a:rPr>
              <a:t>Figures </a:t>
            </a:r>
            <a:r>
              <a:rPr lang="en-US" sz="3600" dirty="0">
                <a:solidFill>
                  <a:srgbClr val="C00000"/>
                </a:solidFill>
                <a:effectLst>
                  <a:outerShdw blurRad="38100" dist="38100" dir="2700000" algn="tl">
                    <a:srgbClr val="000000">
                      <a:alpha val="43137"/>
                    </a:srgbClr>
                  </a:outerShdw>
                </a:effectLst>
                <a:latin typeface="Arial Black" panose="020B0A04020102020204" pitchFamily="34" charset="0"/>
              </a:rPr>
              <a:t>of quantity</a:t>
            </a:r>
            <a:r>
              <a:rPr lang="ru-RU" sz="3600" dirty="0">
                <a:solidFill>
                  <a:srgbClr val="C00000"/>
                </a:solidFill>
                <a:effectLst>
                  <a:outerShdw blurRad="38100" dist="38100" dir="2700000" algn="tl">
                    <a:srgbClr val="000000">
                      <a:alpha val="43137"/>
                    </a:srgbClr>
                  </a:outerShdw>
                </a:effectLst>
                <a:latin typeface="Arial Black" panose="020B0A04020102020204" pitchFamily="34" charset="0"/>
              </a:rPr>
              <a:t>  </a:t>
            </a:r>
            <a:endParaRPr lang="ru-RU" sz="3600" dirty="0" smtClean="0">
              <a:solidFill>
                <a:srgbClr val="C00000"/>
              </a:solidFill>
              <a:effectLst>
                <a:outerShdw blurRad="38100" dist="38100" dir="2700000" algn="tl">
                  <a:srgbClr val="000000">
                    <a:alpha val="43137"/>
                  </a:srgbClr>
                </a:outerShdw>
              </a:effectLst>
              <a:latin typeface="Arial Black" panose="020B0A04020102020204" pitchFamily="34" charset="0"/>
            </a:endParaRPr>
          </a:p>
          <a:p>
            <a:pPr marL="0" lvl="0" indent="0">
              <a:buNone/>
            </a:pPr>
            <a:endParaRPr lang="ru-RU" sz="3600" dirty="0" smtClean="0">
              <a:solidFill>
                <a:srgbClr val="C00000"/>
              </a:solidFill>
              <a:effectLst>
                <a:outerShdw blurRad="38100" dist="38100" dir="2700000" algn="tl">
                  <a:srgbClr val="000000">
                    <a:alpha val="43137"/>
                  </a:srgbClr>
                </a:outerShdw>
              </a:effectLst>
              <a:latin typeface="Arial Black" panose="020B0A04020102020204" pitchFamily="34" charset="0"/>
            </a:endParaRPr>
          </a:p>
          <a:p>
            <a:pPr marL="0" lvl="0" indent="0">
              <a:buNone/>
            </a:pPr>
            <a:endParaRPr lang="ru-RU" sz="3600" dirty="0">
              <a:solidFill>
                <a:srgbClr val="C00000"/>
              </a:solidFill>
              <a:effectLst>
                <a:outerShdw blurRad="38100" dist="38100" dir="2700000" algn="tl">
                  <a:srgbClr val="000000">
                    <a:alpha val="43137"/>
                  </a:srgbClr>
                </a:outerShdw>
              </a:effectLst>
              <a:latin typeface="Arial Black" panose="020B0A04020102020204" pitchFamily="34" charset="0"/>
            </a:endParaRPr>
          </a:p>
          <a:p>
            <a:pPr marL="0" lvl="0" indent="0">
              <a:buNone/>
            </a:pPr>
            <a:endParaRPr lang="ru-RU" sz="3600" dirty="0">
              <a:solidFill>
                <a:srgbClr val="C00000"/>
              </a:solidFill>
            </a:endParaRPr>
          </a:p>
          <a:p>
            <a:endParaRPr lang="ru-RU" dirty="0"/>
          </a:p>
        </p:txBody>
      </p:sp>
      <p:sp>
        <p:nvSpPr>
          <p:cNvPr id="4" name="Овал 3"/>
          <p:cNvSpPr/>
          <p:nvPr/>
        </p:nvSpPr>
        <p:spPr>
          <a:xfrm>
            <a:off x="1066800" y="2146300"/>
            <a:ext cx="4521200" cy="25273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85000"/>
                    <a:lumOff val="15000"/>
                  </a:schemeClr>
                </a:solidFill>
                <a:effectLst>
                  <a:outerShdw blurRad="38100" dist="38100" dir="2700000" algn="tl">
                    <a:srgbClr val="000000">
                      <a:alpha val="43137"/>
                    </a:srgbClr>
                  </a:outerShdw>
                </a:effectLst>
                <a:latin typeface="Arial Black" panose="020B0A04020102020204" pitchFamily="34" charset="0"/>
              </a:rPr>
              <a:t>o</a:t>
            </a:r>
            <a:r>
              <a:rPr lang="en-US" sz="2000" dirty="0" smtClean="0">
                <a:solidFill>
                  <a:schemeClr val="tx1">
                    <a:lumMod val="85000"/>
                    <a:lumOff val="15000"/>
                  </a:schemeClr>
                </a:solidFill>
                <a:effectLst>
                  <a:outerShdw blurRad="38100" dist="38100" dir="2700000" algn="tl">
                    <a:srgbClr val="000000">
                      <a:alpha val="43137"/>
                    </a:srgbClr>
                  </a:outerShdw>
                </a:effectLst>
                <a:latin typeface="Arial Black" panose="020B0A04020102020204" pitchFamily="34" charset="0"/>
              </a:rPr>
              <a:t>verstatement</a:t>
            </a:r>
            <a:endParaRPr lang="ru-RU" sz="2000" dirty="0">
              <a:solidFill>
                <a:schemeClr val="tx1">
                  <a:lumMod val="85000"/>
                  <a:lumOff val="15000"/>
                </a:schemeClr>
              </a:solidFill>
            </a:endParaRPr>
          </a:p>
        </p:txBody>
      </p:sp>
      <p:sp>
        <p:nvSpPr>
          <p:cNvPr id="5" name="Овал 4"/>
          <p:cNvSpPr/>
          <p:nvPr/>
        </p:nvSpPr>
        <p:spPr>
          <a:xfrm>
            <a:off x="7162800" y="2146300"/>
            <a:ext cx="4504267" cy="25273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85000"/>
                    <a:lumOff val="15000"/>
                  </a:schemeClr>
                </a:solidFill>
                <a:effectLst>
                  <a:outerShdw blurRad="38100" dist="38100" dir="2700000" algn="tl">
                    <a:srgbClr val="000000">
                      <a:alpha val="43137"/>
                    </a:srgbClr>
                  </a:outerShdw>
                </a:effectLst>
                <a:latin typeface="Arial Black" panose="020B0A04020102020204" pitchFamily="34" charset="0"/>
              </a:rPr>
              <a:t>understatement</a:t>
            </a:r>
            <a:endParaRPr lang="ru-RU" dirty="0">
              <a:solidFill>
                <a:schemeClr val="tx1">
                  <a:lumMod val="85000"/>
                  <a:lumOff val="15000"/>
                </a:schemeClr>
              </a:solidFill>
            </a:endParaRPr>
          </a:p>
        </p:txBody>
      </p:sp>
      <p:cxnSp>
        <p:nvCxnSpPr>
          <p:cNvPr id="7" name="Прямая со стрелкой 6"/>
          <p:cNvCxnSpPr/>
          <p:nvPr/>
        </p:nvCxnSpPr>
        <p:spPr>
          <a:xfrm flipH="1">
            <a:off x="3589867" y="1168400"/>
            <a:ext cx="1303867" cy="86360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8043333" y="1155700"/>
            <a:ext cx="1151467" cy="901700"/>
          </a:xfrm>
          <a:prstGeom prst="straightConnector1">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7483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222374"/>
          </a:xfrm>
        </p:spPr>
        <p:txBody>
          <a:bodyPr>
            <a:normAutofit/>
          </a:bodyPr>
          <a:lstStyle/>
          <a:p>
            <a:pPr algn="ctr"/>
            <a:r>
              <a:rPr lang="en-US" sz="4800" b="1" dirty="0" smtClean="0">
                <a:solidFill>
                  <a:srgbClr val="C00000"/>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Figures of integration</a:t>
            </a:r>
            <a:endParaRPr lang="ru-RU" sz="4800" b="1" dirty="0">
              <a:solidFill>
                <a:srgbClr val="C00000"/>
              </a:solidFill>
              <a:effectLst>
                <a:outerShdw blurRad="38100" dist="38100" dir="2700000" algn="tl">
                  <a:srgbClr val="000000">
                    <a:alpha val="43137"/>
                  </a:srgbClr>
                </a:outerShdw>
              </a:effectLst>
              <a:cs typeface="Aharoni" panose="02010803020104030203" pitchFamily="2" charset="-79"/>
            </a:endParaRPr>
          </a:p>
        </p:txBody>
      </p:sp>
      <p:sp>
        <p:nvSpPr>
          <p:cNvPr id="3" name="Объект 2"/>
          <p:cNvSpPr>
            <a:spLocks noGrp="1"/>
          </p:cNvSpPr>
          <p:nvPr>
            <p:ph idx="1"/>
          </p:nvPr>
        </p:nvSpPr>
        <p:spPr>
          <a:xfrm>
            <a:off x="838200" y="1409701"/>
            <a:ext cx="10515600" cy="4767263"/>
          </a:xfrm>
        </p:spPr>
        <p:txBody>
          <a:bodyPr/>
          <a:lstStyle/>
          <a:p>
            <a:pPr marL="0" indent="0">
              <a:buNone/>
            </a:pPr>
            <a:endParaRPr lang="ru-RU" dirty="0"/>
          </a:p>
        </p:txBody>
      </p:sp>
      <p:sp>
        <p:nvSpPr>
          <p:cNvPr id="4" name="Скругленный прямоугольник 3"/>
          <p:cNvSpPr/>
          <p:nvPr/>
        </p:nvSpPr>
        <p:spPr>
          <a:xfrm>
            <a:off x="838200" y="2901947"/>
            <a:ext cx="2997200" cy="1689100"/>
          </a:xfrm>
          <a:prstGeom prst="roundRect">
            <a:avLst/>
          </a:prstGeom>
          <a:solidFill>
            <a:schemeClr val="accent5">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2">
                    <a:lumMod val="10000"/>
                  </a:schemeClr>
                </a:solidFill>
                <a:effectLst>
                  <a:outerShdw blurRad="38100" dist="38100" dir="2700000" algn="tl">
                    <a:srgbClr val="000000">
                      <a:alpha val="43137"/>
                    </a:srgbClr>
                  </a:outerShdw>
                </a:effectLst>
                <a:latin typeface="Arial Black" panose="020B0A04020102020204" pitchFamily="34" charset="0"/>
              </a:rPr>
              <a:t>identical</a:t>
            </a:r>
            <a:endParaRPr lang="ru-RU" sz="2800" b="1" dirty="0">
              <a:solidFill>
                <a:schemeClr val="bg2">
                  <a:lumMod val="10000"/>
                </a:schemeClr>
              </a:solidFill>
              <a:effectLst>
                <a:outerShdw blurRad="38100" dist="38100" dir="2700000" algn="tl">
                  <a:srgbClr val="000000">
                    <a:alpha val="43137"/>
                  </a:srgbClr>
                </a:outerShdw>
              </a:effectLst>
              <a:latin typeface="Arial Black" panose="020B0A04020102020204" pitchFamily="34" charset="0"/>
            </a:endParaRPr>
          </a:p>
        </p:txBody>
      </p:sp>
      <p:sp>
        <p:nvSpPr>
          <p:cNvPr id="5" name="Скругленный прямоугольник 4"/>
          <p:cNvSpPr/>
          <p:nvPr/>
        </p:nvSpPr>
        <p:spPr>
          <a:xfrm>
            <a:off x="4572000" y="2895600"/>
            <a:ext cx="3048000" cy="1676400"/>
          </a:xfrm>
          <a:prstGeom prst="roundRect">
            <a:avLst/>
          </a:prstGeom>
          <a:solidFill>
            <a:schemeClr val="accent5">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bg2">
                    <a:lumMod val="10000"/>
                  </a:schemeClr>
                </a:solidFill>
                <a:effectLst>
                  <a:outerShdw blurRad="38100" dist="38100" dir="2700000" algn="tl">
                    <a:srgbClr val="000000">
                      <a:alpha val="43137"/>
                    </a:srgbClr>
                  </a:outerShdw>
                </a:effectLst>
                <a:latin typeface="Arial Black" panose="020B0A04020102020204" pitchFamily="34" charset="0"/>
              </a:rPr>
              <a:t>different</a:t>
            </a:r>
            <a:endParaRPr lang="ru-RU" sz="3200" b="1" dirty="0">
              <a:solidFill>
                <a:schemeClr val="bg2">
                  <a:lumMod val="10000"/>
                </a:schemeClr>
              </a:solidFill>
              <a:effectLst>
                <a:outerShdw blurRad="38100" dist="38100" dir="2700000" algn="tl">
                  <a:srgbClr val="000000">
                    <a:alpha val="43137"/>
                  </a:srgbClr>
                </a:outerShdw>
              </a:effectLst>
              <a:latin typeface="Arial Black" panose="020B0A04020102020204" pitchFamily="34" charset="0"/>
            </a:endParaRPr>
          </a:p>
        </p:txBody>
      </p:sp>
      <p:sp>
        <p:nvSpPr>
          <p:cNvPr id="6" name="Скругленный прямоугольник 5"/>
          <p:cNvSpPr/>
          <p:nvPr/>
        </p:nvSpPr>
        <p:spPr>
          <a:xfrm>
            <a:off x="8356600" y="2832100"/>
            <a:ext cx="2997200" cy="1790700"/>
          </a:xfrm>
          <a:prstGeom prst="roundRect">
            <a:avLst/>
          </a:prstGeom>
          <a:solidFill>
            <a:schemeClr val="accent5">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2">
                    <a:lumMod val="10000"/>
                  </a:schemeClr>
                </a:solidFill>
                <a:effectLst>
                  <a:outerShdw blurRad="38100" dist="38100" dir="2700000" algn="tl">
                    <a:srgbClr val="000000">
                      <a:alpha val="43137"/>
                    </a:srgbClr>
                  </a:outerShdw>
                </a:effectLst>
                <a:latin typeface="Arial Black" panose="020B0A04020102020204" pitchFamily="34" charset="0"/>
              </a:rPr>
              <a:t>opposite</a:t>
            </a:r>
            <a:endParaRPr lang="ru-RU" sz="2800" b="1" dirty="0">
              <a:solidFill>
                <a:schemeClr val="bg2">
                  <a:lumMod val="10000"/>
                </a:schemeClr>
              </a:solidFill>
              <a:effectLst>
                <a:outerShdw blurRad="38100" dist="38100" dir="2700000" algn="tl">
                  <a:srgbClr val="000000">
                    <a:alpha val="43137"/>
                  </a:srgbClr>
                </a:outerShdw>
              </a:effectLst>
              <a:latin typeface="Arial Black" panose="020B0A04020102020204" pitchFamily="34" charset="0"/>
            </a:endParaRPr>
          </a:p>
        </p:txBody>
      </p:sp>
      <p:cxnSp>
        <p:nvCxnSpPr>
          <p:cNvPr id="9" name="Прямая со стрелкой 8"/>
          <p:cNvCxnSpPr/>
          <p:nvPr/>
        </p:nvCxnSpPr>
        <p:spPr>
          <a:xfrm flipH="1">
            <a:off x="2218267" y="1498600"/>
            <a:ext cx="1744133" cy="1133474"/>
          </a:xfrm>
          <a:prstGeom prst="straightConnector1">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5842000" y="1409700"/>
            <a:ext cx="0" cy="1333500"/>
          </a:xfrm>
          <a:prstGeom prst="straightConnector1">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8619067" y="1409700"/>
            <a:ext cx="1202267" cy="1222374"/>
          </a:xfrm>
          <a:prstGeom prst="straightConnector1">
            <a:avLst/>
          </a:prstGeom>
          <a:ln>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6183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16000" y="622300"/>
            <a:ext cx="10337800" cy="5994400"/>
          </a:xfrm>
        </p:spPr>
        <p:txBody>
          <a:bodyPr/>
          <a:lstStyle/>
          <a:p>
            <a:pPr marL="0" indent="0">
              <a:buNone/>
            </a:pPr>
            <a:endParaRPr lang="ru-RU" dirty="0"/>
          </a:p>
        </p:txBody>
      </p:sp>
      <p:sp>
        <p:nvSpPr>
          <p:cNvPr id="4" name="Прямоугольник 3"/>
          <p:cNvSpPr/>
          <p:nvPr/>
        </p:nvSpPr>
        <p:spPr>
          <a:xfrm>
            <a:off x="2963334" y="876300"/>
            <a:ext cx="7433733" cy="8128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2">
                    <a:lumMod val="50000"/>
                  </a:schemeClr>
                </a:solidFill>
                <a:latin typeface="Arial Black" panose="020B0A04020102020204" pitchFamily="34" charset="0"/>
              </a:rPr>
              <a:t>Classification of metaphor</a:t>
            </a:r>
            <a:endParaRPr lang="ru-RU" sz="2800" dirty="0">
              <a:solidFill>
                <a:schemeClr val="tx2">
                  <a:lumMod val="50000"/>
                </a:schemeClr>
              </a:solidFill>
              <a:latin typeface="Arial Black" panose="020B0A04020102020204" pitchFamily="34" charset="0"/>
            </a:endParaRPr>
          </a:p>
        </p:txBody>
      </p:sp>
      <p:sp>
        <p:nvSpPr>
          <p:cNvPr id="5" name="Прямоугольник 4"/>
          <p:cNvSpPr/>
          <p:nvPr/>
        </p:nvSpPr>
        <p:spPr>
          <a:xfrm>
            <a:off x="1016000" y="1968500"/>
            <a:ext cx="2895600" cy="1536700"/>
          </a:xfrm>
          <a:prstGeom prst="rect">
            <a:avLst/>
          </a:prstGeom>
          <a:solidFill>
            <a:srgbClr val="F7E8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lumMod val="50000"/>
                  </a:schemeClr>
                </a:solidFill>
                <a:latin typeface="Arial Black" panose="020B0A04020102020204" pitchFamily="34" charset="0"/>
              </a:rPr>
              <a:t>According on the pragmatic effect produced upon the </a:t>
            </a:r>
            <a:r>
              <a:rPr lang="en-US" dirty="0" err="1" smtClean="0">
                <a:solidFill>
                  <a:schemeClr val="tx2">
                    <a:lumMod val="50000"/>
                  </a:schemeClr>
                </a:solidFill>
                <a:latin typeface="Arial Black" panose="020B0A04020102020204" pitchFamily="34" charset="0"/>
              </a:rPr>
              <a:t>adressee</a:t>
            </a:r>
            <a:endParaRPr lang="ru-RU" dirty="0">
              <a:solidFill>
                <a:schemeClr val="tx2">
                  <a:lumMod val="50000"/>
                </a:schemeClr>
              </a:solidFill>
              <a:latin typeface="Arial Black" panose="020B0A04020102020204" pitchFamily="34" charset="0"/>
            </a:endParaRPr>
          </a:p>
        </p:txBody>
      </p:sp>
      <p:sp>
        <p:nvSpPr>
          <p:cNvPr id="6" name="Прямоугольник 5"/>
          <p:cNvSpPr/>
          <p:nvPr/>
        </p:nvSpPr>
        <p:spPr>
          <a:xfrm>
            <a:off x="4487334" y="1943100"/>
            <a:ext cx="2963333" cy="1612900"/>
          </a:xfrm>
          <a:prstGeom prst="rect">
            <a:avLst/>
          </a:prstGeom>
          <a:solidFill>
            <a:srgbClr val="F7E8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lumMod val="50000"/>
                  </a:schemeClr>
                </a:solidFill>
                <a:latin typeface="Arial Black" panose="020B0A04020102020204" pitchFamily="34" charset="0"/>
              </a:rPr>
              <a:t>According to the degree of stylistic potential</a:t>
            </a:r>
            <a:endParaRPr lang="ru-RU" dirty="0">
              <a:solidFill>
                <a:schemeClr val="tx2">
                  <a:lumMod val="50000"/>
                </a:schemeClr>
              </a:solidFill>
              <a:latin typeface="Arial Black" panose="020B0A04020102020204" pitchFamily="34" charset="0"/>
            </a:endParaRPr>
          </a:p>
        </p:txBody>
      </p:sp>
      <p:sp>
        <p:nvSpPr>
          <p:cNvPr id="7" name="Прямоугольник 6"/>
          <p:cNvSpPr/>
          <p:nvPr/>
        </p:nvSpPr>
        <p:spPr>
          <a:xfrm>
            <a:off x="8449733" y="1968500"/>
            <a:ext cx="2904067" cy="1587500"/>
          </a:xfrm>
          <a:prstGeom prst="rect">
            <a:avLst/>
          </a:prstGeom>
          <a:solidFill>
            <a:srgbClr val="F7E8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2">
                    <a:lumMod val="50000"/>
                  </a:schemeClr>
                </a:solidFill>
                <a:latin typeface="Arial Black" panose="020B0A04020102020204" pitchFamily="34" charset="0"/>
              </a:rPr>
              <a:t>According to </a:t>
            </a:r>
            <a:r>
              <a:rPr lang="en-US" sz="2000" dirty="0" smtClean="0">
                <a:solidFill>
                  <a:schemeClr val="tx2">
                    <a:lumMod val="50000"/>
                  </a:schemeClr>
                </a:solidFill>
                <a:latin typeface="Arial Black" panose="020B0A04020102020204" pitchFamily="34" charset="0"/>
              </a:rPr>
              <a:t>the structure</a:t>
            </a:r>
            <a:endParaRPr lang="ru-RU" sz="2000" dirty="0">
              <a:solidFill>
                <a:schemeClr val="tx2">
                  <a:lumMod val="50000"/>
                </a:schemeClr>
              </a:solidFill>
              <a:latin typeface="Arial Black" panose="020B0A04020102020204" pitchFamily="34" charset="0"/>
            </a:endParaRPr>
          </a:p>
        </p:txBody>
      </p:sp>
      <p:sp>
        <p:nvSpPr>
          <p:cNvPr id="8" name="Овал 7"/>
          <p:cNvSpPr/>
          <p:nvPr/>
        </p:nvSpPr>
        <p:spPr>
          <a:xfrm>
            <a:off x="1388534" y="3581400"/>
            <a:ext cx="2455333" cy="13970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2">
                    <a:lumMod val="25000"/>
                  </a:schemeClr>
                </a:solidFill>
                <a:latin typeface="Aharoni" panose="02010803020104030203" pitchFamily="2" charset="-79"/>
                <a:cs typeface="Aharoni" panose="02010803020104030203" pitchFamily="2" charset="-79"/>
              </a:rPr>
              <a:t>dead</a:t>
            </a:r>
            <a:endParaRPr lang="ru-RU" sz="3200" dirty="0">
              <a:solidFill>
                <a:schemeClr val="bg2">
                  <a:lumMod val="25000"/>
                </a:schemeClr>
              </a:solidFill>
              <a:cs typeface="Aharoni" panose="02010803020104030203" pitchFamily="2" charset="-79"/>
            </a:endParaRPr>
          </a:p>
        </p:txBody>
      </p:sp>
      <p:sp>
        <p:nvSpPr>
          <p:cNvPr id="9" name="Овал 8"/>
          <p:cNvSpPr/>
          <p:nvPr/>
        </p:nvSpPr>
        <p:spPr>
          <a:xfrm>
            <a:off x="1337734" y="5054600"/>
            <a:ext cx="2455333" cy="13335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2">
                    <a:lumMod val="25000"/>
                  </a:schemeClr>
                </a:solidFill>
                <a:latin typeface="Aharoni" panose="02010803020104030203" pitchFamily="2" charset="-79"/>
                <a:cs typeface="Aharoni" panose="02010803020104030203" pitchFamily="2" charset="-79"/>
              </a:rPr>
              <a:t>original</a:t>
            </a:r>
            <a:endParaRPr lang="ru-RU" sz="2400" dirty="0">
              <a:solidFill>
                <a:schemeClr val="bg2">
                  <a:lumMod val="25000"/>
                </a:schemeClr>
              </a:solidFill>
              <a:cs typeface="Aharoni" panose="02010803020104030203" pitchFamily="2" charset="-79"/>
            </a:endParaRPr>
          </a:p>
        </p:txBody>
      </p:sp>
      <p:sp>
        <p:nvSpPr>
          <p:cNvPr id="10" name="Овал 9"/>
          <p:cNvSpPr/>
          <p:nvPr/>
        </p:nvSpPr>
        <p:spPr>
          <a:xfrm>
            <a:off x="4868333" y="3556000"/>
            <a:ext cx="2396067" cy="9017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bg2">
                    <a:lumMod val="25000"/>
                  </a:schemeClr>
                </a:solidFill>
                <a:latin typeface="Aharoni" panose="02010803020104030203" pitchFamily="2" charset="-79"/>
                <a:cs typeface="Aharoni" panose="02010803020104030203" pitchFamily="2" charset="-79"/>
              </a:rPr>
              <a:t>nominational</a:t>
            </a:r>
            <a:endParaRPr lang="ru-RU" sz="1200" dirty="0">
              <a:solidFill>
                <a:schemeClr val="bg2">
                  <a:lumMod val="25000"/>
                </a:schemeClr>
              </a:solidFill>
              <a:cs typeface="Aharoni" panose="02010803020104030203" pitchFamily="2" charset="-79"/>
            </a:endParaRPr>
          </a:p>
        </p:txBody>
      </p:sp>
      <p:sp>
        <p:nvSpPr>
          <p:cNvPr id="11" name="Овал 10"/>
          <p:cNvSpPr/>
          <p:nvPr/>
        </p:nvSpPr>
        <p:spPr>
          <a:xfrm>
            <a:off x="4868334" y="4457701"/>
            <a:ext cx="2302933" cy="10541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25000"/>
                  </a:schemeClr>
                </a:solidFill>
                <a:latin typeface="Aharoni" panose="02010803020104030203" pitchFamily="2" charset="-79"/>
                <a:cs typeface="Aharoni" panose="02010803020104030203" pitchFamily="2" charset="-79"/>
              </a:rPr>
              <a:t>cognitive</a:t>
            </a:r>
            <a:endParaRPr lang="ru-RU" dirty="0">
              <a:solidFill>
                <a:schemeClr val="bg2">
                  <a:lumMod val="25000"/>
                </a:schemeClr>
              </a:solidFill>
              <a:cs typeface="Aharoni" panose="02010803020104030203" pitchFamily="2" charset="-79"/>
            </a:endParaRPr>
          </a:p>
        </p:txBody>
      </p:sp>
      <p:sp>
        <p:nvSpPr>
          <p:cNvPr id="12" name="Овал 11"/>
          <p:cNvSpPr/>
          <p:nvPr/>
        </p:nvSpPr>
        <p:spPr>
          <a:xfrm>
            <a:off x="4868334" y="5511802"/>
            <a:ext cx="2302933" cy="1000919"/>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25000"/>
                  </a:schemeClr>
                </a:solidFill>
                <a:latin typeface="Aharoni" panose="02010803020104030203" pitchFamily="2" charset="-79"/>
                <a:cs typeface="Aharoni" panose="02010803020104030203" pitchFamily="2" charset="-79"/>
              </a:rPr>
              <a:t>imaginative</a:t>
            </a:r>
            <a:endParaRPr lang="ru-RU" sz="1400" dirty="0">
              <a:solidFill>
                <a:schemeClr val="bg2">
                  <a:lumMod val="25000"/>
                </a:schemeClr>
              </a:solidFill>
              <a:cs typeface="Aharoni" panose="02010803020104030203" pitchFamily="2" charset="-79"/>
            </a:endParaRPr>
          </a:p>
        </p:txBody>
      </p:sp>
      <p:sp>
        <p:nvSpPr>
          <p:cNvPr id="13" name="Овал 12"/>
          <p:cNvSpPr/>
          <p:nvPr/>
        </p:nvSpPr>
        <p:spPr>
          <a:xfrm>
            <a:off x="8525933" y="3556000"/>
            <a:ext cx="2590800" cy="14732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2">
                    <a:lumMod val="25000"/>
                  </a:schemeClr>
                </a:solidFill>
                <a:latin typeface="Aharoni" panose="02010803020104030203" pitchFamily="2" charset="-79"/>
                <a:cs typeface="Aharoni" panose="02010803020104030203" pitchFamily="2" charset="-79"/>
              </a:rPr>
              <a:t>simple</a:t>
            </a:r>
            <a:endParaRPr lang="ru-RU" sz="2400" dirty="0">
              <a:solidFill>
                <a:schemeClr val="bg2">
                  <a:lumMod val="25000"/>
                </a:schemeClr>
              </a:solidFill>
              <a:cs typeface="Aharoni" panose="02010803020104030203" pitchFamily="2" charset="-79"/>
            </a:endParaRPr>
          </a:p>
        </p:txBody>
      </p:sp>
      <p:sp>
        <p:nvSpPr>
          <p:cNvPr id="14" name="Овал 13"/>
          <p:cNvSpPr/>
          <p:nvPr/>
        </p:nvSpPr>
        <p:spPr>
          <a:xfrm>
            <a:off x="8449733" y="5099050"/>
            <a:ext cx="2667000" cy="141367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25000"/>
                  </a:schemeClr>
                </a:solidFill>
                <a:latin typeface="Aharoni" panose="02010803020104030203" pitchFamily="2" charset="-79"/>
                <a:cs typeface="Aharoni" panose="02010803020104030203" pitchFamily="2" charset="-79"/>
              </a:rPr>
              <a:t>prolonged</a:t>
            </a:r>
            <a:endParaRPr lang="ru-RU" dirty="0">
              <a:solidFill>
                <a:schemeClr val="bg2">
                  <a:lumMod val="25000"/>
                </a:schemeClr>
              </a:solidFill>
              <a:cs typeface="Aharoni" panose="02010803020104030203" pitchFamily="2" charset="-79"/>
            </a:endParaRPr>
          </a:p>
        </p:txBody>
      </p:sp>
    </p:spTree>
    <p:extLst>
      <p:ext uri="{BB962C8B-B14F-4D97-AF65-F5344CB8AC3E}">
        <p14:creationId xmlns:p14="http://schemas.microsoft.com/office/powerpoint/2010/main" val="658294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solidFill>
                  <a:srgbClr val="111E31"/>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Antonomasia</a:t>
            </a:r>
            <a:endParaRPr lang="ru-RU" dirty="0">
              <a:solidFill>
                <a:srgbClr val="111E31"/>
              </a:solidFill>
            </a:endParaRPr>
          </a:p>
        </p:txBody>
      </p:sp>
      <p:sp>
        <p:nvSpPr>
          <p:cNvPr id="3" name="Объект 2"/>
          <p:cNvSpPr>
            <a:spLocks noGrp="1"/>
          </p:cNvSpPr>
          <p:nvPr>
            <p:ph idx="1"/>
          </p:nvPr>
        </p:nvSpPr>
        <p:spPr>
          <a:xfrm>
            <a:off x="838200" y="1493949"/>
            <a:ext cx="10515600" cy="4683014"/>
          </a:xfrm>
        </p:spPr>
        <p:txBody>
          <a:bodyPr/>
          <a:lstStyle/>
          <a:p>
            <a:pPr marL="0" indent="0">
              <a:buNone/>
            </a:pPr>
            <a:endParaRPr lang="en-US" dirty="0" smtClean="0"/>
          </a:p>
          <a:p>
            <a:pPr marL="0" indent="0">
              <a:buNone/>
            </a:pPr>
            <a:r>
              <a:rPr lang="en-US" b="1" dirty="0" smtClean="0">
                <a:latin typeface="Arial Black" panose="020B0A04020102020204" pitchFamily="34" charset="0"/>
              </a:rPr>
              <a:t>logical meaning         </a:t>
            </a:r>
            <a:r>
              <a:rPr lang="ru-RU" b="1" dirty="0" smtClean="0">
                <a:latin typeface="Arial Black" panose="020B0A04020102020204" pitchFamily="34" charset="0"/>
              </a:rPr>
              <a:t>                                              </a:t>
            </a:r>
            <a:r>
              <a:rPr lang="en-US" b="1" dirty="0" smtClean="0">
                <a:latin typeface="Arial Black" panose="020B0A04020102020204" pitchFamily="34" charset="0"/>
              </a:rPr>
              <a:t> </a:t>
            </a:r>
            <a:r>
              <a:rPr lang="en-US" b="1" dirty="0" smtClean="0">
                <a:latin typeface="Arial Black" panose="020B0A04020102020204" pitchFamily="34" charset="0"/>
              </a:rPr>
              <a:t>nominal meaning</a:t>
            </a:r>
          </a:p>
          <a:p>
            <a:pPr marL="0" indent="0">
              <a:buNone/>
            </a:pPr>
            <a:endParaRPr lang="en-US" b="1" dirty="0">
              <a:latin typeface="Arial Black" panose="020B0A04020102020204" pitchFamily="34" charset="0"/>
            </a:endParaRPr>
          </a:p>
          <a:p>
            <a:pPr marL="0" indent="0">
              <a:buNone/>
            </a:pPr>
            <a:endParaRPr lang="en-US" b="1" dirty="0" smtClean="0">
              <a:latin typeface="Arial Black" panose="020B0A04020102020204" pitchFamily="34" charset="0"/>
            </a:endParaRPr>
          </a:p>
          <a:p>
            <a:pPr marL="0" indent="0">
              <a:buNone/>
            </a:pPr>
            <a:endParaRPr lang="en-US" b="1" dirty="0">
              <a:latin typeface="Arial Black" panose="020B0A04020102020204" pitchFamily="34" charset="0"/>
            </a:endParaRPr>
          </a:p>
          <a:p>
            <a:pPr marL="0" indent="0">
              <a:buNone/>
            </a:pPr>
            <a:endParaRPr lang="en-US" b="1" dirty="0" smtClean="0">
              <a:latin typeface="Arial Black" panose="020B0A04020102020204" pitchFamily="34" charset="0"/>
            </a:endParaRPr>
          </a:p>
          <a:p>
            <a:pPr marL="0" indent="0">
              <a:buNone/>
            </a:pPr>
            <a:r>
              <a:rPr lang="en-US" sz="2400" b="1" dirty="0">
                <a:latin typeface="Arial Black" panose="020B0A04020102020204" pitchFamily="34" charset="0"/>
              </a:rPr>
              <a:t>b</a:t>
            </a:r>
            <a:r>
              <a:rPr lang="en-US" sz="2400" b="1" dirty="0" smtClean="0">
                <a:latin typeface="Arial Black" panose="020B0A04020102020204" pitchFamily="34" charset="0"/>
              </a:rPr>
              <a:t>elles-lettres style                  </a:t>
            </a:r>
            <a:r>
              <a:rPr lang="en-US" sz="2400" b="1" dirty="0" err="1" smtClean="0">
                <a:latin typeface="Arial Black" panose="020B0A04020102020204" pitchFamily="34" charset="0"/>
              </a:rPr>
              <a:t>publicistic</a:t>
            </a:r>
            <a:r>
              <a:rPr lang="en-US" sz="2400" b="1" dirty="0" smtClean="0">
                <a:latin typeface="Arial Black" panose="020B0A04020102020204" pitchFamily="34" charset="0"/>
              </a:rPr>
              <a:t> style</a:t>
            </a:r>
          </a:p>
          <a:p>
            <a:pPr marL="0" indent="0">
              <a:buNone/>
            </a:pPr>
            <a:r>
              <a:rPr lang="en-US" sz="2400" b="1" dirty="0" smtClean="0">
                <a:latin typeface="Arial Black" panose="020B0A04020102020204" pitchFamily="34" charset="0"/>
              </a:rPr>
              <a:t> </a:t>
            </a:r>
          </a:p>
          <a:p>
            <a:pPr marL="0" indent="0">
              <a:buNone/>
            </a:pPr>
            <a:r>
              <a:rPr lang="en-US" sz="2400" b="1" dirty="0">
                <a:latin typeface="Arial Black" panose="020B0A04020102020204" pitchFamily="34" charset="0"/>
              </a:rPr>
              <a:t> </a:t>
            </a:r>
            <a:r>
              <a:rPr lang="en-US" sz="2400" b="1" dirty="0" smtClean="0">
                <a:latin typeface="Arial Black" panose="020B0A04020102020204" pitchFamily="34" charset="0"/>
              </a:rPr>
              <a:t>               essays          military language</a:t>
            </a:r>
            <a:endParaRPr lang="ru-RU" sz="2400" b="1" dirty="0">
              <a:latin typeface="Arial Black" panose="020B0A04020102020204" pitchFamily="34" charset="0"/>
            </a:endParaRPr>
          </a:p>
        </p:txBody>
      </p:sp>
      <p:cxnSp>
        <p:nvCxnSpPr>
          <p:cNvPr id="5" name="Прямая со стрелкой 4"/>
          <p:cNvCxnSpPr/>
          <p:nvPr/>
        </p:nvCxnSpPr>
        <p:spPr>
          <a:xfrm flipH="1">
            <a:off x="3348508" y="1442435"/>
            <a:ext cx="1184857" cy="5151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7504091" y="1326525"/>
            <a:ext cx="961623" cy="63106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Стрелка вниз 7"/>
          <p:cNvSpPr/>
          <p:nvPr/>
        </p:nvSpPr>
        <p:spPr>
          <a:xfrm>
            <a:off x="4876800" y="2511380"/>
            <a:ext cx="2129307" cy="1468192"/>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0" name="Прямая со стрелкой 9"/>
          <p:cNvCxnSpPr/>
          <p:nvPr/>
        </p:nvCxnSpPr>
        <p:spPr>
          <a:xfrm flipH="1">
            <a:off x="3940935" y="3812146"/>
            <a:ext cx="1210615" cy="669702"/>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6868733" y="3657600"/>
            <a:ext cx="1116169" cy="824248"/>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6250547" y="4146997"/>
            <a:ext cx="755560" cy="1056068"/>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H="1">
            <a:off x="4705081" y="4146998"/>
            <a:ext cx="1047483" cy="1275009"/>
          </a:xfrm>
          <a:prstGeom prst="straightConnector1">
            <a:avLst/>
          </a:prstGeom>
          <a:ln>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852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39644" y="1279216"/>
            <a:ext cx="4469780" cy="4351338"/>
          </a:xfrm>
        </p:spPr>
        <p:txBody>
          <a:bodyPr>
            <a:normAutofit fontScale="85000" lnSpcReduction="20000"/>
          </a:bodyPr>
          <a:lstStyle/>
          <a:p>
            <a:r>
              <a:rPr lang="en-US" sz="2400" dirty="0" smtClean="0">
                <a:latin typeface="Times New Roman" panose="02020603050405020304" pitchFamily="18" charset="0"/>
                <a:cs typeface="Times New Roman" panose="02020603050405020304" pitchFamily="18" charset="0"/>
              </a:rPr>
              <a:t>Stylistics, a branch of applied linguistics, is the study and interpretation of texts of all types and/or spoken language in regard to their linguistic and tonal style, where style is the particular variety of language used by different individuals and/or in different situations or settings. For example, the vernacular, or everyday language may be used among casual friends, whereas more formal language, with respect to grammar, pronunciation or accent, and lexicon or choice of words, is often used in a cover letter and résumé and while speaking during a job interview.</a:t>
            </a: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9424" y="1654183"/>
            <a:ext cx="5669638" cy="3601403"/>
          </a:xfrm>
          <a:prstGeom prst="rect">
            <a:avLst/>
          </a:prstGeom>
        </p:spPr>
      </p:pic>
    </p:spTree>
    <p:extLst>
      <p:ext uri="{BB962C8B-B14F-4D97-AF65-F5344CB8AC3E}">
        <p14:creationId xmlns:p14="http://schemas.microsoft.com/office/powerpoint/2010/main" val="809902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46883" y="593913"/>
            <a:ext cx="4066478" cy="923330"/>
          </a:xfrm>
          <a:prstGeom prst="rect">
            <a:avLst/>
          </a:prstGeom>
        </p:spPr>
        <p:txBody>
          <a:bodyPr wrap="square">
            <a:spAutoFit/>
          </a:bodyPr>
          <a:lstStyle/>
          <a:p>
            <a:r>
              <a:rPr lang="de-DE" dirty="0" err="1" smtClean="0"/>
              <a:t>Stylistic</a:t>
            </a:r>
            <a:r>
              <a:rPr lang="de-DE" dirty="0" smtClean="0"/>
              <a:t> </a:t>
            </a:r>
            <a:r>
              <a:rPr lang="de-DE" dirty="0" err="1" smtClean="0"/>
              <a:t>Lexicology</a:t>
            </a:r>
            <a:r>
              <a:rPr lang="ru-RU" dirty="0" smtClean="0"/>
              <a:t>/</a:t>
            </a:r>
            <a:r>
              <a:rPr lang="en-US" dirty="0" smtClean="0"/>
              <a:t>Stylistic Use of Literary and</a:t>
            </a:r>
            <a:r>
              <a:rPr lang="ru-RU" dirty="0" smtClean="0"/>
              <a:t> </a:t>
            </a:r>
            <a:r>
              <a:rPr lang="en-US" dirty="0" smtClean="0"/>
              <a:t>Conversational Words</a:t>
            </a:r>
            <a:r>
              <a:rPr lang="de-DE" dirty="0" smtClean="0"/>
              <a:t/>
            </a:r>
            <a:br>
              <a:rPr lang="de-DE" dirty="0" smtClean="0"/>
            </a:br>
            <a:endParaRPr lang="ru-RU" dirty="0"/>
          </a:p>
        </p:txBody>
      </p:sp>
      <p:sp>
        <p:nvSpPr>
          <p:cNvPr id="6" name="Прямоугольник 5"/>
          <p:cNvSpPr/>
          <p:nvPr/>
        </p:nvSpPr>
        <p:spPr>
          <a:xfrm>
            <a:off x="1476405" y="1839281"/>
            <a:ext cx="5826916" cy="369332"/>
          </a:xfrm>
          <a:prstGeom prst="rect">
            <a:avLst/>
          </a:prstGeom>
        </p:spPr>
        <p:txBody>
          <a:bodyPr wrap="none">
            <a:spAutoFit/>
          </a:bodyPr>
          <a:lstStyle/>
          <a:p>
            <a:r>
              <a:rPr lang="en-US" dirty="0" smtClean="0"/>
              <a:t>1. Stylistic use of words which have </a:t>
            </a:r>
            <a:r>
              <a:rPr lang="en-US" dirty="0" err="1" smtClean="0"/>
              <a:t>lexico</a:t>
            </a:r>
            <a:r>
              <a:rPr lang="en-US" dirty="0" smtClean="0"/>
              <a:t>-stylistic paradigm.</a:t>
            </a:r>
            <a:endParaRPr lang="en-US" dirty="0"/>
          </a:p>
        </p:txBody>
      </p:sp>
      <p:sp>
        <p:nvSpPr>
          <p:cNvPr id="7" name="Прямоугольник 6"/>
          <p:cNvSpPr/>
          <p:nvPr/>
        </p:nvSpPr>
        <p:spPr>
          <a:xfrm>
            <a:off x="1476405" y="2331936"/>
            <a:ext cx="4336956" cy="369332"/>
          </a:xfrm>
          <a:prstGeom prst="rect">
            <a:avLst/>
          </a:prstGeom>
        </p:spPr>
        <p:txBody>
          <a:bodyPr wrap="none">
            <a:spAutoFit/>
          </a:bodyPr>
          <a:lstStyle/>
          <a:p>
            <a:r>
              <a:rPr lang="en-US" dirty="0" smtClean="0"/>
              <a:t>2. Stylistic functions of conversational words</a:t>
            </a:r>
            <a:endParaRPr lang="ru-RU" dirty="0"/>
          </a:p>
        </p:txBody>
      </p:sp>
      <p:sp>
        <p:nvSpPr>
          <p:cNvPr id="9" name="Прямоугольник 8"/>
          <p:cNvSpPr/>
          <p:nvPr/>
        </p:nvSpPr>
        <p:spPr>
          <a:xfrm>
            <a:off x="1476405" y="2852690"/>
            <a:ext cx="6096000" cy="646331"/>
          </a:xfrm>
          <a:prstGeom prst="rect">
            <a:avLst/>
          </a:prstGeom>
        </p:spPr>
        <p:txBody>
          <a:bodyPr>
            <a:spAutoFit/>
          </a:bodyPr>
          <a:lstStyle/>
          <a:p>
            <a:r>
              <a:rPr lang="en-US" dirty="0" smtClean="0"/>
              <a:t>3. Stylistic functions of words which have no </a:t>
            </a:r>
            <a:r>
              <a:rPr lang="en-US" dirty="0" err="1" smtClean="0"/>
              <a:t>lexico</a:t>
            </a:r>
            <a:r>
              <a:rPr lang="en-US" dirty="0" smtClean="0"/>
              <a:t>-stylistic paradigm</a:t>
            </a:r>
            <a:endParaRPr lang="ru-RU" dirty="0"/>
          </a:p>
        </p:txBody>
      </p:sp>
      <p:sp>
        <p:nvSpPr>
          <p:cNvPr id="10" name="Прямоугольник 9"/>
          <p:cNvSpPr/>
          <p:nvPr/>
        </p:nvSpPr>
        <p:spPr>
          <a:xfrm>
            <a:off x="1476405" y="3650443"/>
            <a:ext cx="3490764" cy="369332"/>
          </a:xfrm>
          <a:prstGeom prst="rect">
            <a:avLst/>
          </a:prstGeom>
        </p:spPr>
        <p:txBody>
          <a:bodyPr wrap="none">
            <a:spAutoFit/>
          </a:bodyPr>
          <a:lstStyle/>
          <a:p>
            <a:r>
              <a:rPr lang="en-US" dirty="0" smtClean="0"/>
              <a:t>4. Stylistic functions of phraseology</a:t>
            </a:r>
            <a:endParaRPr lang="ru-RU" dirty="0"/>
          </a:p>
        </p:txBody>
      </p:sp>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9674" y="2208613"/>
            <a:ext cx="3892914" cy="3928197"/>
          </a:xfrm>
          <a:prstGeom prst="rect">
            <a:avLst/>
          </a:prstGeom>
        </p:spPr>
      </p:pic>
    </p:spTree>
    <p:extLst>
      <p:ext uri="{BB962C8B-B14F-4D97-AF65-F5344CB8AC3E}">
        <p14:creationId xmlns:p14="http://schemas.microsoft.com/office/powerpoint/2010/main" val="2412787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41527" y="86034"/>
            <a:ext cx="3635298" cy="3635298"/>
          </a:xfrm>
          <a:prstGeom prst="rect">
            <a:avLst/>
          </a:prstGeom>
        </p:spPr>
      </p:pic>
      <p:sp>
        <p:nvSpPr>
          <p:cNvPr id="3" name="Объект 2"/>
          <p:cNvSpPr>
            <a:spLocks noGrp="1"/>
          </p:cNvSpPr>
          <p:nvPr>
            <p:ph idx="1"/>
          </p:nvPr>
        </p:nvSpPr>
        <p:spPr>
          <a:xfrm>
            <a:off x="631902" y="2204766"/>
            <a:ext cx="10515600" cy="4351338"/>
          </a:xfrm>
        </p:spPr>
        <p:txBody>
          <a:bodyPr>
            <a:normAutofit lnSpcReduction="10000"/>
          </a:bodyPr>
          <a:lstStyle/>
          <a:p>
            <a:pPr marL="457200" indent="-457200">
              <a:lnSpc>
                <a:spcPct val="150000"/>
              </a:lnSpc>
              <a:buFont typeface="+mj-lt"/>
              <a:buAutoNum type="arabicPeriod"/>
            </a:pPr>
            <a:r>
              <a:rPr lang="en-US" sz="2400" dirty="0" smtClean="0">
                <a:latin typeface="Times New Roman" panose="02020603050405020304" pitchFamily="18" charset="0"/>
                <a:cs typeface="Times New Roman" panose="02020603050405020304" pitchFamily="18" charset="0"/>
              </a:rPr>
              <a:t>Word and its semantic structure.</a:t>
            </a:r>
          </a:p>
          <a:p>
            <a:pPr marL="457200" indent="-457200">
              <a:lnSpc>
                <a:spcPct val="150000"/>
              </a:lnSpc>
              <a:buFont typeface="+mj-lt"/>
              <a:buAutoNum type="arabicPeriod"/>
            </a:pPr>
            <a:r>
              <a:rPr lang="en-US" sz="2400" dirty="0" smtClean="0">
                <a:latin typeface="Times New Roman" panose="02020603050405020304" pitchFamily="18" charset="0"/>
                <a:cs typeface="Times New Roman" panose="02020603050405020304" pitchFamily="18" charset="0"/>
              </a:rPr>
              <a:t>Stylistic and style meaning of the word.</a:t>
            </a:r>
            <a:endParaRPr lang="ru-RU" sz="2400" dirty="0" smtClean="0">
              <a:latin typeface="Times New Roman" panose="02020603050405020304" pitchFamily="18" charset="0"/>
              <a:cs typeface="Times New Roman" panose="02020603050405020304" pitchFamily="18" charset="0"/>
            </a:endParaRPr>
          </a:p>
          <a:p>
            <a:pPr marL="0" indent="0">
              <a:lnSpc>
                <a:spcPct val="150000"/>
              </a:lnSpc>
              <a:buNone/>
            </a:pPr>
            <a:r>
              <a:rPr lang="en-US" sz="2400" dirty="0" smtClean="0">
                <a:latin typeface="Times New Roman" panose="02020603050405020304" pitchFamily="18" charset="0"/>
                <a:cs typeface="Times New Roman" panose="02020603050405020304" pitchFamily="18" charset="0"/>
              </a:rPr>
              <a:t> Types of stylistic meaning of the word: emotional, evaluative, expressive.</a:t>
            </a:r>
          </a:p>
          <a:p>
            <a:pPr marL="0" indent="0">
              <a:lnSpc>
                <a:spcPct val="150000"/>
              </a:lnSpc>
              <a:buNone/>
            </a:pPr>
            <a:r>
              <a:rPr lang="ru-RU" sz="2400" dirty="0" smtClean="0">
                <a:latin typeface="Times New Roman" panose="02020603050405020304" pitchFamily="18" charset="0"/>
                <a:cs typeface="Times New Roman" panose="02020603050405020304" pitchFamily="18" charset="0"/>
              </a:rPr>
              <a:t>3. </a:t>
            </a:r>
            <a:r>
              <a:rPr lang="en-US" sz="2400" dirty="0" smtClean="0">
                <a:latin typeface="Times New Roman" panose="02020603050405020304" pitchFamily="18" charset="0"/>
                <a:cs typeface="Times New Roman" panose="02020603050405020304" pitchFamily="18" charset="0"/>
              </a:rPr>
              <a:t>Stylistic differentiation of the English vocabulary. Criteria for the stylistic differentiation of the English vocabulary. Neutral, literary and colloquial words.</a:t>
            </a:r>
          </a:p>
          <a:p>
            <a:pPr marL="0" indent="0">
              <a:lnSpc>
                <a:spcPct val="150000"/>
              </a:lnSpc>
              <a:buNone/>
            </a:pPr>
            <a:r>
              <a:rPr lang="ru-RU" sz="2400" dirty="0" smtClean="0">
                <a:latin typeface="Times New Roman" panose="02020603050405020304" pitchFamily="18" charset="0"/>
                <a:cs typeface="Times New Roman" panose="02020603050405020304" pitchFamily="18" charset="0"/>
              </a:rPr>
              <a:t>4. </a:t>
            </a:r>
            <a:r>
              <a:rPr lang="en-US" sz="2400" dirty="0" smtClean="0">
                <a:latin typeface="Times New Roman" panose="02020603050405020304" pitchFamily="18" charset="0"/>
                <a:cs typeface="Times New Roman" panose="02020603050405020304" pitchFamily="18" charset="0"/>
              </a:rPr>
              <a:t>Words which have </a:t>
            </a:r>
            <a:r>
              <a:rPr lang="en-US" sz="2400" dirty="0" err="1" smtClean="0">
                <a:latin typeface="Times New Roman" panose="02020603050405020304" pitchFamily="18" charset="0"/>
                <a:cs typeface="Times New Roman" panose="02020603050405020304" pitchFamily="18" charset="0"/>
              </a:rPr>
              <a:t>lexico</a:t>
            </a:r>
            <a:r>
              <a:rPr lang="en-US" sz="2400" dirty="0" smtClean="0">
                <a:latin typeface="Times New Roman" panose="02020603050405020304" pitchFamily="18" charset="0"/>
                <a:cs typeface="Times New Roman" panose="02020603050405020304" pitchFamily="18" charset="0"/>
              </a:rPr>
              <a:t>-stylistic paradigm, and words which have no </a:t>
            </a:r>
            <a:r>
              <a:rPr lang="en-US" sz="2400" dirty="0" err="1" smtClean="0">
                <a:latin typeface="Times New Roman" panose="02020603050405020304" pitchFamily="18" charset="0"/>
                <a:cs typeface="Times New Roman" panose="02020603050405020304" pitchFamily="18" charset="0"/>
              </a:rPr>
              <a:t>lexico</a:t>
            </a:r>
            <a:r>
              <a:rPr lang="en-US" sz="2400" dirty="0" smtClean="0">
                <a:latin typeface="Times New Roman" panose="02020603050405020304" pitchFamily="18" charset="0"/>
                <a:cs typeface="Times New Roman" panose="02020603050405020304" pitchFamily="18" charset="0"/>
              </a:rPr>
              <a:t>-stylistic paradigm.</a:t>
            </a:r>
          </a:p>
          <a:p>
            <a:endParaRPr lang="ru-RU" dirty="0"/>
          </a:p>
        </p:txBody>
      </p:sp>
    </p:spTree>
    <p:extLst>
      <p:ext uri="{BB962C8B-B14F-4D97-AF65-F5344CB8AC3E}">
        <p14:creationId xmlns:p14="http://schemas.microsoft.com/office/powerpoint/2010/main" val="1003896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STYLISTIC SYNTAX   OF THE ENGLISH LANGUAGE. STYLISTIC DEVICES OF THE SYNTAX</a:t>
            </a:r>
            <a:endParaRPr lang="ru-RU" dirty="0"/>
          </a:p>
        </p:txBody>
      </p:sp>
      <p:sp>
        <p:nvSpPr>
          <p:cNvPr id="3" name="Объект 2"/>
          <p:cNvSpPr>
            <a:spLocks noGrp="1"/>
          </p:cNvSpPr>
          <p:nvPr>
            <p:ph idx="1"/>
          </p:nvPr>
        </p:nvSpPr>
        <p:spPr/>
        <p:txBody>
          <a:bodyPr/>
          <a:lstStyle/>
          <a:p>
            <a:r>
              <a:rPr lang="en-US" dirty="0" smtClean="0"/>
              <a:t>SD of the English syntax.</a:t>
            </a:r>
          </a:p>
          <a:p>
            <a:r>
              <a:rPr lang="en-US" dirty="0" smtClean="0"/>
              <a:t>SD based on the interaction of syntactic constructions of several contact clauses or sentences.</a:t>
            </a:r>
          </a:p>
          <a:p>
            <a:r>
              <a:rPr lang="en-US" dirty="0" smtClean="0"/>
              <a:t>SD  based on the interaction of types and forms and connection between clauses and sentences.</a:t>
            </a:r>
          </a:p>
          <a:p>
            <a:r>
              <a:rPr lang="en-US" dirty="0" smtClean="0"/>
              <a:t>SD based on transposition  of meaning  of a syntactic  structure in the given context</a:t>
            </a:r>
          </a:p>
          <a:p>
            <a:endParaRPr lang="ru-RU" dirty="0"/>
          </a:p>
        </p:txBody>
      </p:sp>
    </p:spTree>
    <p:extLst>
      <p:ext uri="{BB962C8B-B14F-4D97-AF65-F5344CB8AC3E}">
        <p14:creationId xmlns:p14="http://schemas.microsoft.com/office/powerpoint/2010/main" val="220793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420" y="396779"/>
            <a:ext cx="10595517" cy="1389605"/>
          </a:xfrm>
        </p:spPr>
        <p:txBody>
          <a:bodyPr>
            <a:noAutofit/>
          </a:bodyPr>
          <a:lstStyle/>
          <a:p>
            <a:pPr>
              <a:lnSpc>
                <a:spcPct val="150000"/>
              </a:lnSpc>
            </a:pPr>
            <a:r>
              <a:rPr lang="en-US" sz="3600" dirty="0" smtClean="0">
                <a:latin typeface="Times New Roman" panose="02020603050405020304" pitchFamily="18" charset="0"/>
                <a:cs typeface="Times New Roman" panose="02020603050405020304" pitchFamily="18" charset="0"/>
              </a:rPr>
              <a:t>Stylistic Syntax of the  English Language. </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Expressive Means of the Syntax</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55000" lnSpcReduction="20000"/>
          </a:bodyPr>
          <a:lstStyle/>
          <a:p>
            <a:pPr algn="just">
              <a:lnSpc>
                <a:spcPct val="160000"/>
              </a:lnSpc>
            </a:pPr>
            <a:r>
              <a:rPr lang="en-US" dirty="0" smtClean="0"/>
              <a:t>1</a:t>
            </a:r>
            <a:r>
              <a:rPr lang="en-US" sz="2600" dirty="0" smtClean="0">
                <a:latin typeface="Times New Roman" panose="02020603050405020304" pitchFamily="18" charset="0"/>
                <a:cs typeface="Times New Roman" panose="02020603050405020304" pitchFamily="18" charset="0"/>
              </a:rPr>
              <a:t>. The notion of the EM and SD on the syntactical level. </a:t>
            </a:r>
          </a:p>
          <a:p>
            <a:pPr algn="just">
              <a:lnSpc>
                <a:spcPct val="160000"/>
              </a:lnSpc>
            </a:pPr>
            <a:r>
              <a:rPr lang="en-US" sz="2600" dirty="0" smtClean="0">
                <a:latin typeface="Times New Roman" panose="02020603050405020304" pitchFamily="18" charset="0"/>
                <a:cs typeface="Times New Roman" panose="02020603050405020304" pitchFamily="18" charset="0"/>
              </a:rPr>
              <a:t>Stylistically marked models of sentences as EM of the syntactical level. </a:t>
            </a:r>
          </a:p>
          <a:p>
            <a:pPr algn="just">
              <a:lnSpc>
                <a:spcPct val="160000"/>
              </a:lnSpc>
            </a:pPr>
            <a:r>
              <a:rPr lang="en-US" sz="2600" dirty="0" smtClean="0">
                <a:latin typeface="Times New Roman" panose="02020603050405020304" pitchFamily="18" charset="0"/>
                <a:cs typeface="Times New Roman" panose="02020603050405020304" pitchFamily="18" charset="0"/>
              </a:rPr>
              <a:t>SD as selection and combinations of sentence models.</a:t>
            </a:r>
          </a:p>
          <a:p>
            <a:pPr algn="just">
              <a:lnSpc>
                <a:spcPct val="160000"/>
              </a:lnSpc>
            </a:pPr>
            <a:r>
              <a:rPr lang="en-US" sz="2600" dirty="0" smtClean="0">
                <a:latin typeface="Times New Roman" panose="02020603050405020304" pitchFamily="18" charset="0"/>
                <a:cs typeface="Times New Roman" panose="02020603050405020304" pitchFamily="18" charset="0"/>
              </a:rPr>
              <a:t>EM based on the deliberate reduction of some elements of the sentence structure (ellipsis, aposiopesis, nominative sentence, asyndeton);</a:t>
            </a:r>
          </a:p>
          <a:p>
            <a:pPr algn="just">
              <a:lnSpc>
                <a:spcPct val="160000"/>
              </a:lnSpc>
            </a:pPr>
            <a:r>
              <a:rPr lang="en-US" sz="2600" dirty="0" smtClean="0">
                <a:latin typeface="Times New Roman" panose="02020603050405020304" pitchFamily="18" charset="0"/>
                <a:cs typeface="Times New Roman" panose="02020603050405020304" pitchFamily="18" charset="0"/>
              </a:rPr>
              <a:t>3. EM based on the redundancy (expansion) of some elements of the sentence structure (ordinary repetition, extended repetition, catch repetition (anadiplosis), chain repetition, framing, syntactic tautology, emphatic constructions, parenthetical sentences);</a:t>
            </a:r>
          </a:p>
          <a:p>
            <a:pPr algn="just">
              <a:lnSpc>
                <a:spcPct val="160000"/>
              </a:lnSpc>
            </a:pPr>
            <a:r>
              <a:rPr lang="en-US" sz="2600" dirty="0" smtClean="0">
                <a:latin typeface="Times New Roman" panose="02020603050405020304" pitchFamily="18" charset="0"/>
                <a:cs typeface="Times New Roman" panose="02020603050405020304" pitchFamily="18" charset="0"/>
              </a:rPr>
              <a:t>4. EM based on the violation of word-order in the sentence structure (inversion, distant position of he syntactically connected units of the sentence).</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31045" y="396779"/>
            <a:ext cx="2722755" cy="2722755"/>
          </a:xfrm>
          <a:prstGeom prst="rect">
            <a:avLst/>
          </a:prstGeom>
        </p:spPr>
      </p:pic>
    </p:spTree>
    <p:extLst>
      <p:ext uri="{BB962C8B-B14F-4D97-AF65-F5344CB8AC3E}">
        <p14:creationId xmlns:p14="http://schemas.microsoft.com/office/powerpoint/2010/main" val="28677462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1067" y="1193800"/>
            <a:ext cx="11108267" cy="4381500"/>
          </a:xfrm>
        </p:spPr>
        <p:style>
          <a:lnRef idx="0">
            <a:schemeClr val="accent1"/>
          </a:lnRef>
          <a:fillRef idx="3">
            <a:schemeClr val="accent1"/>
          </a:fillRef>
          <a:effectRef idx="3">
            <a:schemeClr val="accent1"/>
          </a:effectRef>
          <a:fontRef idx="minor">
            <a:schemeClr val="lt1"/>
          </a:fontRef>
        </p:style>
        <p:txBody>
          <a:bodyPr>
            <a:normAutofit/>
          </a:bodyPr>
          <a:lstStyle/>
          <a:p>
            <a:r>
              <a:rPr lang="en-US" b="1" dirty="0"/>
              <a:t>Stylistic Semasiology of the English </a:t>
            </a:r>
            <a:r>
              <a:rPr lang="en-US" b="1" dirty="0" smtClean="0"/>
              <a:t>language</a:t>
            </a:r>
            <a:endParaRPr lang="ru-RU" dirty="0"/>
          </a:p>
        </p:txBody>
      </p:sp>
    </p:spTree>
    <p:extLst>
      <p:ext uri="{BB962C8B-B14F-4D97-AF65-F5344CB8AC3E}">
        <p14:creationId xmlns:p14="http://schemas.microsoft.com/office/powerpoint/2010/main" val="3943947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54547"/>
            <a:ext cx="10649755" cy="1661375"/>
          </a:xfrm>
        </p:spPr>
        <p:txBody>
          <a:bodyPr>
            <a:noAutofit/>
          </a:bodyPr>
          <a:lstStyle/>
          <a:p>
            <a:pPr algn="ctr"/>
            <a:r>
              <a:rPr lang="en-US" sz="2800" dirty="0" smtClean="0">
                <a:solidFill>
                  <a:srgbClr val="C00000"/>
                </a:solidFill>
                <a:effectLst>
                  <a:outerShdw blurRad="38100" dist="38100" dir="2700000" algn="tl">
                    <a:srgbClr val="000000">
                      <a:alpha val="43137"/>
                    </a:srgbClr>
                  </a:outerShdw>
                </a:effectLst>
                <a:latin typeface="Arial Black" panose="020B0A04020102020204" pitchFamily="34" charset="0"/>
                <a:cs typeface="Aharoni" panose="02010803020104030203" pitchFamily="2" charset="-79"/>
              </a:rPr>
              <a:t>In the European philological tradition there still exist the division into:</a:t>
            </a:r>
            <a:endParaRPr lang="ru-RU" sz="2800" dirty="0">
              <a:solidFill>
                <a:srgbClr val="C00000"/>
              </a:solidFill>
              <a:effectLst>
                <a:outerShdw blurRad="38100" dist="38100" dir="2700000" algn="tl">
                  <a:srgbClr val="000000">
                    <a:alpha val="43137"/>
                  </a:srgbClr>
                </a:outerShdw>
              </a:effectLst>
              <a:latin typeface="Arial Black" panose="020B0A04020102020204" pitchFamily="34" charset="0"/>
              <a:cs typeface="Aharoni" panose="02010803020104030203" pitchFamily="2" charset="-79"/>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6485979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8884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21217"/>
            <a:ext cx="10515600" cy="1674253"/>
          </a:xfrm>
        </p:spPr>
        <p:txBody>
          <a:bodyPr/>
          <a:lstStyle/>
          <a:p>
            <a:r>
              <a:rPr lang="en-US" b="1" dirty="0" smtClean="0">
                <a:solidFill>
                  <a:srgbClr val="C00000"/>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       </a:t>
            </a:r>
            <a:r>
              <a:rPr lang="en-US" sz="4800" b="1" dirty="0" smtClean="0">
                <a:solidFill>
                  <a:srgbClr val="C00000"/>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Figures  </a:t>
            </a:r>
            <a:r>
              <a:rPr lang="en-US" sz="4800" b="1" dirty="0">
                <a:solidFill>
                  <a:srgbClr val="C00000"/>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of substitution</a:t>
            </a:r>
            <a:endParaRPr lang="ru-RU" sz="4800" dirty="0"/>
          </a:p>
        </p:txBody>
      </p:sp>
      <p:sp>
        <p:nvSpPr>
          <p:cNvPr id="3" name="Объект 2"/>
          <p:cNvSpPr>
            <a:spLocks noGrp="1"/>
          </p:cNvSpPr>
          <p:nvPr>
            <p:ph idx="1"/>
          </p:nvPr>
        </p:nvSpPr>
        <p:spPr>
          <a:xfrm>
            <a:off x="841419" y="2691685"/>
            <a:ext cx="10512380" cy="3485278"/>
          </a:xfrm>
        </p:spPr>
        <p:txBody>
          <a:bodyPr>
            <a:normAutofit/>
          </a:bodyPr>
          <a:lstStyle/>
          <a:p>
            <a:pPr marL="0" indent="0">
              <a:buNone/>
            </a:pPr>
            <a:endParaRPr lang="ru-RU" sz="3200" dirty="0">
              <a:effectLst>
                <a:outerShdw blurRad="38100" dist="38100" dir="2700000" algn="tl">
                  <a:srgbClr val="000000">
                    <a:alpha val="43137"/>
                  </a:srgbClr>
                </a:outerShdw>
              </a:effectLst>
              <a:latin typeface="Arial Black" panose="020B0A04020102020204" pitchFamily="34" charset="0"/>
            </a:endParaRPr>
          </a:p>
        </p:txBody>
      </p:sp>
      <p:graphicFrame>
        <p:nvGraphicFramePr>
          <p:cNvPr id="5" name="Схема 4"/>
          <p:cNvGraphicFramePr/>
          <p:nvPr>
            <p:extLst>
              <p:ext uri="{D42A27DB-BD31-4B8C-83A1-F6EECF244321}">
                <p14:modId xmlns:p14="http://schemas.microsoft.com/office/powerpoint/2010/main" val="397878085"/>
              </p:ext>
            </p:extLst>
          </p:nvPr>
        </p:nvGraphicFramePr>
        <p:xfrm>
          <a:off x="660399" y="2691685"/>
          <a:ext cx="10693399" cy="3366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2128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41</TotalTime>
  <Words>505</Words>
  <Application>Microsoft Office PowerPoint</Application>
  <PresentationFormat>Произвольный</PresentationFormat>
  <Paragraphs>60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Легкий дым</vt:lpstr>
      <vt:lpstr>Презентация PowerPoint</vt:lpstr>
      <vt:lpstr>Презентация PowerPoint</vt:lpstr>
      <vt:lpstr>Презентация PowerPoint</vt:lpstr>
      <vt:lpstr>Презентация PowerPoint</vt:lpstr>
      <vt:lpstr>STYLISTIC SYNTAX   OF THE ENGLISH LANGUAGE. STYLISTIC DEVICES OF THE SYNTAX</vt:lpstr>
      <vt:lpstr>Stylistic Syntax of the  English Language.  Expressive Means of the Syntax</vt:lpstr>
      <vt:lpstr>Stylistic Semasiology of the English language</vt:lpstr>
      <vt:lpstr>In the European philological tradition there still exist the division into:</vt:lpstr>
      <vt:lpstr>       Figures  of substitution</vt:lpstr>
      <vt:lpstr>Презентация PowerPoint</vt:lpstr>
      <vt:lpstr>Figures of integration</vt:lpstr>
      <vt:lpstr>Презентация PowerPoint</vt:lpstr>
      <vt:lpstr>Antonomasia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Дом</dc:creator>
  <cp:lastModifiedBy>Пользователь Windows</cp:lastModifiedBy>
  <cp:revision>6</cp:revision>
  <dcterms:created xsi:type="dcterms:W3CDTF">2020-06-04T17:28:10Z</dcterms:created>
  <dcterms:modified xsi:type="dcterms:W3CDTF">2020-06-14T20:23:36Z</dcterms:modified>
</cp:coreProperties>
</file>