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46" d="100"/>
          <a:sy n="46" d="100"/>
        </p:scale>
        <p:origin x="-72" y="-5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B342CED-355C-4C68-BBFE-E19C2F2EF8D5}" type="datetimeFigureOut">
              <a:rPr lang="ru-RU" smtClean="0"/>
              <a:t>14.06.2020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40F2F27-5752-4D04-977B-4FB95B97EFB9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134724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42CED-355C-4C68-BBFE-E19C2F2EF8D5}" type="datetimeFigureOut">
              <a:rPr lang="ru-RU" smtClean="0"/>
              <a:t>14.06.2020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F2F27-5752-4D04-977B-4FB95B97EF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4657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42CED-355C-4C68-BBFE-E19C2F2EF8D5}" type="datetimeFigureOut">
              <a:rPr lang="ru-RU" smtClean="0"/>
              <a:t>14.06.2020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F2F27-5752-4D04-977B-4FB95B97EF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79719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42CED-355C-4C68-BBFE-E19C2F2EF8D5}" type="datetimeFigureOut">
              <a:rPr lang="ru-RU" smtClean="0"/>
              <a:t>14.06.2020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F2F27-5752-4D04-977B-4FB95B97EF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20276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FB342CED-355C-4C68-BBFE-E19C2F2EF8D5}" type="datetimeFigureOut">
              <a:rPr lang="ru-RU" smtClean="0"/>
              <a:t>14.06.2020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A40F2F27-5752-4D04-977B-4FB95B97EFB9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2744619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42CED-355C-4C68-BBFE-E19C2F2EF8D5}" type="datetimeFigureOut">
              <a:rPr lang="ru-RU" smtClean="0"/>
              <a:t>14.06.2020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F2F27-5752-4D04-977B-4FB95B97EF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935511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42CED-355C-4C68-BBFE-E19C2F2EF8D5}" type="datetimeFigureOut">
              <a:rPr lang="ru-RU" smtClean="0"/>
              <a:t>14.06.2020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F2F27-5752-4D04-977B-4FB95B97EF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1227173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42CED-355C-4C68-BBFE-E19C2F2EF8D5}" type="datetimeFigureOut">
              <a:rPr lang="ru-RU" smtClean="0"/>
              <a:t>14.06.2020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F2F27-5752-4D04-977B-4FB95B97EF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4891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42CED-355C-4C68-BBFE-E19C2F2EF8D5}" type="datetimeFigureOut">
              <a:rPr lang="ru-RU" smtClean="0"/>
              <a:t>14.06.2020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F2F27-5752-4D04-977B-4FB95B97EF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41072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FB342CED-355C-4C68-BBFE-E19C2F2EF8D5}" type="datetimeFigureOut">
              <a:rPr lang="ru-RU" smtClean="0"/>
              <a:t>14.06.2020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A40F2F27-5752-4D04-977B-4FB95B97EFB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12680883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FB342CED-355C-4C68-BBFE-E19C2F2EF8D5}" type="datetimeFigureOut">
              <a:rPr lang="ru-RU" smtClean="0"/>
              <a:t>14.06.2020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A40F2F27-5752-4D04-977B-4FB95B97EF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28594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FB342CED-355C-4C68-BBFE-E19C2F2EF8D5}" type="datetimeFigureOut">
              <a:rPr lang="ru-RU" smtClean="0"/>
              <a:t>14.06.2020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A40F2F27-5752-4D04-977B-4FB95B97EFB9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391134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20305"/>
            <a:ext cx="12192000" cy="5417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30078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29629" y="937813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2. The Fairy Godmother got some serious inspiration from The Fabulous Baker Boys for her performance of "Holding Out for a Hero".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8050" y="1861142"/>
            <a:ext cx="2563783" cy="244322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5492" y="670184"/>
            <a:ext cx="2143125" cy="2143125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6096000" y="5046147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3.</a:t>
            </a:r>
            <a:r>
              <a:rPr lang="en-US" dirty="0" smtClean="0"/>
              <a:t>Puss </a:t>
            </a:r>
            <a:r>
              <a:rPr lang="en-US" dirty="0"/>
              <a:t>in Boots replicated </a:t>
            </a:r>
            <a:r>
              <a:rPr lang="en-US" dirty="0" err="1"/>
              <a:t>Flashdance</a:t>
            </a:r>
            <a:r>
              <a:rPr lang="en-US" dirty="0"/>
              <a:t> during "</a:t>
            </a:r>
            <a:r>
              <a:rPr lang="en-US" dirty="0" err="1"/>
              <a:t>Livin</a:t>
            </a:r>
            <a:r>
              <a:rPr lang="en-US" dirty="0"/>
              <a:t>' La Vida </a:t>
            </a:r>
            <a:r>
              <a:rPr lang="en-US" dirty="0" err="1"/>
              <a:t>Loca</a:t>
            </a:r>
            <a:r>
              <a:rPr lang="en-US" dirty="0"/>
              <a:t>" at the end of Shrek 2.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2497" y="4304371"/>
            <a:ext cx="4513135" cy="241638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628" y="2255567"/>
            <a:ext cx="2906751" cy="2906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5275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63082" y="565139"/>
            <a:ext cx="641938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4. </a:t>
            </a:r>
            <a:r>
              <a:rPr lang="en-US" dirty="0" smtClean="0"/>
              <a:t>When </a:t>
            </a:r>
            <a:r>
              <a:rPr lang="en-US" dirty="0" err="1"/>
              <a:t>Gingy's</a:t>
            </a:r>
            <a:r>
              <a:rPr lang="en-US" dirty="0"/>
              <a:t> life flashed before his eyes in Shrek 3, we saw his recovery from when Lord </a:t>
            </a:r>
            <a:r>
              <a:rPr lang="en-US" dirty="0" err="1"/>
              <a:t>Farquaad</a:t>
            </a:r>
            <a:r>
              <a:rPr lang="en-US" dirty="0"/>
              <a:t> broke his legs. The scene has the same music and treadmill sequence as the intro to The Six Million Dollar Man.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3341" y="565139"/>
            <a:ext cx="3733499" cy="188765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7650" y="1531270"/>
            <a:ext cx="3202120" cy="202597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500710" y="3801211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5. </a:t>
            </a:r>
            <a:r>
              <a:rPr lang="en-US" dirty="0" smtClean="0"/>
              <a:t>And </a:t>
            </a:r>
            <a:r>
              <a:rPr lang="en-US" dirty="0"/>
              <a:t>Mongo, the giant gingerbread man, wreaked havoc on Far </a:t>
            </a:r>
            <a:r>
              <a:rPr lang="en-US" dirty="0" err="1"/>
              <a:t>Far</a:t>
            </a:r>
            <a:r>
              <a:rPr lang="en-US" dirty="0"/>
              <a:t> Away like the Stay </a:t>
            </a:r>
            <a:r>
              <a:rPr lang="en-US" dirty="0" err="1"/>
              <a:t>Puft</a:t>
            </a:r>
            <a:r>
              <a:rPr lang="en-US" dirty="0"/>
              <a:t> Marshmallow Man did in Ghostbusters.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082" y="2452796"/>
            <a:ext cx="3513020" cy="234592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592" y="4406869"/>
            <a:ext cx="2594081" cy="2158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4168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69074" y="2045347"/>
            <a:ext cx="932242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Phonographical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level of actualization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Morphemic level of actualization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Lexical level of actualization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Syntactical level of actualization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01591" y="1091240"/>
            <a:ext cx="834854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Actualized linguistic units in a work of fiction. </a:t>
            </a:r>
            <a:b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9717" y="2466204"/>
            <a:ext cx="5417908" cy="4063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15878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Basic notions of</a:t>
            </a:r>
            <a:b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Text Interpretation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87896" y="1825625"/>
            <a:ext cx="5965903" cy="4351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b="1" dirty="0">
                <a:solidFill>
                  <a:srgbClr val="E9178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Overinterpretation = Interpretation </a:t>
            </a:r>
            <a:endParaRPr lang="ru-RU" b="1" dirty="0">
              <a:solidFill>
                <a:srgbClr val="E9178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603379" y="2744353"/>
            <a:ext cx="496229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Author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=&gt; </a:t>
            </a:r>
            <a:r>
              <a:rPr lang="en-US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Text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=&gt; </a:t>
            </a:r>
            <a:r>
              <a:rPr lang="en-US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Reader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947129" y="3168578"/>
            <a:ext cx="33732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Author`s intentions </a:t>
            </a:r>
            <a:endParaRPr lang="ru-RU" sz="2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742448" y="3654358"/>
            <a:ext cx="318924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Context</a:t>
            </a:r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8552985" y="4116023"/>
            <a:ext cx="396983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Foregrounding</a:t>
            </a:r>
            <a:endParaRPr lang="ru-RU" sz="2800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359" y="2501900"/>
            <a:ext cx="50800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12873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64764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categories </a:t>
            </a:r>
            <a:b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a work fiction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349732"/>
            <a:ext cx="10515600" cy="4351338"/>
          </a:xfrm>
        </p:spPr>
        <p:txBody>
          <a:bodyPr numCol="2">
            <a:normAutofit/>
          </a:bodyPr>
          <a:lstStyle/>
          <a:p>
            <a:pPr marL="274320" lvl="0" indent="-274320">
              <a:lnSpc>
                <a:spcPct val="100000"/>
              </a:lnSpc>
              <a:spcBef>
                <a:spcPts val="580"/>
              </a:spcBef>
              <a:buClr>
                <a:srgbClr val="D34817"/>
              </a:buClr>
              <a:buSzPct val="85000"/>
              <a:buFont typeface="Wingdings 2"/>
              <a:buChar char=""/>
            </a:pPr>
            <a:r>
              <a:rPr lang="en-US" sz="2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Divisibility</a:t>
            </a:r>
          </a:p>
          <a:p>
            <a:pPr marL="274320" lvl="0" indent="-274320">
              <a:lnSpc>
                <a:spcPct val="100000"/>
              </a:lnSpc>
              <a:spcBef>
                <a:spcPts val="580"/>
              </a:spcBef>
              <a:buClr>
                <a:srgbClr val="D34817"/>
              </a:buClr>
              <a:buSzPct val="85000"/>
              <a:buFont typeface="Wingdings 2"/>
              <a:buChar char=""/>
            </a:pPr>
            <a:r>
              <a:rPr lang="en-US" sz="2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Cohesion</a:t>
            </a:r>
          </a:p>
          <a:p>
            <a:pPr marL="274320" lvl="0" indent="-274320">
              <a:lnSpc>
                <a:spcPct val="100000"/>
              </a:lnSpc>
              <a:spcBef>
                <a:spcPts val="580"/>
              </a:spcBef>
              <a:buClr>
                <a:srgbClr val="D34817"/>
              </a:buClr>
              <a:buSzPct val="85000"/>
              <a:buFont typeface="Wingdings 2"/>
              <a:buChar char=""/>
            </a:pPr>
            <a:r>
              <a:rPr lang="en-US" sz="2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Coherence</a:t>
            </a:r>
          </a:p>
          <a:p>
            <a:pPr marL="274320" lvl="0" indent="-274320">
              <a:lnSpc>
                <a:spcPct val="100000"/>
              </a:lnSpc>
              <a:spcBef>
                <a:spcPts val="580"/>
              </a:spcBef>
              <a:buClr>
                <a:srgbClr val="D34817"/>
              </a:buClr>
              <a:buSzPct val="85000"/>
              <a:buFont typeface="Wingdings 2"/>
              <a:buChar char=""/>
            </a:pPr>
            <a:r>
              <a:rPr lang="en-US" sz="2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Prospection</a:t>
            </a:r>
          </a:p>
          <a:p>
            <a:pPr marL="274320" lvl="0" indent="-274320">
              <a:lnSpc>
                <a:spcPct val="100000"/>
              </a:lnSpc>
              <a:spcBef>
                <a:spcPts val="580"/>
              </a:spcBef>
              <a:buClr>
                <a:srgbClr val="D34817"/>
              </a:buClr>
              <a:buSzPct val="85000"/>
              <a:buFont typeface="Wingdings 2"/>
              <a:buChar char=""/>
            </a:pPr>
            <a:r>
              <a:rPr lang="en-US" sz="2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Retrospection</a:t>
            </a:r>
          </a:p>
          <a:p>
            <a:pPr marL="274320" lvl="0" indent="-274320">
              <a:lnSpc>
                <a:spcPct val="100000"/>
              </a:lnSpc>
              <a:spcBef>
                <a:spcPts val="580"/>
              </a:spcBef>
              <a:buClr>
                <a:srgbClr val="D34817"/>
              </a:buClr>
              <a:buSzPct val="85000"/>
              <a:buFont typeface="Wingdings 2"/>
              <a:buChar char=""/>
            </a:pPr>
            <a:r>
              <a:rPr lang="en-US" sz="2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Anthropocentricity</a:t>
            </a:r>
          </a:p>
          <a:p>
            <a:pPr marL="274320" lvl="0" indent="-274320">
              <a:lnSpc>
                <a:spcPct val="100000"/>
              </a:lnSpc>
              <a:spcBef>
                <a:spcPts val="580"/>
              </a:spcBef>
              <a:buClr>
                <a:srgbClr val="D34817"/>
              </a:buClr>
              <a:buSzPct val="85000"/>
              <a:buFont typeface="Wingdings 2"/>
              <a:buChar char=""/>
            </a:pPr>
            <a:r>
              <a:rPr lang="en-US" sz="2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</a:t>
            </a:r>
            <a:r>
              <a:rPr lang="en-US" sz="26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Spatio</a:t>
            </a:r>
            <a:r>
              <a:rPr lang="en-US" sz="2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-temporal reference</a:t>
            </a:r>
          </a:p>
          <a:p>
            <a:pPr marL="0" lvl="0" indent="0">
              <a:lnSpc>
                <a:spcPct val="100000"/>
              </a:lnSpc>
              <a:spcBef>
                <a:spcPts val="580"/>
              </a:spcBef>
              <a:buClr>
                <a:srgbClr val="D34817"/>
              </a:buClr>
              <a:buSzPct val="85000"/>
              <a:buNone/>
            </a:pPr>
            <a:endParaRPr lang="en-US" sz="26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0000"/>
              </a:lnSpc>
              <a:spcBef>
                <a:spcPts val="580"/>
              </a:spcBef>
              <a:buClr>
                <a:srgbClr val="D34817"/>
              </a:buClr>
              <a:buSzPct val="85000"/>
              <a:buNone/>
            </a:pPr>
            <a:endParaRPr lang="en-US" sz="26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4320" lvl="0" indent="-274320">
              <a:lnSpc>
                <a:spcPct val="100000"/>
              </a:lnSpc>
              <a:spcBef>
                <a:spcPts val="580"/>
              </a:spcBef>
              <a:buClr>
                <a:srgbClr val="D34817"/>
              </a:buClr>
              <a:buSzPct val="85000"/>
              <a:buFont typeface="Wingdings 2"/>
              <a:buChar char=""/>
            </a:pPr>
            <a:r>
              <a:rPr lang="en-US" sz="2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 Conceptuality</a:t>
            </a:r>
          </a:p>
          <a:p>
            <a:pPr marL="274320" lvl="0" indent="-274320">
              <a:lnSpc>
                <a:spcPct val="100000"/>
              </a:lnSpc>
              <a:spcBef>
                <a:spcPts val="580"/>
              </a:spcBef>
              <a:buClr>
                <a:srgbClr val="D34817"/>
              </a:buClr>
              <a:buSzPct val="85000"/>
              <a:buFont typeface="Wingdings 2"/>
              <a:buChar char=""/>
            </a:pPr>
            <a:r>
              <a:rPr lang="en-US" sz="2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 </a:t>
            </a:r>
            <a:r>
              <a:rPr lang="en-US" sz="26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Informativeness</a:t>
            </a:r>
            <a:endParaRPr lang="en-US" sz="26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4320" lvl="0" indent="-274320">
              <a:lnSpc>
                <a:spcPct val="100000"/>
              </a:lnSpc>
              <a:spcBef>
                <a:spcPts val="580"/>
              </a:spcBef>
              <a:buClr>
                <a:srgbClr val="D34817"/>
              </a:buClr>
              <a:buSzPct val="85000"/>
              <a:buFont typeface="Wingdings 2"/>
              <a:buChar char=""/>
            </a:pPr>
            <a:r>
              <a:rPr lang="en-US" sz="2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 </a:t>
            </a:r>
            <a:r>
              <a:rPr lang="en-US" sz="26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Systemacy</a:t>
            </a:r>
            <a:endParaRPr lang="en-US" sz="26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4320" lvl="0" indent="-274320">
              <a:lnSpc>
                <a:spcPct val="100000"/>
              </a:lnSpc>
              <a:spcBef>
                <a:spcPts val="580"/>
              </a:spcBef>
              <a:buClr>
                <a:srgbClr val="D34817"/>
              </a:buClr>
              <a:buSzPct val="85000"/>
              <a:buFont typeface="Wingdings 2"/>
              <a:buChar char=""/>
            </a:pPr>
            <a:r>
              <a:rPr lang="en-US" sz="2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 Completeness/integrity</a:t>
            </a:r>
          </a:p>
          <a:p>
            <a:pPr marL="274320" lvl="0" indent="-274320">
              <a:lnSpc>
                <a:spcPct val="100000"/>
              </a:lnSpc>
              <a:spcBef>
                <a:spcPts val="580"/>
              </a:spcBef>
              <a:buClr>
                <a:srgbClr val="D34817"/>
              </a:buClr>
              <a:buSzPct val="85000"/>
              <a:buFont typeface="Wingdings 2"/>
              <a:buChar char=""/>
            </a:pPr>
            <a:r>
              <a:rPr lang="en-US" sz="2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12. Modality</a:t>
            </a:r>
          </a:p>
          <a:p>
            <a:pPr marL="274320" lvl="0" indent="-274320">
              <a:lnSpc>
                <a:spcPct val="100000"/>
              </a:lnSpc>
              <a:spcBef>
                <a:spcPts val="580"/>
              </a:spcBef>
              <a:buClr>
                <a:srgbClr val="D34817"/>
              </a:buClr>
              <a:buSzPct val="85000"/>
              <a:buFont typeface="Wingdings 2"/>
              <a:buChar char=""/>
            </a:pPr>
            <a:r>
              <a:rPr lang="en-US" sz="2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13. Pragmatic orientation</a:t>
            </a:r>
            <a:endParaRPr lang="ru-RU" sz="26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396454" y="1462198"/>
            <a:ext cx="618791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Textual categories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1807817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Plot and plot structure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Theoretical preliminaries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26911" y="1870230"/>
            <a:ext cx="8891407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65533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08356" y="2104405"/>
            <a:ext cx="10101146" cy="4351338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Plot</a:t>
            </a:r>
          </a:p>
          <a:p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Conflict </a:t>
            </a:r>
          </a:p>
          <a:p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Setting 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5216" y="687078"/>
            <a:ext cx="5895974" cy="4913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5586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34810" y="353685"/>
            <a:ext cx="5586166" cy="180250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8188713" y="2632798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The Title.</a:t>
            </a:r>
          </a:p>
          <a:p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Proper name</a:t>
            </a:r>
          </a:p>
          <a:p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Artistic detail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464" y="2861695"/>
            <a:ext cx="4584623" cy="3050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87013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29737" y="1371601"/>
            <a:ext cx="10178322" cy="3593591"/>
          </a:xfrm>
        </p:spPr>
        <p:txBody>
          <a:bodyPr/>
          <a:lstStyle/>
          <a:p>
            <a:pPr marL="342900" lvl="0" indent="-34290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E4005C"/>
              </a:buClr>
              <a:buSzPct val="70000"/>
              <a:buFont typeface="Wingdings" panose="05000000000000000000" pitchFamily="2" charset="2"/>
              <a:buChar char="n"/>
            </a:pPr>
            <a:r>
              <a:rPr lang="en-US" altLang="ru-RU" sz="32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  <a:cs typeface="Arial"/>
              </a:rPr>
              <a:t>1. Compositional Speech Forms in a Literary Text.</a:t>
            </a:r>
          </a:p>
          <a:p>
            <a:pPr marL="342900" lvl="0" indent="-34290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E4005C"/>
              </a:buClr>
              <a:buSzPct val="70000"/>
              <a:buFont typeface="Wingdings" panose="05000000000000000000" pitchFamily="2" charset="2"/>
              <a:buChar char="n"/>
            </a:pPr>
            <a:r>
              <a:rPr lang="en-US" altLang="ru-RU" sz="32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  <a:cs typeface="Arial"/>
              </a:rPr>
              <a:t>2. Methods insuring the effect of foregrounding in a work of fiction.</a:t>
            </a:r>
          </a:p>
          <a:p>
            <a:pPr marL="342900" lvl="0" indent="-34290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E4005C"/>
              </a:buClr>
              <a:buSzPct val="70000"/>
              <a:buFont typeface="Wingdings" panose="05000000000000000000" pitchFamily="2" charset="2"/>
              <a:buChar char="n"/>
            </a:pPr>
            <a:r>
              <a:rPr lang="en-US" altLang="ru-RU" sz="32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  <a:cs typeface="Arial"/>
              </a:rPr>
              <a:t>3. Narrative Method. Theoretical Preliminaries.</a:t>
            </a:r>
          </a:p>
          <a:p>
            <a:pPr marL="342900" lvl="0" indent="-34290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E4005C"/>
              </a:buClr>
              <a:buSzPct val="70000"/>
              <a:buFont typeface="Wingdings" panose="05000000000000000000" pitchFamily="2" charset="2"/>
              <a:buChar char="n"/>
            </a:pPr>
            <a:r>
              <a:rPr lang="en-US" altLang="ru-RU" sz="32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  <a:cs typeface="Arial"/>
              </a:rPr>
              <a:t>4. Author`s Narrative. Dialogue. Interior Speech. Represented Speech. Compositional Forms.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480546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78849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2400" dirty="0" smtClean="0"/>
              <a:t>INTERTEXTUALITY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486830" y="1667327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1. Shrek and Fiona recreated that iconic scene in From Here to Eternity only for Shrek to mix Fiona up with a mermaid.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1769" y="2497872"/>
            <a:ext cx="4103650" cy="230830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6761" y="3702423"/>
            <a:ext cx="3802566" cy="2575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7031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TM10001106[[fn=Эмблема]]</Template>
  <TotalTime>45</TotalTime>
  <Words>297</Words>
  <Application>Microsoft Office PowerPoint</Application>
  <PresentationFormat>Произвольный</PresentationFormat>
  <Paragraphs>46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Badge</vt:lpstr>
      <vt:lpstr>Презентация PowerPoint</vt:lpstr>
      <vt:lpstr>Презентация PowerPoint</vt:lpstr>
      <vt:lpstr>Basic notions of  Text Interpretation</vt:lpstr>
      <vt:lpstr>Structural categories  of a work fiction</vt:lpstr>
      <vt:lpstr>Plot and plot structure. Theoretical preliminaries</vt:lpstr>
      <vt:lpstr>Презентация PowerPoint</vt:lpstr>
      <vt:lpstr>Презентация PowerPoint</vt:lpstr>
      <vt:lpstr>Презентация PowerPoint</vt:lpstr>
      <vt:lpstr>INTERTEXTUALITY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</dc:creator>
  <cp:lastModifiedBy>Пользователь Windows</cp:lastModifiedBy>
  <cp:revision>6</cp:revision>
  <dcterms:created xsi:type="dcterms:W3CDTF">2020-06-04T18:02:34Z</dcterms:created>
  <dcterms:modified xsi:type="dcterms:W3CDTF">2020-06-14T20:15:41Z</dcterms:modified>
</cp:coreProperties>
</file>