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9" r:id="rId5"/>
    <p:sldId id="280" r:id="rId6"/>
    <p:sldId id="279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18E6-3F4C-4028-99F4-AFB70EC106F2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707D-8DE3-4E98-8B70-08A1164DAA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18E6-3F4C-4028-99F4-AFB70EC106F2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707D-8DE3-4E98-8B70-08A1164DAA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18E6-3F4C-4028-99F4-AFB70EC106F2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707D-8DE3-4E98-8B70-08A1164DAA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18E6-3F4C-4028-99F4-AFB70EC106F2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707D-8DE3-4E98-8B70-08A1164DAA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18E6-3F4C-4028-99F4-AFB70EC106F2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707D-8DE3-4E98-8B70-08A1164DAA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18E6-3F4C-4028-99F4-AFB70EC106F2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707D-8DE3-4E98-8B70-08A1164DAA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18E6-3F4C-4028-99F4-AFB70EC106F2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707D-8DE3-4E98-8B70-08A1164DAA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18E6-3F4C-4028-99F4-AFB70EC106F2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707D-8DE3-4E98-8B70-08A1164DAA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18E6-3F4C-4028-99F4-AFB70EC106F2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707D-8DE3-4E98-8B70-08A1164DAA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18E6-3F4C-4028-99F4-AFB70EC106F2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707D-8DE3-4E98-8B70-08A1164DAA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18E6-3F4C-4028-99F4-AFB70EC106F2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707D-8DE3-4E98-8B70-08A1164DAA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918E6-3F4C-4028-99F4-AFB70EC106F2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7707D-8DE3-4E98-8B70-08A1164DAAC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/>
          <a:p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/>
              <a:t/>
            </a:r>
            <a:br>
              <a:rPr lang="uk-UA" sz="2800" b="1" dirty="0"/>
            </a:b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 smtClean="0"/>
              <a:t>Дисципліна «ЕКОНОМІКА»</a:t>
            </a:r>
            <a:br>
              <a:rPr lang="uk-UA" sz="2800" b="1" dirty="0" smtClean="0"/>
            </a:br>
            <a:r>
              <a:rPr lang="uk-UA" sz="2000" b="1" dirty="0" smtClean="0"/>
              <a:t>для студентів спеціальності 101 Екологія</a:t>
            </a:r>
            <a:br>
              <a:rPr lang="uk-UA" sz="2000" b="1" dirty="0" smtClean="0"/>
            </a:br>
            <a:r>
              <a:rPr lang="uk-UA" sz="2000" b="1" dirty="0" smtClean="0"/>
              <a:t> </a:t>
            </a: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/>
              <a:t/>
            </a:r>
            <a:br>
              <a:rPr lang="uk-UA" sz="2800" b="1" dirty="0"/>
            </a:b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/>
              <a:t/>
            </a:r>
            <a:br>
              <a:rPr lang="uk-UA" sz="2800" b="1" dirty="0"/>
            </a:b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1800" dirty="0"/>
              <a:t>Дисципліна «Економіка» сприяє формуванню економічного світогляду, вмінню впроваджувати методи економічного аналізу в </a:t>
            </a:r>
            <a:r>
              <a:rPr lang="uk-UA" sz="1800" dirty="0" smtClean="0"/>
              <a:t>фахову</a:t>
            </a:r>
            <a:br>
              <a:rPr lang="uk-UA" sz="1800" dirty="0" smtClean="0"/>
            </a:br>
            <a:r>
              <a:rPr lang="uk-UA" sz="1800" dirty="0" smtClean="0"/>
              <a:t>екологічну </a:t>
            </a:r>
            <a:r>
              <a:rPr lang="uk-UA" sz="1800" dirty="0"/>
              <a:t>діяльність.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 smtClean="0"/>
              <a:t>  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571080"/>
            <a:ext cx="5974289" cy="2993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63" y="0"/>
            <a:ext cx="1500901" cy="150090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823" y="-5680"/>
            <a:ext cx="1523177" cy="154774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3312368"/>
          </a:xfrm>
        </p:spPr>
        <p:txBody>
          <a:bodyPr>
            <a:noAutofit/>
          </a:bodyPr>
          <a:lstStyle/>
          <a:p>
            <a:pPr algn="l"/>
            <a:r>
              <a:rPr lang="ru-RU" sz="1800" b="1" u="sng" dirty="0" smtClean="0"/>
              <a:t/>
            </a:r>
            <a:br>
              <a:rPr lang="ru-RU" sz="1800" b="1" u="sng" dirty="0" smtClean="0"/>
            </a:br>
            <a:r>
              <a:rPr lang="ru-RU" sz="1800" b="1" u="sng" dirty="0" smtClean="0"/>
              <a:t/>
            </a:r>
            <a:br>
              <a:rPr lang="ru-RU" sz="1800" b="1" u="sng" dirty="0" smtClean="0"/>
            </a:br>
            <a:r>
              <a:rPr lang="ru-RU" sz="1800" b="1" u="sng" dirty="0" smtClean="0"/>
              <a:t/>
            </a:r>
            <a:br>
              <a:rPr lang="ru-RU" sz="1800" b="1" u="sng" dirty="0" smtClean="0"/>
            </a:br>
            <a:r>
              <a:rPr lang="ru-RU" sz="1800" b="1" u="sng" dirty="0" smtClean="0"/>
              <a:t/>
            </a:r>
            <a:br>
              <a:rPr lang="ru-RU" sz="1800" b="1" u="sng" dirty="0" smtClean="0"/>
            </a:br>
            <a:r>
              <a:rPr lang="ru-RU" sz="1800" b="1" u="sng" dirty="0" smtClean="0"/>
              <a:t/>
            </a:r>
            <a:br>
              <a:rPr lang="ru-RU" sz="1800" b="1" u="sng" dirty="0" smtClean="0"/>
            </a:br>
            <a:r>
              <a:rPr lang="ru-RU" sz="1800" b="1" u="sng" dirty="0" smtClean="0"/>
              <a:t/>
            </a:r>
            <a:br>
              <a:rPr lang="ru-RU" sz="1800" b="1" u="sng" dirty="0" smtClean="0"/>
            </a:br>
            <a:r>
              <a:rPr lang="ru-RU" sz="1800" b="1" u="sng" dirty="0" smtClean="0"/>
              <a:t/>
            </a:r>
            <a:br>
              <a:rPr lang="ru-RU" sz="1800" b="1" u="sng" dirty="0" smtClean="0"/>
            </a:br>
            <a:r>
              <a:rPr lang="ru-RU" sz="1800" b="1" u="sng" dirty="0" smtClean="0"/>
              <a:t/>
            </a:r>
            <a:br>
              <a:rPr lang="ru-RU" sz="1800" b="1" u="sng" dirty="0" smtClean="0"/>
            </a:br>
            <a:r>
              <a:rPr lang="ru-RU" sz="1800" b="1" u="sng" dirty="0" smtClean="0"/>
              <a:t/>
            </a:r>
            <a:br>
              <a:rPr lang="ru-RU" sz="1800" b="1" u="sng" dirty="0" smtClean="0"/>
            </a:br>
            <a:r>
              <a:rPr lang="ru-RU" sz="1800" b="1" u="sng" dirty="0" smtClean="0"/>
              <a:t/>
            </a:r>
            <a:br>
              <a:rPr lang="ru-RU" sz="1800" b="1" u="sng" dirty="0" smtClean="0"/>
            </a:br>
            <a:r>
              <a:rPr lang="ru-RU" sz="1800" b="1" u="sng" dirty="0" smtClean="0"/>
              <a:t/>
            </a:r>
            <a:br>
              <a:rPr lang="ru-RU" sz="1800" b="1" u="sng" dirty="0" smtClean="0"/>
            </a:br>
            <a:r>
              <a:rPr lang="ru-RU" sz="1800" b="1" u="sng" dirty="0" smtClean="0"/>
              <a:t/>
            </a:r>
            <a:br>
              <a:rPr lang="ru-RU" sz="1800" b="1" u="sng" dirty="0" smtClean="0"/>
            </a:br>
            <a:r>
              <a:rPr lang="ru-RU" sz="1800" b="1" u="sng" dirty="0" smtClean="0"/>
              <a:t/>
            </a:r>
            <a:br>
              <a:rPr lang="ru-RU" sz="1800" b="1" u="sng" dirty="0" smtClean="0"/>
            </a:br>
            <a:r>
              <a:rPr lang="uk-UA" sz="1800" b="1" u="sng" dirty="0" smtClean="0"/>
              <a:t>Мета курсу</a:t>
            </a:r>
            <a:r>
              <a:rPr lang="uk-UA" sz="1800" dirty="0" smtClean="0"/>
              <a:t> – </a:t>
            </a:r>
            <a:r>
              <a:rPr lang="uk-UA" sz="1800" dirty="0"/>
              <a:t>сформувати економічний тип мислення і ґрунтовну теоретичну та методологічну базу з основ економіки, які дозволять фахівцям-екологам економічно грамотно виконувати професійні </a:t>
            </a:r>
            <a:r>
              <a:rPr lang="uk-UA" sz="1800" dirty="0" smtClean="0"/>
              <a:t>обов’язки.  </a:t>
            </a:r>
            <a:br>
              <a:rPr lang="uk-UA" sz="18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 smtClean="0"/>
              <a:t>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uk-UA" sz="1600" dirty="0" smtClean="0"/>
              <a:t/>
            </a:r>
            <a:br>
              <a:rPr lang="uk-UA" sz="1600" dirty="0" smtClean="0"/>
            </a:br>
            <a:r>
              <a:rPr lang="uk-UA" sz="1600" dirty="0" smtClean="0"/>
              <a:t/>
            </a:r>
            <a:br>
              <a:rPr lang="uk-UA" sz="1600" dirty="0" smtClean="0"/>
            </a:br>
            <a:r>
              <a:rPr lang="uk-UA" sz="1600" dirty="0" smtClean="0"/>
              <a:t/>
            </a:r>
            <a:br>
              <a:rPr lang="uk-UA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uk-UA" sz="1600" b="1" u="sng" dirty="0" smtClean="0"/>
              <a:t>Завдання курсу</a:t>
            </a:r>
            <a:br>
              <a:rPr lang="uk-UA" sz="1600" b="1" u="sng" dirty="0" smtClean="0"/>
            </a:br>
            <a:r>
              <a:rPr lang="uk-UA" sz="1600" b="1" dirty="0" smtClean="0"/>
              <a:t/>
            </a:r>
            <a:br>
              <a:rPr lang="uk-UA" sz="1600" b="1" dirty="0" smtClean="0"/>
            </a:br>
            <a:r>
              <a:rPr lang="uk-UA" sz="1600" b="1" u="sng" dirty="0" smtClean="0"/>
              <a:t>Теоретичні: </a:t>
            </a:r>
            <a:r>
              <a:rPr lang="uk-UA" sz="1600" dirty="0"/>
              <a:t>сформувати знання термінології економічної науки, її логіки, основних економічних законів, типів економічних систем, проблем, які вирішуються політичною економією, мікроекономікою, макроекономікою, </a:t>
            </a:r>
            <a:r>
              <a:rPr lang="uk-UA" sz="1600" dirty="0" err="1"/>
              <a:t>мезоекономікою</a:t>
            </a:r>
            <a:r>
              <a:rPr lang="uk-UA" sz="1600" dirty="0"/>
              <a:t>, </a:t>
            </a:r>
            <a:r>
              <a:rPr lang="uk-UA" sz="1600" dirty="0" err="1"/>
              <a:t>мегаекономікою</a:t>
            </a:r>
            <a:r>
              <a:rPr lang="uk-UA" sz="1600" dirty="0"/>
              <a:t>.</a:t>
            </a:r>
            <a:r>
              <a:rPr lang="uk-UA" sz="1600" dirty="0" smtClean="0"/>
              <a:t/>
            </a:r>
            <a:br>
              <a:rPr lang="uk-UA" sz="1600" dirty="0" smtClean="0"/>
            </a:br>
            <a:r>
              <a:rPr lang="uk-UA" sz="1600" dirty="0" smtClean="0"/>
              <a:t/>
            </a:r>
            <a:br>
              <a:rPr lang="uk-UA" sz="1600" dirty="0" smtClean="0"/>
            </a:br>
            <a:r>
              <a:rPr lang="uk-UA" sz="1600" b="1" u="sng" dirty="0" smtClean="0"/>
              <a:t>Практичні: </a:t>
            </a:r>
            <a:r>
              <a:rPr lang="uk-UA" sz="1600" dirty="0"/>
              <a:t>сформувати вміння використовувати основні інструменти і методи економічного аналізу для самостійного аналізу економічної реальності; визначати економічну ефективність природоохоронних заходів, рівень економічних збитків від забруднення довкілля та розмірів їх відшкодування, оцінювати ринок екологічних робіт, товарів і послуг, вміти створювати </a:t>
            </a:r>
            <a:r>
              <a:rPr lang="uk-UA" sz="1600" dirty="0" err="1"/>
              <a:t>екомаркетингові</a:t>
            </a:r>
            <a:r>
              <a:rPr lang="uk-UA" sz="1600" dirty="0"/>
              <a:t> проекти та здійснювати екологічну звітність.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 smtClean="0"/>
              <a:t> </a:t>
            </a:r>
            <a:endParaRPr lang="ru-RU" sz="1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433932"/>
            <a:ext cx="3534393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628800"/>
            <a:ext cx="3332084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827584" y="476250"/>
            <a:ext cx="7848872" cy="5977086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uk-UA" sz="1600" b="1" dirty="0" smtClean="0"/>
              <a:t>ЗМІСТ НАВЧАЛЬНОЇ ПРОГРАМИ</a:t>
            </a:r>
          </a:p>
          <a:p>
            <a:r>
              <a:rPr lang="ru-RU" sz="1600" b="1" dirty="0"/>
              <a:t>1. З</a:t>
            </a:r>
            <a:r>
              <a:rPr lang="uk-UA" sz="1600" b="1" dirty="0"/>
              <a:t>АГАЛЬНІ ОСНОВИ СОЦІАЛЬНО-ЕКОНОМІЧНОГО РОЗВИТКУ</a:t>
            </a:r>
            <a:r>
              <a:rPr lang="ru-RU" sz="1600" b="1" dirty="0"/>
              <a:t>.</a:t>
            </a:r>
            <a:endParaRPr lang="ru-RU" sz="1600" dirty="0"/>
          </a:p>
          <a:p>
            <a:r>
              <a:rPr lang="ru-RU" sz="1600" b="1" u="sng" dirty="0"/>
              <a:t>Предмет і метод </a:t>
            </a:r>
            <a:r>
              <a:rPr lang="ru-RU" sz="1600" b="1" u="sng" dirty="0" err="1"/>
              <a:t>економічної</a:t>
            </a:r>
            <a:r>
              <a:rPr lang="ru-RU" sz="1600" b="1" u="sng" dirty="0"/>
              <a:t> </a:t>
            </a:r>
            <a:r>
              <a:rPr lang="ru-RU" sz="1600" b="1" u="sng" dirty="0" err="1"/>
              <a:t>теорії</a:t>
            </a:r>
            <a:r>
              <a:rPr lang="ru-RU" sz="1600" b="1" u="sng" dirty="0"/>
              <a:t>.</a:t>
            </a:r>
            <a:r>
              <a:rPr lang="ru-RU" sz="1600" dirty="0"/>
              <a:t> </a:t>
            </a:r>
            <a:r>
              <a:rPr lang="uk-UA" sz="1600" dirty="0"/>
              <a:t>Предмет економічної теорії та його відмінність від предмета політичної економії. </a:t>
            </a:r>
            <a:r>
              <a:rPr lang="ru-RU" sz="1600" dirty="0" err="1"/>
              <a:t>Сутність</a:t>
            </a:r>
            <a:r>
              <a:rPr lang="ru-RU" sz="1600" dirty="0"/>
              <a:t> і структура </a:t>
            </a:r>
            <a:r>
              <a:rPr lang="ru-RU" sz="1600" dirty="0" err="1"/>
              <a:t>продуктивних</a:t>
            </a:r>
            <a:r>
              <a:rPr lang="ru-RU" sz="1600" dirty="0"/>
              <a:t> сил і </a:t>
            </a:r>
            <a:r>
              <a:rPr lang="ru-RU" sz="1600" dirty="0" err="1"/>
              <a:t>виробничих</a:t>
            </a:r>
            <a:r>
              <a:rPr lang="ru-RU" sz="1600" dirty="0"/>
              <a:t> </a:t>
            </a:r>
            <a:r>
              <a:rPr lang="ru-RU" sz="1600" dirty="0" err="1"/>
              <a:t>відносин</a:t>
            </a:r>
            <a:r>
              <a:rPr lang="ru-RU" sz="1600" dirty="0"/>
              <a:t>. </a:t>
            </a:r>
            <a:r>
              <a:rPr lang="ru-RU" sz="1600" dirty="0" err="1"/>
              <a:t>Економічні</a:t>
            </a:r>
            <a:r>
              <a:rPr lang="ru-RU" sz="1600" dirty="0"/>
              <a:t> </a:t>
            </a:r>
            <a:r>
              <a:rPr lang="ru-RU" sz="1600" dirty="0" err="1"/>
              <a:t>закони</a:t>
            </a:r>
            <a:r>
              <a:rPr lang="ru-RU" sz="1600" dirty="0"/>
              <a:t> і </a:t>
            </a:r>
            <a:r>
              <a:rPr lang="ru-RU" sz="1600" dirty="0" err="1"/>
              <a:t>категорії</a:t>
            </a:r>
            <a:r>
              <a:rPr lang="ru-RU" sz="1600" dirty="0"/>
              <a:t> та </a:t>
            </a:r>
            <a:r>
              <a:rPr lang="ru-RU" sz="1600" dirty="0" err="1"/>
              <a:t>їх</a:t>
            </a:r>
            <a:r>
              <a:rPr lang="ru-RU" sz="1600" dirty="0"/>
              <a:t> </a:t>
            </a:r>
            <a:r>
              <a:rPr lang="ru-RU" sz="1600" dirty="0" err="1"/>
              <a:t>класифікація</a:t>
            </a:r>
            <a:r>
              <a:rPr lang="ru-RU" sz="1600" dirty="0"/>
              <a:t>. Метод </a:t>
            </a:r>
            <a:r>
              <a:rPr lang="ru-RU" sz="1600" dirty="0" err="1"/>
              <a:t>економічної</a:t>
            </a:r>
            <a:r>
              <a:rPr lang="ru-RU" sz="1600" dirty="0"/>
              <a:t> </a:t>
            </a:r>
            <a:r>
              <a:rPr lang="ru-RU" sz="1600" dirty="0" err="1"/>
              <a:t>теорії</a:t>
            </a:r>
            <a:r>
              <a:rPr lang="ru-RU" sz="1600" dirty="0"/>
              <a:t> та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складові</a:t>
            </a:r>
            <a:r>
              <a:rPr lang="ru-RU" sz="1600" dirty="0"/>
              <a:t> </a:t>
            </a:r>
            <a:r>
              <a:rPr lang="ru-RU" sz="1600" dirty="0" err="1"/>
              <a:t>елементи</a:t>
            </a:r>
            <a:r>
              <a:rPr lang="ru-RU" sz="1600" dirty="0"/>
              <a:t>.</a:t>
            </a:r>
          </a:p>
          <a:p>
            <a:r>
              <a:rPr lang="uk-UA" sz="1600" b="1" u="sng" dirty="0"/>
              <a:t>Основні етапи становлення і розвитку економічної теорії.</a:t>
            </a:r>
            <a:r>
              <a:rPr lang="uk-UA" sz="1600" dirty="0"/>
              <a:t> Виникнення й еволюція політичної економії до кінця </a:t>
            </a:r>
            <a:r>
              <a:rPr lang="ru-RU" sz="1600" dirty="0"/>
              <a:t>XIX</a:t>
            </a:r>
            <a:r>
              <a:rPr lang="uk-UA" sz="1600" dirty="0"/>
              <a:t> ст. </a:t>
            </a:r>
            <a:r>
              <a:rPr lang="ru-RU" sz="1600" dirty="0" err="1"/>
              <a:t>Основні</a:t>
            </a:r>
            <a:r>
              <a:rPr lang="ru-RU" sz="1600" dirty="0"/>
              <a:t> напрямки </a:t>
            </a:r>
            <a:r>
              <a:rPr lang="ru-RU" sz="1600" dirty="0" err="1"/>
              <a:t>сучасної</a:t>
            </a:r>
            <a:r>
              <a:rPr lang="ru-RU" sz="1600" dirty="0"/>
              <a:t> </a:t>
            </a:r>
            <a:r>
              <a:rPr lang="ru-RU" sz="1600" dirty="0" err="1"/>
              <a:t>економічної</a:t>
            </a:r>
            <a:r>
              <a:rPr lang="ru-RU" sz="1600" dirty="0"/>
              <a:t> </a:t>
            </a:r>
            <a:r>
              <a:rPr lang="ru-RU" sz="1600" dirty="0" err="1"/>
              <a:t>теорії</a:t>
            </a:r>
            <a:r>
              <a:rPr lang="ru-RU" sz="1600" dirty="0"/>
              <a:t>.</a:t>
            </a:r>
          </a:p>
          <a:p>
            <a:r>
              <a:rPr lang="ru-RU" sz="1600" b="1" u="sng" dirty="0" err="1"/>
              <a:t>Економічний</a:t>
            </a:r>
            <a:r>
              <a:rPr lang="ru-RU" sz="1600" b="1" u="sng" dirty="0"/>
              <a:t> </a:t>
            </a:r>
            <a:r>
              <a:rPr lang="ru-RU" sz="1600" b="1" u="sng" dirty="0" err="1"/>
              <a:t>прогрес</a:t>
            </a:r>
            <a:r>
              <a:rPr lang="ru-RU" sz="1600" b="1" u="sng" dirty="0"/>
              <a:t>: </a:t>
            </a:r>
            <a:r>
              <a:rPr lang="ru-RU" sz="1600" b="1" u="sng" dirty="0" err="1"/>
              <a:t>критерії</a:t>
            </a:r>
            <a:r>
              <a:rPr lang="ru-RU" sz="1600" b="1" u="sng" dirty="0"/>
              <a:t> й </a:t>
            </a:r>
            <a:r>
              <a:rPr lang="ru-RU" sz="1600" b="1" u="sng" dirty="0" err="1"/>
              <a:t>рушійні</a:t>
            </a:r>
            <a:r>
              <a:rPr lang="ru-RU" sz="1600" b="1" u="sng" dirty="0"/>
              <a:t> </a:t>
            </a:r>
            <a:r>
              <a:rPr lang="ru-RU" sz="1600" b="1" u="sng" dirty="0" err="1"/>
              <a:t>сили</a:t>
            </a:r>
            <a:r>
              <a:rPr lang="ru-RU" sz="1600" dirty="0"/>
              <a:t>. </a:t>
            </a:r>
            <a:r>
              <a:rPr lang="ru-RU" sz="1600" dirty="0" err="1"/>
              <a:t>Сутність</a:t>
            </a:r>
            <a:r>
              <a:rPr lang="ru-RU" sz="1600" dirty="0"/>
              <a:t> і </a:t>
            </a:r>
            <a:r>
              <a:rPr lang="ru-RU" sz="1600" dirty="0" err="1"/>
              <a:t>критерії</a:t>
            </a:r>
            <a:r>
              <a:rPr lang="ru-RU" sz="1600" dirty="0"/>
              <a:t> </a:t>
            </a:r>
            <a:r>
              <a:rPr lang="ru-RU" sz="1600" dirty="0" err="1"/>
              <a:t>економічного</a:t>
            </a:r>
            <a:r>
              <a:rPr lang="ru-RU" sz="1600" dirty="0"/>
              <a:t> </a:t>
            </a:r>
            <a:r>
              <a:rPr lang="ru-RU" sz="1600" dirty="0" err="1"/>
              <a:t>прогресу</a:t>
            </a:r>
            <a:r>
              <a:rPr lang="ru-RU" sz="1600" dirty="0"/>
              <a:t>. </a:t>
            </a:r>
            <a:r>
              <a:rPr lang="ru-RU" sz="1600" dirty="0" err="1"/>
              <a:t>Рушійні</a:t>
            </a:r>
            <a:r>
              <a:rPr lang="ru-RU" sz="1600" dirty="0"/>
              <a:t> </a:t>
            </a:r>
            <a:r>
              <a:rPr lang="ru-RU" sz="1600" dirty="0" err="1"/>
              <a:t>сили</a:t>
            </a:r>
            <a:r>
              <a:rPr lang="ru-RU" sz="1600" dirty="0"/>
              <a:t> та </a:t>
            </a:r>
            <a:r>
              <a:rPr lang="ru-RU" sz="1600" dirty="0" err="1"/>
              <a:t>фактори</a:t>
            </a:r>
            <a:r>
              <a:rPr lang="ru-RU" sz="1600" dirty="0"/>
              <a:t> </a:t>
            </a:r>
            <a:r>
              <a:rPr lang="ru-RU" sz="1600" dirty="0" err="1"/>
              <a:t>економічного</a:t>
            </a:r>
            <a:r>
              <a:rPr lang="ru-RU" sz="1600" dirty="0"/>
              <a:t> </a:t>
            </a:r>
            <a:r>
              <a:rPr lang="ru-RU" sz="1600" dirty="0" err="1"/>
              <a:t>прогресу</a:t>
            </a:r>
            <a:r>
              <a:rPr lang="ru-RU" sz="1600" dirty="0"/>
              <a:t>. НТП та </a:t>
            </a:r>
            <a:r>
              <a:rPr lang="ru-RU" sz="1600" dirty="0" err="1"/>
              <a:t>її</a:t>
            </a:r>
            <a:r>
              <a:rPr lang="ru-RU" sz="1600" dirty="0"/>
              <a:t> роль в </a:t>
            </a:r>
            <a:r>
              <a:rPr lang="ru-RU" sz="1600" dirty="0" err="1"/>
              <a:t>економічному</a:t>
            </a:r>
            <a:r>
              <a:rPr lang="ru-RU" sz="1600" dirty="0"/>
              <a:t> </a:t>
            </a:r>
            <a:r>
              <a:rPr lang="ru-RU" sz="1600" dirty="0" err="1"/>
              <a:t>прогресі</a:t>
            </a:r>
            <a:r>
              <a:rPr lang="ru-RU" sz="1600" dirty="0"/>
              <a:t>. </a:t>
            </a:r>
            <a:r>
              <a:rPr lang="ru-RU" sz="1600" dirty="0" err="1"/>
              <a:t>Розвиток</a:t>
            </a:r>
            <a:r>
              <a:rPr lang="ru-RU" sz="1600" dirty="0"/>
              <a:t> </a:t>
            </a:r>
            <a:r>
              <a:rPr lang="ru-RU" sz="1600" dirty="0" err="1"/>
              <a:t>сутнісних</a:t>
            </a:r>
            <a:r>
              <a:rPr lang="ru-RU" sz="1600" dirty="0"/>
              <a:t> сил </a:t>
            </a:r>
            <a:r>
              <a:rPr lang="ru-RU" sz="1600" dirty="0" err="1"/>
              <a:t>людини</a:t>
            </a:r>
            <a:r>
              <a:rPr lang="ru-RU" sz="1600" dirty="0"/>
              <a:t> – </a:t>
            </a:r>
            <a:r>
              <a:rPr lang="ru-RU" sz="1600" dirty="0" err="1"/>
              <a:t>вирішальний</a:t>
            </a:r>
            <a:r>
              <a:rPr lang="ru-RU" sz="1600" dirty="0"/>
              <a:t> фактор </a:t>
            </a:r>
            <a:r>
              <a:rPr lang="ru-RU" sz="1600" dirty="0" err="1"/>
              <a:t>соціально-економічного</a:t>
            </a:r>
            <a:r>
              <a:rPr lang="ru-RU" sz="1600" dirty="0"/>
              <a:t> </a:t>
            </a:r>
            <a:r>
              <a:rPr lang="ru-RU" sz="1600" dirty="0" err="1"/>
              <a:t>прогресу</a:t>
            </a:r>
            <a:r>
              <a:rPr lang="ru-RU" sz="1600" dirty="0"/>
              <a:t>.</a:t>
            </a:r>
          </a:p>
          <a:p>
            <a:r>
              <a:rPr lang="ru-RU" sz="1600" b="1" u="sng" dirty="0" err="1"/>
              <a:t>Основні</a:t>
            </a:r>
            <a:r>
              <a:rPr lang="ru-RU" sz="1600" b="1" u="sng" dirty="0"/>
              <a:t> </a:t>
            </a:r>
            <a:r>
              <a:rPr lang="ru-RU" sz="1600" b="1" u="sng" dirty="0" err="1"/>
              <a:t>форми</a:t>
            </a:r>
            <a:r>
              <a:rPr lang="ru-RU" sz="1600" b="1" u="sng" dirty="0"/>
              <a:t> </a:t>
            </a:r>
            <a:r>
              <a:rPr lang="ru-RU" sz="1600" b="1" u="sng" dirty="0" err="1"/>
              <a:t>економічного</a:t>
            </a:r>
            <a:r>
              <a:rPr lang="ru-RU" sz="1600" b="1" u="sng" dirty="0"/>
              <a:t> </a:t>
            </a:r>
            <a:r>
              <a:rPr lang="ru-RU" sz="1600" b="1" u="sng" dirty="0" err="1"/>
              <a:t>розвитку</a:t>
            </a:r>
            <a:r>
              <a:rPr lang="ru-RU" sz="1600" b="1" u="sng" dirty="0"/>
              <a:t>. </a:t>
            </a:r>
            <a:r>
              <a:rPr lang="ru-RU" sz="1600" b="1" u="sng" dirty="0" err="1"/>
              <a:t>Товарна</a:t>
            </a:r>
            <a:r>
              <a:rPr lang="ru-RU" sz="1600" b="1" u="sng" dirty="0"/>
              <a:t> </a:t>
            </a:r>
            <a:r>
              <a:rPr lang="ru-RU" sz="1600" b="1" u="sng" dirty="0" err="1"/>
              <a:t>організація</a:t>
            </a:r>
            <a:r>
              <a:rPr lang="ru-RU" sz="1600" b="1" u="sng" dirty="0"/>
              <a:t> та </a:t>
            </a:r>
            <a:r>
              <a:rPr lang="ru-RU" sz="1600" b="1" u="sng" dirty="0" err="1"/>
              <a:t>її</a:t>
            </a:r>
            <a:r>
              <a:rPr lang="ru-RU" sz="1600" b="1" u="sng" dirty="0"/>
              <a:t> роль в </a:t>
            </a:r>
            <a:r>
              <a:rPr lang="ru-RU" sz="1600" b="1" u="sng" dirty="0" err="1"/>
              <a:t>еволюції</a:t>
            </a:r>
            <a:r>
              <a:rPr lang="ru-RU" sz="1600" b="1" u="sng" dirty="0"/>
              <a:t> </a:t>
            </a:r>
            <a:r>
              <a:rPr lang="ru-RU" sz="1600" b="1" u="sng" dirty="0" err="1"/>
              <a:t>суспільства</a:t>
            </a:r>
            <a:r>
              <a:rPr lang="ru-RU" sz="1600" b="1" u="sng" dirty="0"/>
              <a:t>.</a:t>
            </a:r>
            <a:r>
              <a:rPr lang="ru-RU" sz="1600" dirty="0"/>
              <a:t> </a:t>
            </a:r>
            <a:r>
              <a:rPr lang="ru-RU" sz="1600" dirty="0" err="1"/>
              <a:t>Форми</a:t>
            </a:r>
            <a:r>
              <a:rPr lang="ru-RU" sz="1600" dirty="0"/>
              <a:t> </a:t>
            </a:r>
            <a:r>
              <a:rPr lang="ru-RU" sz="1600" dirty="0" err="1"/>
              <a:t>суспільного</a:t>
            </a:r>
            <a:r>
              <a:rPr lang="ru-RU" sz="1600" dirty="0"/>
              <a:t> </a:t>
            </a:r>
            <a:r>
              <a:rPr lang="ru-RU" sz="1600" dirty="0" err="1"/>
              <a:t>виробництва</a:t>
            </a:r>
            <a:r>
              <a:rPr lang="ru-RU" sz="1600" dirty="0"/>
              <a:t>. Товар та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фактори</a:t>
            </a:r>
            <a:r>
              <a:rPr lang="ru-RU" sz="1600" dirty="0"/>
              <a:t>. </a:t>
            </a:r>
            <a:r>
              <a:rPr lang="ru-RU" sz="1600" dirty="0" err="1"/>
              <a:t>Двоїстий</a:t>
            </a:r>
            <a:r>
              <a:rPr lang="ru-RU" sz="1600" dirty="0"/>
              <a:t> характер </a:t>
            </a:r>
            <a:r>
              <a:rPr lang="ru-RU" sz="1600" dirty="0" err="1"/>
              <a:t>праці</a:t>
            </a:r>
            <a:r>
              <a:rPr lang="ru-RU" sz="1600" dirty="0"/>
              <a:t>, </a:t>
            </a:r>
            <a:r>
              <a:rPr lang="ru-RU" sz="1600" dirty="0" err="1"/>
              <a:t>втіленої</a:t>
            </a:r>
            <a:r>
              <a:rPr lang="ru-RU" sz="1600" dirty="0"/>
              <a:t> в </a:t>
            </a:r>
            <a:r>
              <a:rPr lang="ru-RU" sz="1600" dirty="0" err="1"/>
              <a:t>товарі</a:t>
            </a:r>
            <a:r>
              <a:rPr lang="ru-RU" sz="1600" dirty="0"/>
              <a:t>. </a:t>
            </a:r>
            <a:r>
              <a:rPr lang="ru-RU" sz="1600" dirty="0" err="1"/>
              <a:t>Розвиток</a:t>
            </a:r>
            <a:r>
              <a:rPr lang="ru-RU" sz="1600" dirty="0"/>
              <a:t> товару і товарного </a:t>
            </a:r>
            <a:r>
              <a:rPr lang="ru-RU" sz="1600" dirty="0" err="1"/>
              <a:t>виробництва</a:t>
            </a:r>
            <a:r>
              <a:rPr lang="ru-RU" sz="1600" dirty="0"/>
              <a:t> в </a:t>
            </a:r>
            <a:r>
              <a:rPr lang="ru-RU" sz="1600" dirty="0" err="1"/>
              <a:t>сучасних</a:t>
            </a:r>
            <a:r>
              <a:rPr lang="ru-RU" sz="1600" dirty="0"/>
              <a:t> </a:t>
            </a:r>
            <a:r>
              <a:rPr lang="ru-RU" sz="1600" dirty="0" err="1"/>
              <a:t>умовах</a:t>
            </a:r>
            <a:r>
              <a:rPr lang="ru-RU" sz="1600" dirty="0"/>
              <a:t>. </a:t>
            </a:r>
            <a:r>
              <a:rPr lang="ru-RU" sz="1600" dirty="0" err="1"/>
              <a:t>Сутність</a:t>
            </a:r>
            <a:r>
              <a:rPr lang="ru-RU" sz="1600" dirty="0"/>
              <a:t> грошей і </a:t>
            </a:r>
            <a:r>
              <a:rPr lang="ru-RU" sz="1600" dirty="0" err="1"/>
              <a:t>грошових</a:t>
            </a:r>
            <a:r>
              <a:rPr lang="ru-RU" sz="1600" dirty="0"/>
              <a:t> систем та </a:t>
            </a:r>
            <a:r>
              <a:rPr lang="ru-RU" sz="1600" dirty="0" err="1"/>
              <a:t>їх</a:t>
            </a:r>
            <a:r>
              <a:rPr lang="ru-RU" sz="1600" dirty="0"/>
              <a:t> </a:t>
            </a:r>
            <a:r>
              <a:rPr lang="ru-RU" sz="1600" dirty="0" err="1"/>
              <a:t>еволюція</a:t>
            </a:r>
            <a:r>
              <a:rPr lang="ru-RU" sz="1600" dirty="0"/>
              <a:t>. </a:t>
            </a:r>
            <a:r>
              <a:rPr lang="ru-RU" sz="1600" dirty="0" err="1"/>
              <a:t>Закони</a:t>
            </a:r>
            <a:r>
              <a:rPr lang="ru-RU" sz="1600" dirty="0"/>
              <a:t> </a:t>
            </a:r>
            <a:r>
              <a:rPr lang="ru-RU" sz="1600" dirty="0" err="1"/>
              <a:t>обігу</a:t>
            </a:r>
            <a:r>
              <a:rPr lang="ru-RU" sz="1600" dirty="0"/>
              <a:t> грошей. </a:t>
            </a:r>
            <a:r>
              <a:rPr lang="ru-RU" sz="1600" dirty="0" err="1"/>
              <a:t>Інфляція</a:t>
            </a:r>
            <a:r>
              <a:rPr lang="ru-RU" sz="1600" dirty="0"/>
              <a:t>. Закон </a:t>
            </a:r>
            <a:r>
              <a:rPr lang="ru-RU" sz="1600" dirty="0" err="1"/>
              <a:t>вартості</a:t>
            </a:r>
            <a:r>
              <a:rPr lang="ru-RU" sz="1600" dirty="0"/>
              <a:t> та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функції</a:t>
            </a:r>
            <a:r>
              <a:rPr lang="ru-RU" sz="1600" dirty="0"/>
              <a:t>.</a:t>
            </a:r>
          </a:p>
          <a:p>
            <a:r>
              <a:rPr lang="ru-RU" sz="1600" b="1" u="sng" dirty="0" err="1"/>
              <a:t>Сутність</a:t>
            </a:r>
            <a:r>
              <a:rPr lang="ru-RU" sz="1600" b="1" u="sng" dirty="0"/>
              <a:t>, структура та </a:t>
            </a:r>
            <a:r>
              <a:rPr lang="ru-RU" sz="1600" b="1" u="sng" dirty="0" err="1"/>
              <a:t>механізм</a:t>
            </a:r>
            <a:r>
              <a:rPr lang="ru-RU" sz="1600" b="1" u="sng" dirty="0"/>
              <a:t> ринку і </a:t>
            </a:r>
            <a:r>
              <a:rPr lang="ru-RU" sz="1600" b="1" u="sng" dirty="0" err="1"/>
              <a:t>проблеми</a:t>
            </a:r>
            <a:r>
              <a:rPr lang="ru-RU" sz="1600" b="1" u="sng" dirty="0"/>
              <a:t> </a:t>
            </a:r>
            <a:r>
              <a:rPr lang="ru-RU" sz="1600" b="1" u="sng" dirty="0" err="1"/>
              <a:t>його</a:t>
            </a:r>
            <a:r>
              <a:rPr lang="ru-RU" sz="1600" b="1" u="sng" dirty="0"/>
              <a:t> </a:t>
            </a:r>
            <a:r>
              <a:rPr lang="ru-RU" sz="1600" b="1" u="sng" dirty="0" err="1"/>
              <a:t>розвитку</a:t>
            </a:r>
            <a:r>
              <a:rPr lang="ru-RU" sz="1600" dirty="0"/>
              <a:t>. </a:t>
            </a:r>
            <a:r>
              <a:rPr lang="ru-RU" sz="1600" dirty="0" err="1"/>
              <a:t>Сутність</a:t>
            </a:r>
            <a:r>
              <a:rPr lang="ru-RU" sz="1600" dirty="0"/>
              <a:t> і структура ринку. </a:t>
            </a:r>
            <a:r>
              <a:rPr lang="ru-RU" sz="1600" dirty="0" err="1"/>
              <a:t>Інфраструктура</a:t>
            </a:r>
            <a:r>
              <a:rPr lang="ru-RU" sz="1600" dirty="0"/>
              <a:t> ринку.</a:t>
            </a:r>
          </a:p>
          <a:p>
            <a:r>
              <a:rPr lang="uk-UA" sz="1600" b="1" u="sng" dirty="0"/>
              <a:t>Ринкова</a:t>
            </a:r>
            <a:r>
              <a:rPr lang="uk-UA" sz="1600" dirty="0"/>
              <a:t> </a:t>
            </a:r>
            <a:r>
              <a:rPr lang="uk-UA" sz="1600" b="1" u="sng" dirty="0"/>
              <a:t>рівновага і механізм її досягнення</a:t>
            </a:r>
            <a:r>
              <a:rPr lang="uk-UA" sz="1600" dirty="0"/>
              <a:t>. </a:t>
            </a:r>
            <a:r>
              <a:rPr lang="ru-RU" sz="1600" dirty="0"/>
              <a:t>Закон </a:t>
            </a:r>
            <a:r>
              <a:rPr lang="ru-RU" sz="1600" dirty="0" err="1"/>
              <a:t>попиту</a:t>
            </a:r>
            <a:r>
              <a:rPr lang="ru-RU" sz="1600" dirty="0"/>
              <a:t> і закон </a:t>
            </a:r>
            <a:r>
              <a:rPr lang="ru-RU" sz="1600" dirty="0" err="1"/>
              <a:t>спадної</a:t>
            </a:r>
            <a:r>
              <a:rPr lang="ru-RU" sz="1600" dirty="0"/>
              <a:t> </a:t>
            </a:r>
            <a:r>
              <a:rPr lang="ru-RU" sz="1600" dirty="0" err="1"/>
              <a:t>віддачі</a:t>
            </a:r>
            <a:r>
              <a:rPr lang="ru-RU" sz="1600" dirty="0"/>
              <a:t>. </a:t>
            </a:r>
            <a:r>
              <a:rPr lang="ru-RU" sz="1600" dirty="0" err="1"/>
              <a:t>Еластичність</a:t>
            </a:r>
            <a:r>
              <a:rPr lang="ru-RU" sz="1600" dirty="0"/>
              <a:t> </a:t>
            </a:r>
            <a:r>
              <a:rPr lang="ru-RU" sz="1600" dirty="0" err="1"/>
              <a:t>попиту</a:t>
            </a:r>
            <a:r>
              <a:rPr lang="ru-RU" sz="1600" dirty="0"/>
              <a:t> і </a:t>
            </a:r>
            <a:r>
              <a:rPr lang="ru-RU" sz="1600" dirty="0" err="1"/>
              <a:t>пропозиції</a:t>
            </a:r>
            <a:r>
              <a:rPr lang="ru-RU" sz="1600" dirty="0"/>
              <a:t> та </a:t>
            </a:r>
            <a:r>
              <a:rPr lang="ru-RU" sz="1600" dirty="0" err="1"/>
              <a:t>їх</a:t>
            </a:r>
            <a:r>
              <a:rPr lang="ru-RU" sz="1600" dirty="0"/>
              <a:t> </a:t>
            </a:r>
            <a:r>
              <a:rPr lang="ru-RU" sz="1600" dirty="0" err="1"/>
              <a:t>основні</a:t>
            </a:r>
            <a:r>
              <a:rPr lang="ru-RU" sz="1600" dirty="0"/>
              <a:t> </a:t>
            </a:r>
            <a:r>
              <a:rPr lang="ru-RU" sz="1600" dirty="0" err="1"/>
              <a:t>види</a:t>
            </a:r>
            <a:r>
              <a:rPr lang="ru-RU" sz="1600" dirty="0"/>
              <a:t>.</a:t>
            </a:r>
          </a:p>
          <a:p>
            <a:r>
              <a:rPr lang="ru-RU" sz="1600" b="1" u="sng" dirty="0" err="1"/>
              <a:t>Монополії</a:t>
            </a:r>
            <a:r>
              <a:rPr lang="ru-RU" sz="1600" b="1" u="sng" dirty="0"/>
              <a:t> і </a:t>
            </a:r>
            <a:r>
              <a:rPr lang="ru-RU" sz="1600" b="1" u="sng" dirty="0" err="1"/>
              <a:t>конкуренція</a:t>
            </a:r>
            <a:r>
              <a:rPr lang="ru-RU" sz="1600" dirty="0"/>
              <a:t>. Причини </a:t>
            </a:r>
            <a:r>
              <a:rPr lang="ru-RU" sz="1600" dirty="0" err="1"/>
              <a:t>виникнення</a:t>
            </a:r>
            <a:r>
              <a:rPr lang="ru-RU" sz="1600" dirty="0"/>
              <a:t> і </a:t>
            </a:r>
            <a:r>
              <a:rPr lang="ru-RU" sz="1600" dirty="0" err="1"/>
              <a:t>сутність</a:t>
            </a:r>
            <a:r>
              <a:rPr lang="ru-RU" sz="1600" dirty="0"/>
              <a:t> </a:t>
            </a:r>
            <a:r>
              <a:rPr lang="ru-RU" sz="1600" dirty="0" err="1"/>
              <a:t>монополій</a:t>
            </a:r>
            <a:r>
              <a:rPr lang="ru-RU" sz="1600" dirty="0"/>
              <a:t>. </a:t>
            </a:r>
            <a:r>
              <a:rPr lang="ru-RU" sz="1600" dirty="0" err="1"/>
              <a:t>Конкуренція</a:t>
            </a:r>
            <a:r>
              <a:rPr lang="ru-RU" sz="1600" dirty="0"/>
              <a:t>, </a:t>
            </a:r>
            <a:r>
              <a:rPr lang="ru-RU" sz="1600" dirty="0" err="1"/>
              <a:t>монополії</a:t>
            </a:r>
            <a:r>
              <a:rPr lang="ru-RU" sz="1600" dirty="0"/>
              <a:t> та </a:t>
            </a:r>
            <a:r>
              <a:rPr lang="ru-RU" sz="1600" dirty="0" err="1"/>
              <a:t>антимонопольна</a:t>
            </a:r>
            <a:r>
              <a:rPr lang="ru-RU" sz="1600" dirty="0"/>
              <a:t> </a:t>
            </a:r>
            <a:r>
              <a:rPr lang="ru-RU" sz="1600" dirty="0" err="1"/>
              <a:t>діяльність</a:t>
            </a:r>
            <a:r>
              <a:rPr lang="ru-RU" sz="1600" dirty="0"/>
              <a:t> </a:t>
            </a:r>
            <a:r>
              <a:rPr lang="ru-RU" sz="1600" dirty="0" err="1"/>
              <a:t>держави</a:t>
            </a:r>
            <a:r>
              <a:rPr lang="ru-RU" sz="1600" dirty="0"/>
              <a:t>.</a:t>
            </a:r>
          </a:p>
          <a:p>
            <a:pPr algn="just"/>
            <a:r>
              <a:rPr lang="uk-UA" sz="1600" b="1" u="sng" dirty="0"/>
              <a:t>Ринкова економіка та її еволюція</a:t>
            </a:r>
            <a:r>
              <a:rPr lang="uk-UA" sz="1600" dirty="0"/>
              <a:t>. Сутність ринкової, соціально-ринкової та змішаної економіки. </a:t>
            </a:r>
            <a:r>
              <a:rPr lang="ru-RU" sz="1600" dirty="0"/>
              <a:t>Причини </a:t>
            </a:r>
            <a:r>
              <a:rPr lang="ru-RU" sz="1600" dirty="0" err="1"/>
              <a:t>виникнення</a:t>
            </a:r>
            <a:r>
              <a:rPr lang="ru-RU" sz="1600" dirty="0"/>
              <a:t> </a:t>
            </a:r>
            <a:r>
              <a:rPr lang="ru-RU" sz="1600" dirty="0" err="1"/>
              <a:t>планомірної</a:t>
            </a:r>
            <a:r>
              <a:rPr lang="ru-RU" sz="1600" dirty="0"/>
              <a:t> </a:t>
            </a:r>
            <a:r>
              <a:rPr lang="ru-RU" sz="1600" dirty="0" err="1"/>
              <a:t>ринкової</a:t>
            </a:r>
            <a:r>
              <a:rPr lang="ru-RU" sz="1600" dirty="0"/>
              <a:t> </a:t>
            </a:r>
            <a:r>
              <a:rPr lang="ru-RU" sz="1600" dirty="0" err="1"/>
              <a:t>системи</a:t>
            </a:r>
            <a:r>
              <a:rPr lang="ru-RU" sz="1600" dirty="0"/>
              <a:t> та </a:t>
            </a:r>
            <a:r>
              <a:rPr lang="ru-RU" sz="1600" dirty="0" err="1"/>
              <a:t>головні</a:t>
            </a:r>
            <a:r>
              <a:rPr lang="ru-RU" sz="1600" dirty="0"/>
              <a:t> </a:t>
            </a:r>
            <a:r>
              <a:rPr lang="ru-RU" sz="1600" dirty="0" err="1"/>
              <a:t>функції</a:t>
            </a:r>
            <a:r>
              <a:rPr lang="ru-RU" sz="1600" dirty="0"/>
              <a:t> </a:t>
            </a:r>
            <a:r>
              <a:rPr lang="ru-RU" sz="1600" dirty="0" err="1"/>
              <a:t>держави</a:t>
            </a:r>
            <a:r>
              <a:rPr lang="ru-RU" sz="1600" dirty="0"/>
              <a:t>. </a:t>
            </a:r>
            <a:r>
              <a:rPr lang="ru-RU" sz="1600" dirty="0" err="1"/>
              <a:t>Сутність</a:t>
            </a:r>
            <a:r>
              <a:rPr lang="ru-RU" sz="1600" dirty="0"/>
              <a:t> і структура </a:t>
            </a:r>
            <a:r>
              <a:rPr lang="ru-RU" sz="1600" dirty="0" err="1"/>
              <a:t>господарського</a:t>
            </a:r>
            <a:r>
              <a:rPr lang="ru-RU" sz="1600" dirty="0"/>
              <a:t> </a:t>
            </a:r>
            <a:r>
              <a:rPr lang="ru-RU" sz="1600" dirty="0" err="1"/>
              <a:t>механізму</a:t>
            </a:r>
            <a:r>
              <a:rPr lang="ru-RU" sz="1600" dirty="0"/>
              <a:t>.</a:t>
            </a:r>
          </a:p>
          <a:p>
            <a:pPr algn="just"/>
            <a:endParaRPr lang="uk-UA" sz="1600" b="1" dirty="0" smtClean="0"/>
          </a:p>
          <a:p>
            <a:endParaRPr lang="ru-RU" sz="1700" dirty="0" smtClean="0"/>
          </a:p>
          <a:p>
            <a:pPr marL="0" indent="0">
              <a:buNone/>
            </a:pPr>
            <a:endParaRPr lang="ru-RU" sz="1600" dirty="0"/>
          </a:p>
          <a:p>
            <a:pPr marL="0" indent="0" algn="just">
              <a:buNone/>
            </a:pPr>
            <a:endParaRPr lang="uk-UA" sz="2000" dirty="0" smtClean="0"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16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005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971600" y="476251"/>
            <a:ext cx="7488832" cy="6049093"/>
          </a:xfrm>
        </p:spPr>
        <p:txBody>
          <a:bodyPr>
            <a:normAutofit fontScale="92500"/>
          </a:bodyPr>
          <a:lstStyle/>
          <a:p>
            <a:r>
              <a:rPr lang="ru-RU" sz="1600" b="1" u="sng" dirty="0"/>
              <a:t>2. М</a:t>
            </a:r>
            <a:r>
              <a:rPr lang="uk-UA" sz="1600" b="1" u="sng" dirty="0"/>
              <a:t>ІКРОЕКОНОМИКА</a:t>
            </a:r>
            <a:endParaRPr lang="ru-RU" sz="1600" dirty="0"/>
          </a:p>
          <a:p>
            <a:r>
              <a:rPr lang="ru-RU" sz="1600" b="1" u="sng" dirty="0" err="1"/>
              <a:t>Підприємство</a:t>
            </a:r>
            <a:r>
              <a:rPr lang="ru-RU" sz="1600" b="1" u="sng" dirty="0"/>
              <a:t> та </a:t>
            </a:r>
            <a:r>
              <a:rPr lang="ru-RU" sz="1600" b="1" u="sng" dirty="0" err="1"/>
              <a:t>акціонерна</a:t>
            </a:r>
            <a:r>
              <a:rPr lang="ru-RU" sz="1600" b="1" u="sng" dirty="0"/>
              <a:t> </a:t>
            </a:r>
            <a:r>
              <a:rPr lang="ru-RU" sz="1600" b="1" u="sng" dirty="0" err="1"/>
              <a:t>властивість</a:t>
            </a:r>
            <a:r>
              <a:rPr lang="ru-RU" sz="1600" dirty="0"/>
              <a:t>. </a:t>
            </a:r>
            <a:r>
              <a:rPr lang="ru-RU" sz="1600" dirty="0" err="1"/>
              <a:t>Підприємства</a:t>
            </a:r>
            <a:r>
              <a:rPr lang="ru-RU" sz="1600" dirty="0"/>
              <a:t> та </a:t>
            </a:r>
            <a:r>
              <a:rPr lang="ru-RU" sz="1600" dirty="0" err="1"/>
              <a:t>їх</a:t>
            </a:r>
            <a:r>
              <a:rPr lang="ru-RU" sz="1600" dirty="0"/>
              <a:t> </a:t>
            </a:r>
            <a:r>
              <a:rPr lang="ru-RU" sz="1600" dirty="0" err="1"/>
              <a:t>основні</a:t>
            </a:r>
            <a:r>
              <a:rPr lang="ru-RU" sz="1600" dirty="0"/>
              <a:t> </a:t>
            </a:r>
            <a:r>
              <a:rPr lang="ru-RU" sz="1600" dirty="0" err="1"/>
              <a:t>види</a:t>
            </a:r>
            <a:r>
              <a:rPr lang="ru-RU" sz="1600" i="1" dirty="0"/>
              <a:t>..</a:t>
            </a:r>
            <a:r>
              <a:rPr lang="ru-RU" sz="1600" dirty="0" err="1"/>
              <a:t>Акціонерна</a:t>
            </a:r>
            <a:r>
              <a:rPr lang="ru-RU" sz="1600" dirty="0"/>
              <a:t> </a:t>
            </a:r>
            <a:r>
              <a:rPr lang="ru-RU" sz="1600" dirty="0" err="1"/>
              <a:t>властивість</a:t>
            </a:r>
            <a:r>
              <a:rPr lang="ru-RU" sz="1600" dirty="0"/>
              <a:t> в </a:t>
            </a:r>
            <a:r>
              <a:rPr lang="ru-RU" sz="1600" dirty="0" err="1"/>
              <a:t>економічній</a:t>
            </a:r>
            <a:r>
              <a:rPr lang="ru-RU" sz="1600" dirty="0"/>
              <a:t> </a:t>
            </a:r>
            <a:r>
              <a:rPr lang="ru-RU" sz="1600" dirty="0" err="1"/>
              <a:t>системі</a:t>
            </a:r>
            <a:r>
              <a:rPr lang="ru-RU" sz="1600" dirty="0"/>
              <a:t>.</a:t>
            </a:r>
          </a:p>
          <a:p>
            <a:r>
              <a:rPr lang="ru-RU" sz="1600" b="1" u="sng" dirty="0" err="1"/>
              <a:t>Капітал</a:t>
            </a:r>
            <a:r>
              <a:rPr lang="ru-RU" sz="1600" b="1" u="sng" dirty="0"/>
              <a:t>, </a:t>
            </a:r>
            <a:r>
              <a:rPr lang="ru-RU" sz="1600" b="1" u="sng" dirty="0" err="1"/>
              <a:t>витрати</a:t>
            </a:r>
            <a:r>
              <a:rPr lang="ru-RU" sz="1600" b="1" u="sng" dirty="0"/>
              <a:t> </a:t>
            </a:r>
            <a:r>
              <a:rPr lang="ru-RU" sz="1600" b="1" u="sng" dirty="0" err="1"/>
              <a:t>виробництва</a:t>
            </a:r>
            <a:r>
              <a:rPr lang="ru-RU" sz="1600" b="1" u="sng" dirty="0"/>
              <a:t>. </a:t>
            </a:r>
            <a:r>
              <a:rPr lang="ru-RU" sz="1600" b="1" u="sng" dirty="0" err="1"/>
              <a:t>Ціна</a:t>
            </a:r>
            <a:r>
              <a:rPr lang="ru-RU" sz="1600" b="1" u="sng" dirty="0"/>
              <a:t> і </a:t>
            </a:r>
            <a:r>
              <a:rPr lang="ru-RU" sz="1600" b="1" u="sng" dirty="0" err="1"/>
              <a:t>прибуток</a:t>
            </a:r>
            <a:r>
              <a:rPr lang="ru-RU" sz="1600" dirty="0"/>
              <a:t>. </a:t>
            </a:r>
            <a:r>
              <a:rPr lang="ru-RU" sz="1600" dirty="0" err="1"/>
              <a:t>Соціально-економічний</a:t>
            </a:r>
            <a:r>
              <a:rPr lang="ru-RU" sz="1600" dirty="0"/>
              <a:t> </a:t>
            </a:r>
            <a:r>
              <a:rPr lang="ru-RU" sz="1600" dirty="0" err="1"/>
              <a:t>зміст</a:t>
            </a:r>
            <a:r>
              <a:rPr lang="ru-RU" sz="1600" dirty="0"/>
              <a:t> </a:t>
            </a:r>
            <a:r>
              <a:rPr lang="ru-RU" sz="1600" dirty="0" err="1"/>
              <a:t>капіталу</a:t>
            </a:r>
            <a:r>
              <a:rPr lang="ru-RU" sz="1600" dirty="0"/>
              <a:t>. </a:t>
            </a:r>
            <a:r>
              <a:rPr lang="ru-RU" sz="1600" dirty="0" err="1"/>
              <a:t>Виробничі</a:t>
            </a:r>
            <a:r>
              <a:rPr lang="ru-RU" sz="1600" dirty="0"/>
              <a:t> </a:t>
            </a:r>
            <a:r>
              <a:rPr lang="ru-RU" sz="1600" dirty="0" err="1"/>
              <a:t>фонди</a:t>
            </a:r>
            <a:r>
              <a:rPr lang="ru-RU" sz="1600" dirty="0"/>
              <a:t> </a:t>
            </a:r>
            <a:r>
              <a:rPr lang="ru-RU" sz="1600" dirty="0" err="1"/>
              <a:t>підприємства</a:t>
            </a:r>
            <a:r>
              <a:rPr lang="ru-RU" sz="1600" dirty="0"/>
              <a:t> й </a:t>
            </a:r>
            <a:r>
              <a:rPr lang="ru-RU" sz="1600" dirty="0" err="1"/>
              <a:t>витрати</a:t>
            </a:r>
            <a:r>
              <a:rPr lang="ru-RU" sz="1600" dirty="0"/>
              <a:t> </a:t>
            </a:r>
            <a:r>
              <a:rPr lang="ru-RU" sz="1600" dirty="0" err="1"/>
              <a:t>виробництва</a:t>
            </a:r>
            <a:r>
              <a:rPr lang="ru-RU" sz="1600" dirty="0"/>
              <a:t>. </a:t>
            </a:r>
            <a:r>
              <a:rPr lang="ru-RU" sz="1600" dirty="0" err="1"/>
              <a:t>Ціна</a:t>
            </a:r>
            <a:r>
              <a:rPr lang="ru-RU" sz="1600" dirty="0"/>
              <a:t> і </a:t>
            </a:r>
            <a:r>
              <a:rPr lang="ru-RU" sz="1600" dirty="0" err="1"/>
              <a:t>прибуток</a:t>
            </a:r>
            <a:r>
              <a:rPr lang="ru-RU" sz="1600" dirty="0"/>
              <a:t>.</a:t>
            </a:r>
          </a:p>
          <a:p>
            <a:r>
              <a:rPr lang="ru-RU" sz="1600" b="1" u="sng" dirty="0" err="1"/>
              <a:t>Ринок</a:t>
            </a:r>
            <a:r>
              <a:rPr lang="ru-RU" sz="1600" b="1" u="sng" dirty="0"/>
              <a:t> </a:t>
            </a:r>
            <a:r>
              <a:rPr lang="ru-RU" sz="1600" b="1" u="sng" dirty="0" err="1"/>
              <a:t>робочої</a:t>
            </a:r>
            <a:r>
              <a:rPr lang="ru-RU" sz="1600" b="1" u="sng" dirty="0"/>
              <a:t> </a:t>
            </a:r>
            <a:r>
              <a:rPr lang="ru-RU" sz="1600" b="1" u="sng" dirty="0" err="1"/>
              <a:t>сили</a:t>
            </a:r>
            <a:r>
              <a:rPr lang="ru-RU" sz="1600" b="1" u="sng" dirty="0"/>
              <a:t> і </a:t>
            </a:r>
            <a:r>
              <a:rPr lang="ru-RU" sz="1600" b="1" u="sng" dirty="0" err="1"/>
              <a:t>заробітна</a:t>
            </a:r>
            <a:r>
              <a:rPr lang="ru-RU" sz="1600" b="1" u="sng" dirty="0"/>
              <a:t> плата</a:t>
            </a:r>
            <a:r>
              <a:rPr lang="ru-RU" sz="1600" dirty="0"/>
              <a:t>. </a:t>
            </a:r>
            <a:r>
              <a:rPr lang="ru-RU" sz="1600" dirty="0" err="1"/>
              <a:t>Сутність</a:t>
            </a:r>
            <a:r>
              <a:rPr lang="ru-RU" sz="1600" dirty="0"/>
              <a:t> товару </a:t>
            </a:r>
            <a:r>
              <a:rPr lang="ru-RU" sz="1600" dirty="0" err="1"/>
              <a:t>робоча</a:t>
            </a:r>
            <a:r>
              <a:rPr lang="ru-RU" sz="1600" dirty="0"/>
              <a:t> сила та </a:t>
            </a:r>
            <a:r>
              <a:rPr lang="ru-RU" sz="1600" dirty="0" err="1"/>
              <a:t>її</a:t>
            </a:r>
            <a:r>
              <a:rPr lang="ru-RU" sz="1600" dirty="0"/>
              <a:t> </a:t>
            </a:r>
            <a:r>
              <a:rPr lang="ru-RU" sz="1600" dirty="0" err="1"/>
              <a:t>вартість</a:t>
            </a:r>
            <a:r>
              <a:rPr lang="ru-RU" sz="1600" dirty="0"/>
              <a:t>. </a:t>
            </a:r>
            <a:r>
              <a:rPr lang="ru-RU" sz="1600" dirty="0" err="1"/>
              <a:t>Заробітна</a:t>
            </a:r>
            <a:r>
              <a:rPr lang="ru-RU" sz="1600" dirty="0"/>
              <a:t> плата, </a:t>
            </a:r>
            <a:r>
              <a:rPr lang="ru-RU" sz="1600" dirty="0" err="1"/>
              <a:t>її</a:t>
            </a:r>
            <a:r>
              <a:rPr lang="ru-RU" sz="1600" dirty="0"/>
              <a:t> </a:t>
            </a:r>
            <a:r>
              <a:rPr lang="ru-RU" sz="1600" dirty="0" err="1"/>
              <a:t>форми</a:t>
            </a:r>
            <a:r>
              <a:rPr lang="ru-RU" sz="1600" dirty="0"/>
              <a:t> та </a:t>
            </a:r>
            <a:r>
              <a:rPr lang="ru-RU" sz="1600" dirty="0" err="1"/>
              <a:t>функції</a:t>
            </a:r>
            <a:r>
              <a:rPr lang="ru-RU" sz="1600" dirty="0"/>
              <a:t>. </a:t>
            </a:r>
            <a:r>
              <a:rPr lang="ru-RU" sz="1600" dirty="0" err="1"/>
              <a:t>Реальн.а</a:t>
            </a:r>
            <a:r>
              <a:rPr lang="ru-RU" sz="1600" dirty="0"/>
              <a:t> </a:t>
            </a:r>
            <a:r>
              <a:rPr lang="ru-RU" sz="1600" dirty="0" err="1"/>
              <a:t>заробітна</a:t>
            </a:r>
            <a:r>
              <a:rPr lang="ru-RU" sz="1600" dirty="0"/>
              <a:t> плата, доходи </a:t>
            </a:r>
            <a:r>
              <a:rPr lang="ru-RU" sz="1600" dirty="0" err="1"/>
              <a:t>населення</a:t>
            </a:r>
            <a:r>
              <a:rPr lang="ru-RU" sz="1600" dirty="0"/>
              <a:t> та </a:t>
            </a:r>
            <a:r>
              <a:rPr lang="ru-RU" sz="1600" dirty="0" err="1"/>
              <a:t>їх</a:t>
            </a:r>
            <a:r>
              <a:rPr lang="ru-RU" sz="1600" dirty="0"/>
              <a:t> </a:t>
            </a:r>
            <a:r>
              <a:rPr lang="ru-RU" sz="1600" dirty="0" err="1"/>
              <a:t>використання</a:t>
            </a:r>
            <a:r>
              <a:rPr lang="ru-RU" sz="1600" dirty="0"/>
              <a:t>.</a:t>
            </a:r>
          </a:p>
          <a:p>
            <a:r>
              <a:rPr lang="ru-RU" sz="1600" b="1" u="sng" dirty="0"/>
              <a:t>Система </a:t>
            </a:r>
            <a:r>
              <a:rPr lang="ru-RU" sz="1600" b="1" u="sng" dirty="0" err="1"/>
              <a:t>управління</a:t>
            </a:r>
            <a:r>
              <a:rPr lang="ru-RU" sz="1600" b="1" u="sng" dirty="0"/>
              <a:t> </a:t>
            </a:r>
            <a:r>
              <a:rPr lang="ru-RU" sz="1600" b="1" u="sng" dirty="0" err="1"/>
              <a:t>сучасним</a:t>
            </a:r>
            <a:r>
              <a:rPr lang="ru-RU" sz="1600" b="1" u="sng" dirty="0"/>
              <a:t> </a:t>
            </a:r>
            <a:r>
              <a:rPr lang="ru-RU" sz="1600" b="1" u="sng" dirty="0" err="1"/>
              <a:t>підприємством</a:t>
            </a:r>
            <a:r>
              <a:rPr lang="ru-RU" sz="1600" dirty="0"/>
              <a:t>. </a:t>
            </a:r>
            <a:r>
              <a:rPr lang="ru-RU" sz="1600" dirty="0" err="1"/>
              <a:t>Основні</a:t>
            </a:r>
            <a:r>
              <a:rPr lang="ru-RU" sz="1600" dirty="0"/>
              <a:t> </a:t>
            </a:r>
            <a:r>
              <a:rPr lang="ru-RU" sz="1600" dirty="0" err="1"/>
              <a:t>форми</a:t>
            </a:r>
            <a:r>
              <a:rPr lang="ru-RU" sz="1600" dirty="0"/>
              <a:t> і </a:t>
            </a:r>
            <a:r>
              <a:rPr lang="ru-RU" sz="1600" dirty="0" err="1"/>
              <a:t>методи</a:t>
            </a:r>
            <a:r>
              <a:rPr lang="ru-RU" sz="1600" dirty="0"/>
              <a:t> </a:t>
            </a:r>
            <a:r>
              <a:rPr lang="ru-RU" sz="1600" dirty="0" err="1"/>
              <a:t>управління</a:t>
            </a:r>
            <a:r>
              <a:rPr lang="ru-RU" sz="1600" dirty="0"/>
              <a:t> </a:t>
            </a:r>
            <a:r>
              <a:rPr lang="ru-RU" sz="1600" dirty="0" err="1"/>
              <a:t>підприємством</a:t>
            </a:r>
            <a:r>
              <a:rPr lang="ru-RU" sz="1600" dirty="0"/>
              <a:t>. </a:t>
            </a:r>
            <a:r>
              <a:rPr lang="ru-RU" sz="1600" dirty="0" err="1"/>
              <a:t>Сутність</a:t>
            </a:r>
            <a:r>
              <a:rPr lang="ru-RU" sz="1600" dirty="0"/>
              <a:t> та </a:t>
            </a:r>
            <a:r>
              <a:rPr lang="ru-RU" sz="1600" dirty="0" err="1"/>
              <a:t>основні</a:t>
            </a:r>
            <a:r>
              <a:rPr lang="ru-RU" sz="1600" dirty="0"/>
              <a:t> </a:t>
            </a:r>
            <a:r>
              <a:rPr lang="ru-RU" sz="1600" dirty="0" err="1"/>
              <a:t>види</a:t>
            </a:r>
            <a:r>
              <a:rPr lang="ru-RU" sz="1600" dirty="0"/>
              <a:t> маркетингу.</a:t>
            </a:r>
          </a:p>
          <a:p>
            <a:r>
              <a:rPr lang="ru-RU" sz="1600" b="1" u="sng" dirty="0" err="1"/>
              <a:t>Аграрні</a:t>
            </a:r>
            <a:r>
              <a:rPr lang="ru-RU" sz="1600" b="1" u="sng" dirty="0"/>
              <a:t> </a:t>
            </a:r>
            <a:r>
              <a:rPr lang="ru-RU" sz="1600" b="1" u="sng" dirty="0" err="1"/>
              <a:t>відносини</a:t>
            </a:r>
            <a:r>
              <a:rPr lang="ru-RU" sz="1600" b="1" u="sng" dirty="0"/>
              <a:t> та </a:t>
            </a:r>
            <a:r>
              <a:rPr lang="ru-RU" sz="1600" b="1" u="sng" dirty="0" err="1"/>
              <a:t>особливості</a:t>
            </a:r>
            <a:r>
              <a:rPr lang="ru-RU" sz="1600" b="1" u="sng" dirty="0"/>
              <a:t> </a:t>
            </a:r>
            <a:r>
              <a:rPr lang="ru-RU" sz="1600" b="1" u="sng" dirty="0" err="1"/>
              <a:t>їх</a:t>
            </a:r>
            <a:r>
              <a:rPr lang="ru-RU" sz="1600" b="1" u="sng" dirty="0"/>
              <a:t> </a:t>
            </a:r>
            <a:r>
              <a:rPr lang="ru-RU" sz="1600" b="1" u="sng" dirty="0" err="1"/>
              <a:t>розвитку</a:t>
            </a:r>
            <a:r>
              <a:rPr lang="ru-RU" sz="1600" b="1" u="sng" dirty="0"/>
              <a:t> в </a:t>
            </a:r>
            <a:r>
              <a:rPr lang="ru-RU" sz="1600" b="1" u="sng" dirty="0" err="1"/>
              <a:t>сучасних</a:t>
            </a:r>
            <a:r>
              <a:rPr lang="ru-RU" sz="1600" b="1" u="sng" dirty="0"/>
              <a:t> </a:t>
            </a:r>
            <a:r>
              <a:rPr lang="ru-RU" sz="1600" b="1" u="sng" dirty="0" err="1"/>
              <a:t>умовах</a:t>
            </a:r>
            <a:r>
              <a:rPr lang="ru-RU" sz="1600" dirty="0"/>
              <a:t>. </a:t>
            </a:r>
            <a:r>
              <a:rPr lang="ru-RU" sz="1600" dirty="0" err="1"/>
              <a:t>Продуктивні</a:t>
            </a:r>
            <a:r>
              <a:rPr lang="ru-RU" sz="1600" dirty="0"/>
              <a:t> </a:t>
            </a:r>
            <a:r>
              <a:rPr lang="ru-RU" sz="1600" dirty="0" err="1"/>
              <a:t>сили</a:t>
            </a:r>
            <a:r>
              <a:rPr lang="ru-RU" sz="1600" dirty="0"/>
              <a:t> і </a:t>
            </a:r>
            <a:r>
              <a:rPr lang="ru-RU" sz="1600" dirty="0" err="1"/>
              <a:t>відносини</a:t>
            </a:r>
            <a:r>
              <a:rPr lang="ru-RU" sz="1600" dirty="0"/>
              <a:t> </a:t>
            </a:r>
            <a:r>
              <a:rPr lang="ru-RU" sz="1600" dirty="0" err="1"/>
              <a:t>власності</a:t>
            </a:r>
            <a:r>
              <a:rPr lang="ru-RU" sz="1600" dirty="0"/>
              <a:t> в </a:t>
            </a:r>
            <a:r>
              <a:rPr lang="ru-RU" sz="1600" dirty="0" err="1"/>
              <a:t>сільському</a:t>
            </a:r>
            <a:r>
              <a:rPr lang="ru-RU" sz="1600" dirty="0"/>
              <a:t> </a:t>
            </a:r>
            <a:r>
              <a:rPr lang="ru-RU" sz="1600" dirty="0" err="1"/>
              <a:t>господарстві</a:t>
            </a:r>
            <a:r>
              <a:rPr lang="ru-RU" sz="1600" dirty="0"/>
              <a:t>. </a:t>
            </a:r>
            <a:r>
              <a:rPr lang="ru-RU" sz="1600" dirty="0" err="1"/>
              <a:t>Радикальні</a:t>
            </a:r>
            <a:r>
              <a:rPr lang="ru-RU" sz="1600" dirty="0"/>
              <a:t> </a:t>
            </a:r>
            <a:r>
              <a:rPr lang="ru-RU" sz="1600" dirty="0" err="1"/>
              <a:t>перетворення</a:t>
            </a:r>
            <a:r>
              <a:rPr lang="ru-RU" sz="1600" dirty="0"/>
              <a:t> у </a:t>
            </a:r>
            <a:r>
              <a:rPr lang="ru-RU" sz="1600" dirty="0" err="1"/>
              <a:t>відносинах</a:t>
            </a:r>
            <a:r>
              <a:rPr lang="ru-RU" sz="1600" dirty="0"/>
              <a:t> </a:t>
            </a:r>
            <a:r>
              <a:rPr lang="ru-RU" sz="1600" dirty="0" err="1"/>
              <a:t>власності</a:t>
            </a:r>
            <a:r>
              <a:rPr lang="ru-RU" sz="1600" dirty="0"/>
              <a:t> та АПК. </a:t>
            </a:r>
            <a:r>
              <a:rPr lang="ru-RU" sz="1600" dirty="0" err="1"/>
              <a:t>Земельна</a:t>
            </a:r>
            <a:r>
              <a:rPr lang="ru-RU" sz="1600" dirty="0"/>
              <a:t> </a:t>
            </a:r>
            <a:r>
              <a:rPr lang="ru-RU" sz="1600" dirty="0" err="1"/>
              <a:t>решта</a:t>
            </a:r>
            <a:r>
              <a:rPr lang="ru-RU" sz="1600" dirty="0"/>
              <a:t> та </a:t>
            </a:r>
            <a:r>
              <a:rPr lang="ru-RU" sz="1600" dirty="0" err="1"/>
              <a:t>її</a:t>
            </a:r>
            <a:r>
              <a:rPr lang="ru-RU" sz="1600" dirty="0"/>
              <a:t> </a:t>
            </a:r>
            <a:r>
              <a:rPr lang="ru-RU" sz="1600" dirty="0" err="1"/>
              <a:t>форми</a:t>
            </a:r>
            <a:r>
              <a:rPr lang="ru-RU" sz="1600" dirty="0"/>
              <a:t> в </a:t>
            </a:r>
            <a:r>
              <a:rPr lang="ru-RU" sz="1600" dirty="0" err="1"/>
              <a:t>сучасних</a:t>
            </a:r>
            <a:r>
              <a:rPr lang="ru-RU" sz="1600" dirty="0"/>
              <a:t> </a:t>
            </a:r>
            <a:r>
              <a:rPr lang="ru-RU" sz="1600" dirty="0" err="1"/>
              <a:t>умовах</a:t>
            </a:r>
            <a:r>
              <a:rPr lang="ru-RU" sz="1600" dirty="0"/>
              <a:t>.</a:t>
            </a:r>
          </a:p>
          <a:p>
            <a:r>
              <a:rPr lang="uk-UA" sz="1600" dirty="0"/>
              <a:t> </a:t>
            </a:r>
            <a:endParaRPr lang="ru-RU" sz="1600" dirty="0"/>
          </a:p>
          <a:p>
            <a:r>
              <a:rPr lang="ru-RU" sz="1600" b="1" u="sng" dirty="0"/>
              <a:t>3. М</a:t>
            </a:r>
            <a:r>
              <a:rPr lang="uk-UA" sz="1600" b="1" u="sng" dirty="0"/>
              <a:t>АКРОЕКОНОМІКА</a:t>
            </a:r>
            <a:r>
              <a:rPr lang="ru-RU" sz="1600" b="1" u="sng" dirty="0"/>
              <a:t>. С</a:t>
            </a:r>
            <a:r>
              <a:rPr lang="uk-UA" sz="1600" b="1" u="sng" dirty="0"/>
              <a:t>ВІТОВЕ ГОСПОДАРСТВО.</a:t>
            </a:r>
            <a:endParaRPr lang="ru-RU" sz="1600" dirty="0"/>
          </a:p>
          <a:p>
            <a:r>
              <a:rPr lang="ru-RU" sz="1600" b="1" dirty="0"/>
              <a:t> </a:t>
            </a:r>
            <a:r>
              <a:rPr lang="ru-RU" sz="1600" b="1" u="sng" dirty="0" err="1"/>
              <a:t>Результативність</a:t>
            </a:r>
            <a:r>
              <a:rPr lang="ru-RU" sz="1600" b="1" u="sng" dirty="0"/>
              <a:t> </a:t>
            </a:r>
            <a:r>
              <a:rPr lang="ru-RU" sz="1600" b="1" u="sng" dirty="0" err="1"/>
              <a:t>суспільного</a:t>
            </a:r>
            <a:r>
              <a:rPr lang="ru-RU" sz="1600" b="1" u="sng" dirty="0"/>
              <a:t> і </a:t>
            </a:r>
            <a:r>
              <a:rPr lang="ru-RU" sz="1600" b="1" u="sng" dirty="0" err="1"/>
              <a:t>виробництва</a:t>
            </a:r>
            <a:r>
              <a:rPr lang="ru-RU" sz="1600" b="1" u="sng" dirty="0"/>
              <a:t> і </a:t>
            </a:r>
            <a:r>
              <a:rPr lang="ru-RU" sz="1600" b="1" u="sng" dirty="0" err="1"/>
              <a:t>національний</a:t>
            </a:r>
            <a:r>
              <a:rPr lang="ru-RU" sz="1600" b="1" u="sng" dirty="0"/>
              <a:t> доход</a:t>
            </a:r>
            <a:r>
              <a:rPr lang="ru-RU" sz="1600" dirty="0"/>
              <a:t>. </a:t>
            </a:r>
            <a:r>
              <a:rPr lang="ru-RU" sz="1600" dirty="0" err="1"/>
              <a:t>Результати</a:t>
            </a:r>
            <a:r>
              <a:rPr lang="ru-RU" sz="1600" dirty="0"/>
              <a:t> </a:t>
            </a:r>
            <a:r>
              <a:rPr lang="ru-RU" sz="1600" dirty="0" err="1"/>
              <a:t>суспільного</a:t>
            </a:r>
            <a:r>
              <a:rPr lang="ru-RU" sz="1600" dirty="0"/>
              <a:t> </a:t>
            </a:r>
            <a:r>
              <a:rPr lang="ru-RU" sz="1600" dirty="0" err="1"/>
              <a:t>виробництва</a:t>
            </a:r>
            <a:r>
              <a:rPr lang="ru-RU" sz="1600" dirty="0"/>
              <a:t> і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ефективність</a:t>
            </a:r>
            <a:r>
              <a:rPr lang="ru-RU" sz="1600" dirty="0"/>
              <a:t>. </a:t>
            </a:r>
            <a:r>
              <a:rPr lang="ru-RU" sz="1600" dirty="0" err="1"/>
              <a:t>Джерела</a:t>
            </a:r>
            <a:r>
              <a:rPr lang="ru-RU" sz="1600" dirty="0"/>
              <a:t> </a:t>
            </a:r>
            <a:r>
              <a:rPr lang="ru-RU" sz="1600" dirty="0" err="1"/>
              <a:t>національного</a:t>
            </a:r>
            <a:r>
              <a:rPr lang="ru-RU" sz="1600" dirty="0"/>
              <a:t> доходу,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розподіл</a:t>
            </a:r>
            <a:r>
              <a:rPr lang="ru-RU" sz="1600" dirty="0"/>
              <a:t> та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перерозподіл</a:t>
            </a:r>
            <a:r>
              <a:rPr lang="ru-RU" sz="1600" dirty="0"/>
              <a:t>. </a:t>
            </a:r>
            <a:r>
              <a:rPr lang="ru-RU" sz="1600" dirty="0" err="1"/>
              <a:t>Споживання</a:t>
            </a:r>
            <a:r>
              <a:rPr lang="ru-RU" sz="1600" dirty="0"/>
              <a:t> і </a:t>
            </a:r>
            <a:r>
              <a:rPr lang="ru-RU" sz="1600" dirty="0" err="1"/>
              <a:t>нагромадження</a:t>
            </a:r>
            <a:r>
              <a:rPr lang="ru-RU" sz="1600" dirty="0"/>
              <a:t> </a:t>
            </a:r>
            <a:r>
              <a:rPr lang="ru-RU" sz="1600" dirty="0" err="1"/>
              <a:t>національного</a:t>
            </a:r>
            <a:r>
              <a:rPr lang="ru-RU" sz="1600" dirty="0"/>
              <a:t> доходу.</a:t>
            </a:r>
          </a:p>
          <a:p>
            <a:r>
              <a:rPr lang="ru-RU" sz="1600" b="1" u="sng" dirty="0" err="1"/>
              <a:t>Фінанси</a:t>
            </a:r>
            <a:r>
              <a:rPr lang="ru-RU" sz="1600" b="1" u="sng" dirty="0"/>
              <a:t> в </a:t>
            </a:r>
            <a:r>
              <a:rPr lang="ru-RU" sz="1600" b="1" u="sng" dirty="0" err="1"/>
              <a:t>системі</a:t>
            </a:r>
            <a:r>
              <a:rPr lang="ru-RU" sz="1600" b="1" u="sng" dirty="0"/>
              <a:t> </a:t>
            </a:r>
            <a:r>
              <a:rPr lang="ru-RU" sz="1600" b="1" u="sng" dirty="0" err="1"/>
              <a:t>економічних</a:t>
            </a:r>
            <a:r>
              <a:rPr lang="ru-RU" sz="1600" b="1" u="sng" dirty="0"/>
              <a:t> </a:t>
            </a:r>
            <a:r>
              <a:rPr lang="ru-RU" sz="1600" b="1" u="sng" dirty="0" err="1"/>
              <a:t>відносин</a:t>
            </a:r>
            <a:r>
              <a:rPr lang="ru-RU" sz="1600" b="1" u="sng" dirty="0"/>
              <a:t>. Кредитно-</a:t>
            </a:r>
            <a:r>
              <a:rPr lang="ru-RU" sz="1600" b="1" u="sng" dirty="0" err="1"/>
              <a:t>банківська</a:t>
            </a:r>
            <a:r>
              <a:rPr lang="ru-RU" sz="1600" b="1" u="sng" dirty="0"/>
              <a:t> система</a:t>
            </a:r>
            <a:r>
              <a:rPr lang="ru-RU" sz="1600" dirty="0"/>
              <a:t>. </a:t>
            </a:r>
            <a:r>
              <a:rPr lang="ru-RU" sz="1600" dirty="0" err="1"/>
              <a:t>Бюджетна</a:t>
            </a:r>
            <a:r>
              <a:rPr lang="ru-RU" sz="1600" dirty="0"/>
              <a:t> та </a:t>
            </a:r>
            <a:r>
              <a:rPr lang="ru-RU" sz="1600" dirty="0" err="1"/>
              <a:t>податкова</a:t>
            </a:r>
            <a:r>
              <a:rPr lang="ru-RU" sz="1600" dirty="0"/>
              <a:t> </a:t>
            </a:r>
            <a:r>
              <a:rPr lang="ru-RU" sz="1600" dirty="0" err="1"/>
              <a:t>системи</a:t>
            </a:r>
            <a:r>
              <a:rPr lang="ru-RU" sz="1600" dirty="0"/>
              <a:t>. </a:t>
            </a:r>
            <a:r>
              <a:rPr lang="ru-RU" sz="1600" dirty="0" err="1"/>
              <a:t>Державні</a:t>
            </a:r>
            <a:r>
              <a:rPr lang="ru-RU" sz="1600" dirty="0"/>
              <a:t> </a:t>
            </a:r>
            <a:r>
              <a:rPr lang="ru-RU" sz="1600" dirty="0" err="1"/>
              <a:t>витрати</a:t>
            </a:r>
            <a:r>
              <a:rPr lang="ru-RU" sz="1600" dirty="0"/>
              <a:t> та </a:t>
            </a:r>
            <a:r>
              <a:rPr lang="ru-RU" sz="1600" dirty="0" err="1"/>
              <a:t>дефіцит</a:t>
            </a:r>
            <a:r>
              <a:rPr lang="ru-RU" sz="1600" dirty="0"/>
              <a:t> бюджету. Банки й </a:t>
            </a:r>
            <a:r>
              <a:rPr lang="ru-RU" sz="1600" dirty="0" err="1"/>
              <a:t>банківська</a:t>
            </a:r>
            <a:r>
              <a:rPr lang="ru-RU" sz="1600" dirty="0"/>
              <a:t> система. Кредит і </a:t>
            </a:r>
            <a:r>
              <a:rPr lang="ru-RU" sz="1600" dirty="0" err="1"/>
              <a:t>кредитна</a:t>
            </a:r>
            <a:r>
              <a:rPr lang="ru-RU" sz="1600" dirty="0"/>
              <a:t> система.</a:t>
            </a:r>
          </a:p>
          <a:p>
            <a:r>
              <a:rPr lang="ru-RU" sz="1600" b="1" u="sng" dirty="0" err="1"/>
              <a:t>Державне</a:t>
            </a:r>
            <a:r>
              <a:rPr lang="ru-RU" sz="1600" b="1" u="sng" dirty="0"/>
              <a:t> </a:t>
            </a:r>
            <a:r>
              <a:rPr lang="ru-RU" sz="1600" b="1" u="sng" dirty="0" err="1"/>
              <a:t>регулювання</a:t>
            </a:r>
            <a:r>
              <a:rPr lang="ru-RU" sz="1600" b="1" u="sng" dirty="0"/>
              <a:t> </a:t>
            </a:r>
            <a:r>
              <a:rPr lang="ru-RU" sz="1600" b="1" u="sng" dirty="0" err="1"/>
              <a:t>економіки</a:t>
            </a:r>
            <a:r>
              <a:rPr lang="ru-RU" sz="1600" dirty="0"/>
              <a:t>. </a:t>
            </a:r>
            <a:r>
              <a:rPr lang="ru-RU" sz="1600" dirty="0" err="1"/>
              <a:t>Сутність</a:t>
            </a:r>
            <a:r>
              <a:rPr lang="ru-RU" sz="1600" dirty="0"/>
              <a:t> і </a:t>
            </a:r>
            <a:r>
              <a:rPr lang="ru-RU" sz="1600" dirty="0" err="1"/>
              <a:t>методи</a:t>
            </a:r>
            <a:r>
              <a:rPr lang="ru-RU" sz="1600" dirty="0"/>
              <a:t> державного </a:t>
            </a:r>
            <a:r>
              <a:rPr lang="ru-RU" sz="1600" dirty="0" err="1"/>
              <a:t>регулювання</a:t>
            </a:r>
            <a:r>
              <a:rPr lang="ru-RU" sz="1600" dirty="0"/>
              <a:t> </a:t>
            </a:r>
            <a:r>
              <a:rPr lang="ru-RU" sz="1600" dirty="0" err="1"/>
              <a:t>економіки</a:t>
            </a:r>
            <a:r>
              <a:rPr lang="ru-RU" sz="1600" dirty="0"/>
              <a:t>. </a:t>
            </a:r>
            <a:r>
              <a:rPr lang="ru-RU" sz="1600" dirty="0" err="1"/>
              <a:t>Національний</a:t>
            </a:r>
            <a:r>
              <a:rPr lang="ru-RU" sz="1600" dirty="0"/>
              <a:t> </a:t>
            </a:r>
            <a:r>
              <a:rPr lang="ru-RU" sz="1600" dirty="0" err="1"/>
              <a:t>ринок</a:t>
            </a:r>
            <a:r>
              <a:rPr lang="ru-RU" sz="1600" dirty="0"/>
              <a:t> і </a:t>
            </a:r>
            <a:r>
              <a:rPr lang="ru-RU" sz="1600" dirty="0" err="1"/>
              <a:t>механізм</a:t>
            </a:r>
            <a:r>
              <a:rPr lang="ru-RU" sz="1600" dirty="0"/>
              <a:t> </a:t>
            </a:r>
            <a:r>
              <a:rPr lang="ru-RU" sz="1600" dirty="0" err="1"/>
              <a:t>встановлення</a:t>
            </a:r>
            <a:r>
              <a:rPr lang="ru-RU" sz="1600" dirty="0"/>
              <a:t> </a:t>
            </a:r>
            <a:r>
              <a:rPr lang="ru-RU" sz="1600" dirty="0" err="1"/>
              <a:t>рівноваги</a:t>
            </a:r>
            <a:r>
              <a:rPr lang="ru-RU" sz="1600" dirty="0"/>
              <a:t> </a:t>
            </a:r>
            <a:r>
              <a:rPr lang="ru-RU" sz="1600" dirty="0" err="1"/>
              <a:t>між</a:t>
            </a:r>
            <a:r>
              <a:rPr lang="ru-RU" sz="1600" dirty="0"/>
              <a:t> попитом і </a:t>
            </a:r>
            <a:r>
              <a:rPr lang="ru-RU" sz="1600" dirty="0" err="1"/>
              <a:t>пропозицією</a:t>
            </a:r>
            <a:r>
              <a:rPr lang="ru-RU" sz="1600" dirty="0"/>
              <a:t>. </a:t>
            </a:r>
            <a:r>
              <a:rPr lang="ru-RU" sz="1600" dirty="0" err="1"/>
              <a:t>Основні</a:t>
            </a:r>
            <a:r>
              <a:rPr lang="ru-RU" sz="1600" dirty="0"/>
              <a:t> </a:t>
            </a:r>
            <a:r>
              <a:rPr lang="ru-RU" sz="1600" dirty="0" err="1"/>
              <a:t>моделі</a:t>
            </a:r>
            <a:r>
              <a:rPr lang="ru-RU" sz="1600" dirty="0"/>
              <a:t> державного </a:t>
            </a:r>
            <a:r>
              <a:rPr lang="ru-RU" sz="1600" dirty="0" err="1"/>
              <a:t>регулювання</a:t>
            </a:r>
            <a:r>
              <a:rPr lang="ru-RU" sz="1600" dirty="0"/>
              <a:t> </a:t>
            </a:r>
            <a:r>
              <a:rPr lang="ru-RU" sz="1600" dirty="0" err="1"/>
              <a:t>економіки</a:t>
            </a:r>
            <a:r>
              <a:rPr lang="ru-RU" sz="1600" dirty="0"/>
              <a:t> та </a:t>
            </a:r>
            <a:r>
              <a:rPr lang="ru-RU" sz="1600" dirty="0" err="1"/>
              <a:t>їх</a:t>
            </a:r>
            <a:r>
              <a:rPr lang="ru-RU" sz="1600" dirty="0"/>
              <a:t> </a:t>
            </a:r>
            <a:r>
              <a:rPr lang="ru-RU" sz="1600" dirty="0" err="1"/>
              <a:t>еволюція</a:t>
            </a:r>
            <a:r>
              <a:rPr lang="ru-RU" sz="1600" dirty="0" smtClean="0"/>
              <a:t>.</a:t>
            </a:r>
            <a:endParaRPr lang="uk-UA" sz="1600" b="1" dirty="0" smtClean="0"/>
          </a:p>
          <a:p>
            <a:endParaRPr lang="uk-UA" sz="1400" b="1" dirty="0" smtClean="0"/>
          </a:p>
          <a:p>
            <a:endParaRPr lang="ru-RU" sz="1400" dirty="0"/>
          </a:p>
          <a:p>
            <a:pPr algn="ctr"/>
            <a:endParaRPr lang="ru-RU" sz="17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 algn="just">
              <a:buNone/>
            </a:pPr>
            <a:endParaRPr lang="uk-UA" sz="2000" dirty="0" smtClean="0"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77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971600" y="476672"/>
            <a:ext cx="7488832" cy="6049093"/>
          </a:xfrm>
        </p:spPr>
        <p:txBody>
          <a:bodyPr>
            <a:normAutofit/>
          </a:bodyPr>
          <a:lstStyle/>
          <a:p>
            <a:r>
              <a:rPr lang="ru-RU" sz="1600" b="1" u="sng" dirty="0" err="1"/>
              <a:t>Циклічні</a:t>
            </a:r>
            <a:r>
              <a:rPr lang="ru-RU" sz="1600" b="1" u="sng" dirty="0"/>
              <a:t> </a:t>
            </a:r>
            <a:r>
              <a:rPr lang="ru-RU" sz="1600" b="1" u="sng" dirty="0" err="1"/>
              <a:t>коливання</a:t>
            </a:r>
            <a:r>
              <a:rPr lang="ru-RU" sz="1600" b="1" u="sng" dirty="0"/>
              <a:t> і </a:t>
            </a:r>
            <a:r>
              <a:rPr lang="ru-RU" sz="1600" b="1" u="sng" dirty="0" err="1"/>
              <a:t>кризи</a:t>
            </a:r>
            <a:r>
              <a:rPr lang="ru-RU" sz="1600" b="1" u="sng" dirty="0"/>
              <a:t> в </a:t>
            </a:r>
            <a:r>
              <a:rPr lang="ru-RU" sz="1600" b="1" u="sng" dirty="0" err="1"/>
              <a:t>економіці</a:t>
            </a:r>
            <a:r>
              <a:rPr lang="ru-RU" sz="1600" dirty="0"/>
              <a:t>. Причини і </a:t>
            </a:r>
            <a:r>
              <a:rPr lang="ru-RU" sz="1600" dirty="0" err="1"/>
              <a:t>механізм</a:t>
            </a:r>
            <a:r>
              <a:rPr lang="ru-RU" sz="1600" dirty="0"/>
              <a:t> </a:t>
            </a:r>
            <a:r>
              <a:rPr lang="ru-RU" sz="1600" dirty="0" err="1"/>
              <a:t>циклічних</a:t>
            </a:r>
            <a:r>
              <a:rPr lang="ru-RU" sz="1600" dirty="0"/>
              <a:t> </a:t>
            </a:r>
            <a:r>
              <a:rPr lang="ru-RU" sz="1600" dirty="0" err="1"/>
              <a:t>коливань</a:t>
            </a:r>
            <a:r>
              <a:rPr lang="ru-RU" sz="1600" dirty="0"/>
              <a:t>. Причини </a:t>
            </a:r>
            <a:r>
              <a:rPr lang="ru-RU" sz="1600" dirty="0" err="1"/>
              <a:t>економічної</a:t>
            </a:r>
            <a:r>
              <a:rPr lang="ru-RU" sz="1600" dirty="0"/>
              <a:t> </a:t>
            </a:r>
            <a:r>
              <a:rPr lang="ru-RU" sz="1600" dirty="0" err="1"/>
              <a:t>кризи</a:t>
            </a:r>
            <a:r>
              <a:rPr lang="ru-RU" sz="1600" dirty="0"/>
              <a:t> в </a:t>
            </a:r>
            <a:r>
              <a:rPr lang="ru-RU" sz="1600" dirty="0" err="1"/>
              <a:t>Україні</a:t>
            </a:r>
            <a:r>
              <a:rPr lang="ru-RU" sz="1600" dirty="0"/>
              <a:t>.</a:t>
            </a:r>
          </a:p>
          <a:p>
            <a:r>
              <a:rPr lang="ru-RU" sz="1600" b="1" u="sng" dirty="0" err="1"/>
              <a:t>Народонаселення</a:t>
            </a:r>
            <a:r>
              <a:rPr lang="ru-RU" sz="1600" b="1" u="sng" dirty="0"/>
              <a:t>, </a:t>
            </a:r>
            <a:r>
              <a:rPr lang="ru-RU" sz="1600" b="1" u="sng" dirty="0" err="1"/>
              <a:t>зайнятість</a:t>
            </a:r>
            <a:r>
              <a:rPr lang="ru-RU" sz="1600" b="1" u="sng" dirty="0"/>
              <a:t> і </a:t>
            </a:r>
            <a:r>
              <a:rPr lang="ru-RU" sz="1600" b="1" u="sng" dirty="0" err="1"/>
              <a:t>соціальний</a:t>
            </a:r>
            <a:r>
              <a:rPr lang="ru-RU" sz="1600" b="1" u="sng" dirty="0"/>
              <a:t> </a:t>
            </a:r>
            <a:r>
              <a:rPr lang="ru-RU" sz="1600" b="1" u="sng" dirty="0" err="1"/>
              <a:t>захист</a:t>
            </a:r>
            <a:r>
              <a:rPr lang="ru-RU" sz="1600" b="1" u="sng" dirty="0"/>
              <a:t> </a:t>
            </a:r>
            <a:r>
              <a:rPr lang="ru-RU" sz="1600" b="1" u="sng" dirty="0" err="1"/>
              <a:t>населення</a:t>
            </a:r>
            <a:r>
              <a:rPr lang="ru-RU" sz="1600" dirty="0"/>
              <a:t>. </a:t>
            </a:r>
            <a:r>
              <a:rPr lang="ru-RU" sz="1600" dirty="0" err="1"/>
              <a:t>Народонаселення</a:t>
            </a:r>
            <a:r>
              <a:rPr lang="ru-RU" sz="1600" dirty="0"/>
              <a:t> і </a:t>
            </a:r>
            <a:r>
              <a:rPr lang="ru-RU" sz="1600" dirty="0" err="1"/>
              <a:t>суспільний</a:t>
            </a:r>
            <a:r>
              <a:rPr lang="ru-RU" sz="1600" dirty="0"/>
              <a:t> </a:t>
            </a:r>
            <a:r>
              <a:rPr lang="ru-RU" sz="1600" dirty="0" err="1"/>
              <a:t>розвиток</a:t>
            </a:r>
            <a:r>
              <a:rPr lang="ru-RU" sz="1600" dirty="0"/>
              <a:t>. </a:t>
            </a:r>
            <a:r>
              <a:rPr lang="ru-RU" sz="1600" dirty="0" err="1"/>
              <a:t>Зайнятість</a:t>
            </a:r>
            <a:r>
              <a:rPr lang="ru-RU" sz="1600" dirty="0"/>
              <a:t> і </a:t>
            </a:r>
            <a:r>
              <a:rPr lang="ru-RU" sz="1600" dirty="0" err="1"/>
              <a:t>безробіття</a:t>
            </a:r>
            <a:r>
              <a:rPr lang="ru-RU" sz="1600" dirty="0"/>
              <a:t>. </a:t>
            </a:r>
            <a:r>
              <a:rPr lang="ru-RU" sz="1600" dirty="0" err="1"/>
              <a:t>Соціальний</a:t>
            </a:r>
            <a:r>
              <a:rPr lang="ru-RU" sz="1600" dirty="0"/>
              <a:t> </a:t>
            </a:r>
            <a:r>
              <a:rPr lang="ru-RU" sz="1600" dirty="0" err="1"/>
              <a:t>захист</a:t>
            </a:r>
            <a:r>
              <a:rPr lang="ru-RU" sz="1600" dirty="0"/>
              <a:t> </a:t>
            </a:r>
            <a:r>
              <a:rPr lang="ru-RU" sz="1600" dirty="0" err="1"/>
              <a:t>населення</a:t>
            </a:r>
            <a:r>
              <a:rPr lang="ru-RU" sz="1600" dirty="0"/>
              <a:t>.</a:t>
            </a:r>
          </a:p>
          <a:p>
            <a:r>
              <a:rPr lang="ru-RU" sz="1600" b="1" u="sng" dirty="0"/>
              <a:t>Закон </a:t>
            </a:r>
            <a:r>
              <a:rPr lang="ru-RU" sz="1600" b="1" u="sng" dirty="0" err="1"/>
              <a:t>розвитку</a:t>
            </a:r>
            <a:r>
              <a:rPr lang="ru-RU" sz="1600" b="1" u="sng" dirty="0"/>
              <a:t> </a:t>
            </a:r>
            <a:r>
              <a:rPr lang="ru-RU" sz="1600" b="1" u="sng" dirty="0" err="1"/>
              <a:t>світового</a:t>
            </a:r>
            <a:r>
              <a:rPr lang="ru-RU" sz="1600" b="1" u="sng" dirty="0"/>
              <a:t> </a:t>
            </a:r>
            <a:r>
              <a:rPr lang="ru-RU" sz="1600" b="1" u="sng" dirty="0" err="1"/>
              <a:t>господарства</a:t>
            </a:r>
            <a:r>
              <a:rPr lang="ru-RU" sz="1600" b="1" u="sng" dirty="0"/>
              <a:t> і </a:t>
            </a:r>
            <a:r>
              <a:rPr lang="ru-RU" sz="1600" b="1" u="sng" dirty="0" err="1"/>
              <a:t>місце</a:t>
            </a:r>
            <a:r>
              <a:rPr lang="ru-RU" sz="1600" b="1" u="sng" dirty="0"/>
              <a:t> в </a:t>
            </a:r>
            <a:r>
              <a:rPr lang="ru-RU" sz="1600" b="1" u="sng" dirty="0" err="1"/>
              <a:t>ньому</a:t>
            </a:r>
            <a:r>
              <a:rPr lang="ru-RU" sz="1600" b="1" u="sng" dirty="0"/>
              <a:t> </a:t>
            </a:r>
            <a:r>
              <a:rPr lang="ru-RU" sz="1600" b="1" u="sng" dirty="0" err="1"/>
              <a:t>України</a:t>
            </a:r>
            <a:r>
              <a:rPr lang="ru-RU" sz="1600" dirty="0"/>
              <a:t>. </a:t>
            </a:r>
            <a:r>
              <a:rPr lang="ru-RU" sz="1600" dirty="0" err="1"/>
              <a:t>Сутність</a:t>
            </a:r>
            <a:r>
              <a:rPr lang="ru-RU" sz="1600" dirty="0"/>
              <a:t> </a:t>
            </a:r>
            <a:r>
              <a:rPr lang="ru-RU" sz="1600" dirty="0" err="1"/>
              <a:t>світового</a:t>
            </a:r>
            <a:r>
              <a:rPr lang="ru-RU" sz="1600" dirty="0"/>
              <a:t> </a:t>
            </a:r>
            <a:r>
              <a:rPr lang="ru-RU" sz="1600" dirty="0" err="1"/>
              <a:t>господарства</a:t>
            </a:r>
            <a:r>
              <a:rPr lang="ru-RU" sz="1600" dirty="0"/>
              <a:t> та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економічні</a:t>
            </a:r>
            <a:r>
              <a:rPr lang="ru-RU" sz="1600" dirty="0"/>
              <a:t> </a:t>
            </a:r>
            <a:r>
              <a:rPr lang="ru-RU" sz="1600" dirty="0" err="1"/>
              <a:t>закони</a:t>
            </a:r>
            <a:r>
              <a:rPr lang="ru-RU" sz="1600" dirty="0"/>
              <a:t>. </a:t>
            </a:r>
            <a:r>
              <a:rPr lang="ru-RU" sz="1600" dirty="0" err="1"/>
              <a:t>Україна</a:t>
            </a:r>
            <a:r>
              <a:rPr lang="ru-RU" sz="1600" dirty="0"/>
              <a:t> і </a:t>
            </a:r>
            <a:r>
              <a:rPr lang="ru-RU" sz="1600" dirty="0" err="1"/>
              <a:t>світове</a:t>
            </a:r>
            <a:r>
              <a:rPr lang="ru-RU" sz="1600" dirty="0"/>
              <a:t> </a:t>
            </a:r>
            <a:r>
              <a:rPr lang="ru-RU" sz="1600" dirty="0" err="1"/>
              <a:t>господарство</a:t>
            </a:r>
            <a:r>
              <a:rPr lang="ru-RU" sz="1600" dirty="0"/>
              <a:t>.</a:t>
            </a:r>
          </a:p>
          <a:p>
            <a:r>
              <a:rPr lang="ru-RU" sz="1600" b="1" u="sng" dirty="0" err="1"/>
              <a:t>Міжнародні</a:t>
            </a:r>
            <a:r>
              <a:rPr lang="ru-RU" sz="1600" b="1" u="sng" dirty="0"/>
              <a:t> </a:t>
            </a:r>
            <a:r>
              <a:rPr lang="ru-RU" sz="1600" b="1" u="sng" dirty="0" err="1"/>
              <a:t>економічні</a:t>
            </a:r>
            <a:r>
              <a:rPr lang="ru-RU" sz="1600" b="1" u="sng" dirty="0"/>
              <a:t> </a:t>
            </a:r>
            <a:r>
              <a:rPr lang="ru-RU" sz="1600" b="1" u="sng" dirty="0" err="1"/>
              <a:t>відносини</a:t>
            </a:r>
            <a:r>
              <a:rPr lang="ru-RU" sz="1600" b="1" u="sng" dirty="0"/>
              <a:t> та </a:t>
            </a:r>
            <a:r>
              <a:rPr lang="ru-RU" sz="1600" b="1" u="sng" dirty="0" err="1"/>
              <a:t>їх</a:t>
            </a:r>
            <a:r>
              <a:rPr lang="ru-RU" sz="1600" b="1" u="sng" dirty="0"/>
              <a:t> структура</a:t>
            </a:r>
            <a:r>
              <a:rPr lang="ru-RU" sz="1600" dirty="0"/>
              <a:t>. </a:t>
            </a:r>
            <a:r>
              <a:rPr lang="ru-RU" sz="1600" dirty="0" err="1"/>
              <a:t>Міжнародна</a:t>
            </a:r>
            <a:r>
              <a:rPr lang="ru-RU" sz="1600" dirty="0"/>
              <a:t> </a:t>
            </a:r>
            <a:r>
              <a:rPr lang="ru-RU" sz="1600" dirty="0" err="1"/>
              <a:t>торгівля</a:t>
            </a:r>
            <a:r>
              <a:rPr lang="ru-RU" sz="1600" dirty="0"/>
              <a:t> та </a:t>
            </a:r>
            <a:r>
              <a:rPr lang="ru-RU" sz="1600" dirty="0" err="1"/>
              <a:t>особливості</a:t>
            </a:r>
            <a:r>
              <a:rPr lang="ru-RU" sz="1600" dirty="0"/>
              <a:t> </a:t>
            </a:r>
            <a:r>
              <a:rPr lang="ru-RU" sz="1600" dirty="0" err="1"/>
              <a:t>її</a:t>
            </a:r>
            <a:r>
              <a:rPr lang="ru-RU" sz="1600" dirty="0"/>
              <a:t> </a:t>
            </a:r>
            <a:r>
              <a:rPr lang="ru-RU" sz="1600" dirty="0" err="1"/>
              <a:t>розвитку</a:t>
            </a:r>
            <a:r>
              <a:rPr lang="ru-RU" sz="1600" dirty="0"/>
              <a:t> в </a:t>
            </a:r>
            <a:r>
              <a:rPr lang="ru-RU" sz="1600" dirty="0" err="1"/>
              <a:t>сучасних</a:t>
            </a:r>
            <a:r>
              <a:rPr lang="ru-RU" sz="1600" dirty="0"/>
              <a:t> </a:t>
            </a:r>
            <a:r>
              <a:rPr lang="ru-RU" sz="1600" dirty="0" err="1"/>
              <a:t>умовах</a:t>
            </a:r>
            <a:r>
              <a:rPr lang="ru-RU" sz="1600" dirty="0"/>
              <a:t>. </a:t>
            </a:r>
            <a:r>
              <a:rPr lang="ru-RU" sz="1600" dirty="0" err="1"/>
              <a:t>Міжнародний</a:t>
            </a:r>
            <a:r>
              <a:rPr lang="ru-RU" sz="1600" dirty="0"/>
              <a:t> </a:t>
            </a:r>
            <a:r>
              <a:rPr lang="ru-RU" sz="1600" dirty="0" err="1"/>
              <a:t>рух</a:t>
            </a:r>
            <a:r>
              <a:rPr lang="ru-RU" sz="1600" dirty="0"/>
              <a:t> </a:t>
            </a:r>
            <a:r>
              <a:rPr lang="ru-RU" sz="1600" dirty="0" err="1"/>
              <a:t>капіталу</a:t>
            </a:r>
            <a:r>
              <a:rPr lang="ru-RU" sz="1600" dirty="0"/>
              <a:t>. </a:t>
            </a:r>
            <a:r>
              <a:rPr lang="ru-RU" sz="1600" dirty="0" err="1"/>
              <a:t>Міжнародна</a:t>
            </a:r>
            <a:r>
              <a:rPr lang="ru-RU" sz="1600" dirty="0"/>
              <a:t> </a:t>
            </a:r>
            <a:r>
              <a:rPr lang="ru-RU" sz="1600" dirty="0" err="1"/>
              <a:t>міграція</a:t>
            </a:r>
            <a:r>
              <a:rPr lang="ru-RU" sz="1600" dirty="0"/>
              <a:t> </a:t>
            </a:r>
            <a:r>
              <a:rPr lang="ru-RU" sz="1600" dirty="0" err="1"/>
              <a:t>робочої</a:t>
            </a:r>
            <a:r>
              <a:rPr lang="ru-RU" sz="1600" dirty="0"/>
              <a:t> </a:t>
            </a:r>
            <a:r>
              <a:rPr lang="ru-RU" sz="1600" dirty="0" err="1"/>
              <a:t>сили</a:t>
            </a:r>
            <a:r>
              <a:rPr lang="ru-RU" sz="1600" dirty="0"/>
              <a:t> та </a:t>
            </a:r>
            <a:r>
              <a:rPr lang="ru-RU" sz="1600" dirty="0" err="1"/>
              <a:t>міграційна</a:t>
            </a:r>
            <a:r>
              <a:rPr lang="ru-RU" sz="1600" dirty="0"/>
              <a:t> </a:t>
            </a:r>
            <a:r>
              <a:rPr lang="ru-RU" sz="1600" dirty="0" err="1"/>
              <a:t>політика</a:t>
            </a:r>
            <a:r>
              <a:rPr lang="ru-RU" sz="1600" dirty="0"/>
              <a:t>.</a:t>
            </a:r>
          </a:p>
          <a:p>
            <a:r>
              <a:rPr lang="uk-UA" sz="1600" b="1" u="sng" dirty="0"/>
              <a:t>Міжнародні валютні відносини</a:t>
            </a:r>
            <a:r>
              <a:rPr lang="uk-UA" sz="1600" dirty="0"/>
              <a:t>. Еволюція міжнародної валютної системи. </a:t>
            </a:r>
            <a:r>
              <a:rPr lang="ru-RU" sz="1600" dirty="0" err="1"/>
              <a:t>Валютний</a:t>
            </a:r>
            <a:r>
              <a:rPr lang="ru-RU" sz="1600" dirty="0"/>
              <a:t> </a:t>
            </a:r>
            <a:r>
              <a:rPr lang="ru-RU" sz="1600" dirty="0" err="1"/>
              <a:t>ринок</a:t>
            </a:r>
            <a:r>
              <a:rPr lang="ru-RU" sz="1600" dirty="0"/>
              <a:t> і </a:t>
            </a:r>
            <a:r>
              <a:rPr lang="ru-RU" sz="1600" dirty="0" err="1"/>
              <a:t>валютне</a:t>
            </a:r>
            <a:r>
              <a:rPr lang="ru-RU" sz="1600" dirty="0"/>
              <a:t> </a:t>
            </a:r>
            <a:r>
              <a:rPr lang="ru-RU" sz="1600" dirty="0" err="1"/>
              <a:t>регулювання.Форми</a:t>
            </a:r>
            <a:r>
              <a:rPr lang="ru-RU" sz="1600" dirty="0"/>
              <a:t> </a:t>
            </a:r>
            <a:r>
              <a:rPr lang="ru-RU" sz="1600" dirty="0" err="1"/>
              <a:t>конвертованості</a:t>
            </a:r>
            <a:r>
              <a:rPr lang="ru-RU" sz="1600" dirty="0"/>
              <a:t> валют та </a:t>
            </a:r>
            <a:r>
              <a:rPr lang="ru-RU" sz="1600" dirty="0" err="1"/>
              <a:t>умови</a:t>
            </a:r>
            <a:r>
              <a:rPr lang="ru-RU" sz="1600" dirty="0"/>
              <a:t> </a:t>
            </a:r>
            <a:r>
              <a:rPr lang="ru-RU" sz="1600" dirty="0" err="1"/>
              <a:t>їх</a:t>
            </a:r>
            <a:r>
              <a:rPr lang="ru-RU" sz="1600" dirty="0"/>
              <a:t> </a:t>
            </a:r>
            <a:r>
              <a:rPr lang="ru-RU" sz="1600" dirty="0" err="1"/>
              <a:t>формування</a:t>
            </a:r>
            <a:r>
              <a:rPr lang="ru-RU" sz="1600" dirty="0"/>
              <a:t>.</a:t>
            </a:r>
          </a:p>
          <a:p>
            <a:r>
              <a:rPr lang="ru-RU" sz="1600" b="1" u="sng" dirty="0" err="1"/>
              <a:t>Економічні</a:t>
            </a:r>
            <a:r>
              <a:rPr lang="ru-RU" sz="1600" b="1" u="sng" dirty="0"/>
              <a:t> </a:t>
            </a:r>
            <a:r>
              <a:rPr lang="ru-RU" sz="1600" b="1" u="sng" dirty="0" err="1"/>
              <a:t>аспекти</a:t>
            </a:r>
            <a:r>
              <a:rPr lang="ru-RU" sz="1600" b="1" u="sng" dirty="0"/>
              <a:t> </a:t>
            </a:r>
            <a:r>
              <a:rPr lang="ru-RU" sz="1600" b="1" u="sng" dirty="0" err="1"/>
              <a:t>глобальних</a:t>
            </a:r>
            <a:r>
              <a:rPr lang="ru-RU" sz="1600" b="1" u="sng" dirty="0"/>
              <a:t> проблем</a:t>
            </a:r>
            <a:r>
              <a:rPr lang="ru-RU" sz="1600" dirty="0"/>
              <a:t>. Причини </a:t>
            </a:r>
            <a:r>
              <a:rPr lang="ru-RU" sz="1600" dirty="0" err="1"/>
              <a:t>виникнення</a:t>
            </a:r>
            <a:r>
              <a:rPr lang="ru-RU" sz="1600" dirty="0"/>
              <a:t> і </a:t>
            </a:r>
            <a:r>
              <a:rPr lang="ru-RU" sz="1600" dirty="0" err="1"/>
              <a:t>сутність</a:t>
            </a:r>
            <a:r>
              <a:rPr lang="ru-RU" sz="1600" dirty="0"/>
              <a:t> </a:t>
            </a:r>
            <a:r>
              <a:rPr lang="ru-RU" sz="1600" dirty="0" err="1"/>
              <a:t>глобальних</a:t>
            </a:r>
            <a:r>
              <a:rPr lang="ru-RU" sz="1600" dirty="0"/>
              <a:t> проблем. </a:t>
            </a:r>
            <a:r>
              <a:rPr lang="ru-RU" sz="1600" dirty="0" err="1"/>
              <a:t>Основні</a:t>
            </a:r>
            <a:r>
              <a:rPr lang="ru-RU" sz="1600" dirty="0"/>
              <a:t> шляхи </a:t>
            </a:r>
            <a:r>
              <a:rPr lang="ru-RU" sz="1600" dirty="0" err="1"/>
              <a:t>розв’язання</a:t>
            </a:r>
            <a:r>
              <a:rPr lang="ru-RU" sz="1600" dirty="0"/>
              <a:t> </a:t>
            </a:r>
            <a:r>
              <a:rPr lang="ru-RU" sz="1600" dirty="0" err="1"/>
              <a:t>глобальних</a:t>
            </a:r>
            <a:r>
              <a:rPr lang="ru-RU" sz="1600" dirty="0"/>
              <a:t> проблем</a:t>
            </a:r>
            <a:r>
              <a:rPr lang="uk-UA" sz="1600" dirty="0" smtClean="0"/>
              <a:t>.</a:t>
            </a:r>
            <a:endParaRPr lang="ru-RU" sz="1600" dirty="0"/>
          </a:p>
          <a:p>
            <a:endParaRPr lang="uk-UA" sz="1600" b="1" dirty="0" smtClean="0"/>
          </a:p>
          <a:p>
            <a:endParaRPr lang="uk-UA" sz="1600" b="1" dirty="0" smtClean="0"/>
          </a:p>
          <a:p>
            <a:endParaRPr lang="ru-RU" sz="1400" dirty="0"/>
          </a:p>
          <a:p>
            <a:pPr algn="ctr"/>
            <a:endParaRPr lang="ru-RU" sz="17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 algn="just">
              <a:buNone/>
            </a:pPr>
            <a:endParaRPr lang="uk-UA" sz="2000" dirty="0" smtClean="0"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3270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256584"/>
          </a:xfrm>
        </p:spPr>
        <p:txBody>
          <a:bodyPr>
            <a:normAutofit fontScale="92500" lnSpcReduction="20000"/>
          </a:bodyPr>
          <a:lstStyle/>
          <a:p>
            <a:endParaRPr lang="uk-UA" sz="1800" b="1" u="sng" dirty="0" smtClean="0"/>
          </a:p>
          <a:p>
            <a:pPr algn="ctr"/>
            <a:r>
              <a:rPr lang="uk-UA" sz="1800" b="1" u="sng" dirty="0" smtClean="0"/>
              <a:t>Компетентності</a:t>
            </a:r>
            <a:r>
              <a:rPr lang="uk-UA" sz="1800" b="1" u="sng" dirty="0"/>
              <a:t>, які формуються під час вивчення</a:t>
            </a:r>
            <a:endParaRPr lang="ru-RU" sz="1800" dirty="0"/>
          </a:p>
          <a:p>
            <a:pPr algn="ctr"/>
            <a:r>
              <a:rPr lang="uk-UA" sz="1800" b="1" u="sng" dirty="0"/>
              <a:t>дисципліни </a:t>
            </a:r>
            <a:r>
              <a:rPr lang="uk-UA" sz="1800" b="1" u="sng" dirty="0" smtClean="0"/>
              <a:t>«Економіка»</a:t>
            </a:r>
            <a:endParaRPr lang="ru-RU" sz="1800" dirty="0"/>
          </a:p>
          <a:p>
            <a:r>
              <a:rPr lang="uk-UA" sz="1800" b="1" dirty="0"/>
              <a:t> </a:t>
            </a:r>
            <a:endParaRPr lang="ru-RU" sz="1800" dirty="0"/>
          </a:p>
          <a:p>
            <a:r>
              <a:rPr lang="uk-UA" sz="1800" b="1" u="sng" dirty="0"/>
              <a:t>Загальні компетентності (ЗК):</a:t>
            </a:r>
            <a:endParaRPr lang="ru-RU" sz="1800" dirty="0"/>
          </a:p>
          <a:p>
            <a:r>
              <a:rPr lang="uk-UA" sz="1800" dirty="0"/>
              <a:t> </a:t>
            </a:r>
            <a:r>
              <a:rPr lang="uk-UA" sz="1800" dirty="0" smtClean="0"/>
              <a:t>К02 </a:t>
            </a:r>
            <a:r>
              <a:rPr lang="uk-UA" sz="1800" dirty="0"/>
              <a:t>– Навички використання інформаційних і комунікаційних технологій.</a:t>
            </a:r>
            <a:endParaRPr lang="ru-RU" sz="1800" dirty="0"/>
          </a:p>
          <a:p>
            <a:r>
              <a:rPr lang="uk-UA" sz="1800" dirty="0"/>
              <a:t>КО7 – Здатність діяти соціально відповідально та свідомо.</a:t>
            </a:r>
            <a:endParaRPr lang="ru-RU" sz="1800" dirty="0"/>
          </a:p>
          <a:p>
            <a:endParaRPr lang="ru-RU" sz="1800" dirty="0"/>
          </a:p>
          <a:p>
            <a:endParaRPr lang="ru-RU" sz="1800" dirty="0"/>
          </a:p>
          <a:p>
            <a:r>
              <a:rPr lang="uk-UA" sz="1800" b="1" u="sng" dirty="0"/>
              <a:t>Спеціальні (фахові, предметні) компетентності:</a:t>
            </a:r>
            <a:endParaRPr lang="ru-RU" sz="1800" dirty="0"/>
          </a:p>
          <a:p>
            <a:r>
              <a:rPr lang="uk-UA" sz="1800" dirty="0"/>
              <a:t>К16- Розуміння основних теоретичних положень, концепцій та принципів математичних та соціально-економічних наук. </a:t>
            </a:r>
            <a:endParaRPr lang="ru-RU" sz="1800" dirty="0"/>
          </a:p>
          <a:p>
            <a:r>
              <a:rPr lang="uk-UA" sz="1800" dirty="0"/>
              <a:t>К37 – Здатність використовувати економічні механізми використання, охорони та відтворення природних ресурсів.</a:t>
            </a:r>
            <a:endParaRPr lang="ru-RU" sz="1800" dirty="0"/>
          </a:p>
          <a:p>
            <a:r>
              <a:rPr lang="uk-UA" sz="1800" dirty="0"/>
              <a:t>К38 – Здатність визначати екологічну, економічну та соціальну ефективність природоохоронних заходів, економічних збитків від забруднення довкілля та розмірів їх відшкодування.</a:t>
            </a:r>
            <a:endParaRPr lang="ru-RU" sz="1800" dirty="0"/>
          </a:p>
          <a:p>
            <a:r>
              <a:rPr lang="uk-UA" sz="1800" dirty="0"/>
              <a:t>К50 – Знати принципи формування та функціонування ринку екологічних робіт, товарів і послуг та вміти створювати </a:t>
            </a:r>
            <a:r>
              <a:rPr lang="uk-UA" sz="1800" dirty="0" err="1"/>
              <a:t>екомаркетингові</a:t>
            </a:r>
            <a:r>
              <a:rPr lang="uk-UA" sz="1800" dirty="0"/>
              <a:t> проекти та здійснювати екологічну звітність.</a:t>
            </a:r>
            <a:endParaRPr lang="ru-RU" sz="1800" dirty="0"/>
          </a:p>
          <a:p>
            <a:endParaRPr lang="ru-RU" sz="18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uk-UA" sz="2800" b="1" dirty="0" smtClean="0"/>
          </a:p>
          <a:p>
            <a:endParaRPr lang="uk-UA" sz="2900" b="1" dirty="0" smtClean="0"/>
          </a:p>
          <a:p>
            <a:endParaRPr lang="uk-UA" sz="6000" b="1" dirty="0" smtClean="0"/>
          </a:p>
          <a:p>
            <a:endParaRPr lang="ru-RU" sz="6400" dirty="0"/>
          </a:p>
          <a:p>
            <a:pPr algn="ctr"/>
            <a:endParaRPr lang="ru-RU" sz="17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 algn="just">
              <a:buNone/>
            </a:pPr>
            <a:endParaRPr lang="uk-UA" sz="2000" dirty="0" smtClean="0"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2415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334</TotalTime>
  <Words>149</Words>
  <Application>Microsoft Office PowerPoint</Application>
  <PresentationFormat>Экран (4:3)</PresentationFormat>
  <Paragraphs>68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Тема Office</vt:lpstr>
      <vt:lpstr>       Дисципліна «ЕКОНОМІКА» для студентів спеціальності 101 Екологія           Дисципліна «Економіка» сприяє формуванню економічного світогляду, вмінню впроваджувати методи економічного аналізу в фахову екологічну діяльність.         </vt:lpstr>
      <vt:lpstr>             Мета курсу – сформувати економічний тип мислення і ґрунтовну теоретичну та методологічну базу з основ економіки, які дозволять фахівцям-екологам економічно грамотно виконувати професійні обов’язки.               Завдання курсу  Теоретичні: сформувати знання термінології економічної науки, її логіки, основних економічних законів, типів економічних систем, проблем, які вирішуються політичною економією, мікроекономікою, макроекономікою, мезоекономікою, мегаекономікою.  Практичні: сформувати вміння використовувати основні інструменти і методи економічного аналізу для самостійного аналізу економічної реальності; визначати економічну ефективність природоохоронних заходів, рівень економічних збитків від забруднення довкілля та розмірів їх відшкодування, оцінювати ринок екологічних робіт, товарів і послуг, вміти створювати екомаркетингові проекти та здійснювати екологічну звітність.   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ВИЗНАЧЕННЯ ЕКОЛОГІЧНИХ РИЗИКІВ ВИКОРИСТАННЯ ПИТНОЇ ВОДИ ПІСЛЯ СЕЗОННОГО ХЛОРУВАННЯ ЗА ДОПОМОГОЮ МЕТОДІВ БІОТЕСТУВАННЯ</dc:title>
  <dc:creator>Пользователь</dc:creator>
  <cp:lastModifiedBy>Анна Нападовская</cp:lastModifiedBy>
  <cp:revision>148</cp:revision>
  <dcterms:created xsi:type="dcterms:W3CDTF">2019-06-06T09:19:13Z</dcterms:created>
  <dcterms:modified xsi:type="dcterms:W3CDTF">2020-07-30T17:48:26Z</dcterms:modified>
</cp:coreProperties>
</file>