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Glacial Indifference Bold" charset="1" panose="00000800000000000000"/>
      <p:regular r:id="rId12"/>
    </p:embeddedFont>
    <p:embeddedFont>
      <p:font typeface="Noto Serif Display Black" charset="1" panose="02020A02080505020204"/>
      <p:regular r:id="rId13"/>
    </p:embeddedFont>
    <p:embeddedFont>
      <p:font typeface="Glacial Indifference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4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27103" y="2086450"/>
            <a:ext cx="13833794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6"/>
              </a:lnSpc>
            </a:pPr>
            <a:r>
              <a:rPr lang="en-US" b="true" sz="7247" spc="72">
                <a:solidFill>
                  <a:srgbClr val="638C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Звіт ІІ року навчання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3751317" y="3181825"/>
            <a:ext cx="10785366" cy="276966"/>
          </a:xfrm>
          <a:prstGeom prst="rect">
            <a:avLst/>
          </a:prstGeom>
          <a:solidFill>
            <a:srgbClr val="638C80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860108" y="3681951"/>
            <a:ext cx="15399192" cy="176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b="true" sz="5800" spc="58">
                <a:solidFill>
                  <a:srgbClr val="638C80"/>
                </a:solidFill>
                <a:latin typeface="Noto Serif Display Black"/>
                <a:ea typeface="Noto Serif Display Black"/>
                <a:cs typeface="Noto Serif Display Black"/>
                <a:sym typeface="Noto Serif Display Black"/>
              </a:rPr>
              <a:t>аспірантки</a:t>
            </a:r>
          </a:p>
          <a:p>
            <a:pPr algn="ctr">
              <a:lnSpc>
                <a:spcPts val="6960"/>
              </a:lnSpc>
            </a:pPr>
            <a:r>
              <a:rPr lang="en-US" b="true" sz="5800" spc="58">
                <a:solidFill>
                  <a:srgbClr val="638C80"/>
                </a:solidFill>
                <a:latin typeface="Noto Serif Display Black"/>
                <a:ea typeface="Noto Serif Display Black"/>
                <a:cs typeface="Noto Serif Display Black"/>
                <a:sym typeface="Noto Serif Display Black"/>
              </a:rPr>
              <a:t>Кравців Валентини Вікторівни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14902"/>
            </a:srgbClr>
          </a:solidFill>
        </p:spPr>
      </p:sp>
      <p:sp>
        <p:nvSpPr>
          <p:cNvPr name="TextBox 6" id="6"/>
          <p:cNvSpPr txBox="true"/>
          <p:nvPr/>
        </p:nvSpPr>
        <p:spPr>
          <a:xfrm rot="0">
            <a:off x="2642807" y="6894330"/>
            <a:ext cx="13833794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6"/>
              </a:lnSpc>
            </a:pPr>
            <a:r>
              <a:rPr lang="en-US" b="true" sz="5547" spc="55">
                <a:solidFill>
                  <a:srgbClr val="638C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“Духовний потенціал як суб’єктний чинник розвитку довіри”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42807" y="6056130"/>
            <a:ext cx="13833794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6"/>
              </a:lnSpc>
            </a:pPr>
            <a:r>
              <a:rPr lang="en-US" sz="5547" spc="55">
                <a:solidFill>
                  <a:srgbClr val="638C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тема дисертаційного дослідження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4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1028700" y="3435132"/>
            <a:ext cx="12309384" cy="5823168"/>
          </a:xfrm>
          <a:prstGeom prst="rect">
            <a:avLst/>
          </a:prstGeom>
          <a:solidFill>
            <a:srgbClr val="638C80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271918" y="3330357"/>
            <a:ext cx="11741907" cy="5611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Опановано : </a:t>
            </a:r>
          </a:p>
          <a:p>
            <a:pPr algn="l" marL="800107" indent="-400053" lvl="1">
              <a:lnSpc>
                <a:spcPts val="5558"/>
              </a:lnSpc>
              <a:buFont typeface="Arial"/>
              <a:buChar char="•"/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Методика написання наукових текстів</a:t>
            </a:r>
          </a:p>
          <a:p>
            <a:pPr algn="l" marL="800107" indent="-400053" lvl="1">
              <a:lnSpc>
                <a:spcPts val="5558"/>
              </a:lnSpc>
              <a:buFont typeface="Arial"/>
              <a:buChar char="•"/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Психогігієна професійної діяльності</a:t>
            </a:r>
          </a:p>
          <a:p>
            <a:pPr algn="l" marL="800107" indent="-400053" lvl="1">
              <a:lnSpc>
                <a:spcPts val="5558"/>
              </a:lnSpc>
              <a:buFont typeface="Arial"/>
              <a:buChar char="•"/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Психологічні технології роботи з персоналом організації</a:t>
            </a:r>
          </a:p>
          <a:p>
            <a:pPr algn="l" marL="800107" indent="-400053" lvl="1">
              <a:lnSpc>
                <a:spcPts val="5558"/>
              </a:lnSpc>
              <a:buFont typeface="Arial"/>
              <a:buChar char="•"/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Сучасні освітні технології та наукова дипломатія</a:t>
            </a:r>
          </a:p>
          <a:p>
            <a:pPr algn="l" marL="800107" indent="-400053" lvl="1">
              <a:lnSpc>
                <a:spcPts val="5558"/>
              </a:lnSpc>
              <a:buFont typeface="Arial"/>
              <a:buChar char="•"/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Ділова міжкультурна комунікація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24197" y="1632776"/>
            <a:ext cx="6850226" cy="145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4"/>
              </a:lnSpc>
            </a:pPr>
            <a:r>
              <a:rPr lang="en-US" sz="4820" spc="48" b="true">
                <a:solidFill>
                  <a:srgbClr val="638C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Компоненти освітньої програми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34365"/>
            <a:ext cx="11623946" cy="1192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4600">
                <a:solidFill>
                  <a:srgbClr val="638C80"/>
                </a:solidFill>
                <a:latin typeface="Noto Serif Display Black"/>
                <a:ea typeface="Noto Serif Display Black"/>
                <a:cs typeface="Noto Serif Display Black"/>
                <a:sym typeface="Noto Serif Display Black"/>
              </a:rPr>
              <a:t>Завдання відповідно навчального плану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3691679" y="2601880"/>
            <a:ext cx="4596321" cy="3385295"/>
          </a:xfrm>
          <a:custGeom>
            <a:avLst/>
            <a:gdLst/>
            <a:ahLst/>
            <a:cxnLst/>
            <a:rect r="r" b="b" t="t" l="l"/>
            <a:pathLst>
              <a:path h="3385295" w="4596321">
                <a:moveTo>
                  <a:pt x="0" y="0"/>
                </a:moveTo>
                <a:lnTo>
                  <a:pt x="4596321" y="0"/>
                </a:lnTo>
                <a:lnTo>
                  <a:pt x="4596321" y="3385295"/>
                </a:lnTo>
                <a:lnTo>
                  <a:pt x="0" y="3385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400" t="-34171" r="-41140" b="-10514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919578" y="5133992"/>
            <a:ext cx="15179383" cy="4446655"/>
          </a:xfrm>
          <a:prstGeom prst="rect">
            <a:avLst/>
          </a:prstGeom>
          <a:solidFill>
            <a:srgbClr val="638C80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0873531" y="446389"/>
            <a:ext cx="4176820" cy="2970036"/>
          </a:xfrm>
          <a:custGeom>
            <a:avLst/>
            <a:gdLst/>
            <a:ahLst/>
            <a:cxnLst/>
            <a:rect r="r" b="b" t="t" l="l"/>
            <a:pathLst>
              <a:path h="2970036" w="4176820">
                <a:moveTo>
                  <a:pt x="0" y="0"/>
                </a:moveTo>
                <a:lnTo>
                  <a:pt x="4176820" y="0"/>
                </a:lnTo>
                <a:lnTo>
                  <a:pt x="4176820" y="2970036"/>
                </a:lnTo>
                <a:lnTo>
                  <a:pt x="0" y="29700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101" t="-38044" r="-44085" b="-1707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601880"/>
            <a:ext cx="12885191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6"/>
              </a:lnSpc>
            </a:pPr>
            <a:r>
              <a:rPr lang="en-US" sz="7247" spc="72" b="true">
                <a:solidFill>
                  <a:srgbClr val="638C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Робота над текстом дисертації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882400"/>
            <a:ext cx="14961139" cy="278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Збір матеріалу для написання другого розділу дослідження.</a:t>
            </a:r>
          </a:p>
          <a:p>
            <a:pPr algn="l">
              <a:lnSpc>
                <a:spcPts val="5558"/>
              </a:lnSpc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Робота над другим розділом дисертації.</a:t>
            </a:r>
          </a:p>
          <a:p>
            <a:pPr algn="l">
              <a:lnSpc>
                <a:spcPts val="5558"/>
              </a:lnSpc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Здійснено підбір методів дослідження</a:t>
            </a:r>
          </a:p>
          <a:p>
            <a:pPr algn="l">
              <a:lnSpc>
                <a:spcPts val="5558"/>
              </a:lnSpc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 Опрацьовано відовідну літературу і джерела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34365"/>
            <a:ext cx="6760057" cy="177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4600">
                <a:solidFill>
                  <a:srgbClr val="638C80"/>
                </a:solidFill>
                <a:latin typeface="Noto Serif Display Black"/>
                <a:ea typeface="Noto Serif Display Black"/>
                <a:cs typeface="Noto Serif Display Black"/>
                <a:sym typeface="Noto Serif Display Black"/>
              </a:rPr>
              <a:t>Завдання відповідно плану наукової роботи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9957374" y="548640"/>
            <a:ext cx="7740763" cy="6690480"/>
          </a:xfrm>
          <a:custGeom>
            <a:avLst/>
            <a:gdLst/>
            <a:ahLst/>
            <a:cxnLst/>
            <a:rect r="r" b="b" t="t" l="l"/>
            <a:pathLst>
              <a:path h="6690480" w="7740763">
                <a:moveTo>
                  <a:pt x="0" y="0"/>
                </a:moveTo>
                <a:lnTo>
                  <a:pt x="7740764" y="0"/>
                </a:lnTo>
                <a:lnTo>
                  <a:pt x="7740764" y="6690480"/>
                </a:lnTo>
                <a:lnTo>
                  <a:pt x="0" y="6690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8" t="-29588" r="-112524" b="-10651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1028700" y="4617306"/>
            <a:ext cx="11083675" cy="4621979"/>
          </a:xfrm>
          <a:prstGeom prst="rect">
            <a:avLst/>
          </a:prstGeom>
          <a:solidFill>
            <a:srgbClr val="638C80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3521930"/>
            <a:ext cx="7133037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6"/>
              </a:lnSpc>
            </a:pPr>
            <a:r>
              <a:rPr lang="en-US" sz="7247" spc="72" b="true">
                <a:solidFill>
                  <a:srgbClr val="638C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Публікації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626956"/>
            <a:ext cx="10785366" cy="278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0107" indent="-400053" lvl="1">
              <a:lnSpc>
                <a:spcPts val="5558"/>
              </a:lnSpc>
              <a:buFont typeface="Arial"/>
              <a:buChar char="•"/>
            </a:pPr>
            <a:r>
              <a:rPr lang="en-US" sz="3705" spc="37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Написано статю до фахового видання категорії Б “Науковий вісник Херсонського державного університету” у співавторстві з Тавровецькою Н. І.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4365"/>
            <a:ext cx="6760057" cy="177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4600">
                <a:solidFill>
                  <a:srgbClr val="638C80"/>
                </a:solidFill>
                <a:latin typeface="Noto Serif Display Black"/>
                <a:ea typeface="Noto Serif Display Black"/>
                <a:cs typeface="Noto Serif Display Black"/>
                <a:sym typeface="Noto Serif Display Black"/>
              </a:rPr>
              <a:t>Завдання відповідно плану наукової роботи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4202104" y="0"/>
            <a:ext cx="3720821" cy="2739253"/>
          </a:xfrm>
          <a:custGeom>
            <a:avLst/>
            <a:gdLst/>
            <a:ahLst/>
            <a:cxnLst/>
            <a:rect r="r" b="b" t="t" l="l"/>
            <a:pathLst>
              <a:path h="2739253" w="3720821">
                <a:moveTo>
                  <a:pt x="0" y="0"/>
                </a:moveTo>
                <a:lnTo>
                  <a:pt x="3720820" y="0"/>
                </a:lnTo>
                <a:lnTo>
                  <a:pt x="3720820" y="2739253"/>
                </a:lnTo>
                <a:lnTo>
                  <a:pt x="0" y="2739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8" t="-25892" r="-111104" b="-36989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1028700" y="3503633"/>
            <a:ext cx="12420275" cy="6500872"/>
          </a:xfrm>
          <a:prstGeom prst="rect">
            <a:avLst/>
          </a:prstGeom>
          <a:solidFill>
            <a:srgbClr val="638C80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4202104" y="7088213"/>
            <a:ext cx="3720821" cy="3268159"/>
          </a:xfrm>
          <a:custGeom>
            <a:avLst/>
            <a:gdLst/>
            <a:ahLst/>
            <a:cxnLst/>
            <a:rect r="r" b="b" t="t" l="l"/>
            <a:pathLst>
              <a:path h="3268159" w="3720821">
                <a:moveTo>
                  <a:pt x="0" y="0"/>
                </a:moveTo>
                <a:lnTo>
                  <a:pt x="3720820" y="0"/>
                </a:lnTo>
                <a:lnTo>
                  <a:pt x="3720820" y="3268159"/>
                </a:lnTo>
                <a:lnTo>
                  <a:pt x="0" y="326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966" r="-110155" b="-855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408257"/>
            <a:ext cx="7133037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6"/>
              </a:lnSpc>
            </a:pPr>
            <a:r>
              <a:rPr lang="en-US" sz="7247" spc="72" b="true">
                <a:solidFill>
                  <a:srgbClr val="638C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Публікації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618719"/>
            <a:ext cx="12193569" cy="625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3748" indent="-356874" lvl="1">
              <a:lnSpc>
                <a:spcPts val="4958"/>
              </a:lnSpc>
              <a:buFont typeface="Arial"/>
              <a:buChar char="•"/>
            </a:pPr>
            <a:r>
              <a:rPr lang="en-US" sz="3305" spc="33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Участь у ІХ Усеукраїнській науково-практичній конференції "Соціально-психологічні технології розвитку особистості" (квітень 2024 р.    м. Івано-Франківськ)</a:t>
            </a:r>
          </a:p>
          <a:p>
            <a:pPr algn="l" marL="713748" indent="-356874" lvl="1">
              <a:lnSpc>
                <a:spcPts val="4958"/>
              </a:lnSpc>
              <a:buFont typeface="Arial"/>
              <a:buChar char="•"/>
            </a:pPr>
            <a:r>
              <a:rPr lang="en-US" sz="3305" spc="33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Публікування тез</a:t>
            </a:r>
          </a:p>
          <a:p>
            <a:pPr algn="l" marL="713748" indent="-356874" lvl="1">
              <a:lnSpc>
                <a:spcPts val="4958"/>
              </a:lnSpc>
              <a:buFont typeface="Arial"/>
              <a:buChar char="•"/>
            </a:pPr>
            <a:r>
              <a:rPr lang="en-US" sz="3305" spc="33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Участь у міжнародній науково-практичній конференції “Етнос, нація, громадянство : богословські, філософські, історичні та соціальні ракурси (травень 2024 р. м. Київ)</a:t>
            </a:r>
          </a:p>
          <a:p>
            <a:pPr algn="l" marL="713748" indent="-356874" lvl="1">
              <a:lnSpc>
                <a:spcPts val="4958"/>
              </a:lnSpc>
              <a:buFont typeface="Arial"/>
              <a:buChar char="•"/>
            </a:pPr>
            <a:r>
              <a:rPr lang="en-US" sz="3305" spc="33">
                <a:solidFill>
                  <a:srgbClr val="F4F0D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прийнята до друку стаття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34365"/>
            <a:ext cx="6760057" cy="177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4600">
                <a:solidFill>
                  <a:srgbClr val="638C80"/>
                </a:solidFill>
                <a:latin typeface="Noto Serif Display Black"/>
                <a:ea typeface="Noto Serif Display Black"/>
                <a:cs typeface="Noto Serif Display Black"/>
                <a:sym typeface="Noto Serif Display Black"/>
              </a:rPr>
              <a:t>Завдання відповідно плану наукової роботи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202104" y="4135331"/>
            <a:ext cx="3720821" cy="2952882"/>
          </a:xfrm>
          <a:custGeom>
            <a:avLst/>
            <a:gdLst/>
            <a:ahLst/>
            <a:cxnLst/>
            <a:rect r="r" b="b" t="t" l="l"/>
            <a:pathLst>
              <a:path h="2952882" w="3720821">
                <a:moveTo>
                  <a:pt x="0" y="0"/>
                </a:moveTo>
                <a:lnTo>
                  <a:pt x="3720820" y="0"/>
                </a:lnTo>
                <a:lnTo>
                  <a:pt x="3720820" y="2952882"/>
                </a:lnTo>
                <a:lnTo>
                  <a:pt x="0" y="2952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384" t="-23273" r="-43008" b="-123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02104" y="2739253"/>
            <a:ext cx="3720821" cy="1396077"/>
          </a:xfrm>
          <a:custGeom>
            <a:avLst/>
            <a:gdLst/>
            <a:ahLst/>
            <a:cxnLst/>
            <a:rect r="r" b="b" t="t" l="l"/>
            <a:pathLst>
              <a:path h="1396077" w="3720821">
                <a:moveTo>
                  <a:pt x="0" y="0"/>
                </a:moveTo>
                <a:lnTo>
                  <a:pt x="3720820" y="0"/>
                </a:lnTo>
                <a:lnTo>
                  <a:pt x="3720820" y="1396078"/>
                </a:lnTo>
                <a:lnTo>
                  <a:pt x="0" y="13960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9709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4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49754" y="-264322"/>
            <a:ext cx="4916659" cy="10796629"/>
          </a:xfrm>
          <a:prstGeom prst="rect">
            <a:avLst/>
          </a:prstGeom>
          <a:solidFill>
            <a:srgbClr val="638C80">
              <a:alpha val="14902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3751317" y="6463879"/>
            <a:ext cx="10785366" cy="276966"/>
          </a:xfrm>
          <a:prstGeom prst="rect">
            <a:avLst/>
          </a:prstGeom>
          <a:solidFill>
            <a:srgbClr val="638C80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4204494" y="4286267"/>
            <a:ext cx="987901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638C80"/>
                </a:solidFill>
                <a:latin typeface="Noto Serif Display Black"/>
                <a:ea typeface="Noto Serif Display Black"/>
                <a:cs typeface="Noto Serif Display Black"/>
                <a:sym typeface="Noto Serif Display Black"/>
              </a:rPr>
              <a:t>Дякую за увагу!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DAFk6UZRYow</dc:identifier>
  <dcterms:modified xsi:type="dcterms:W3CDTF">2011-08-01T06:04:30Z</dcterms:modified>
  <cp:revision>1</cp:revision>
  <dc:title>Звіт АПСПІРАНТУРА КРАВЦІВ І рік підготовки</dc:title>
</cp:coreProperties>
</file>