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65" r:id="rId9"/>
    <p:sldId id="267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2463031"/>
            <a:ext cx="576064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70966-FF13-4E32-AD42-5A7A63F27FF6}" type="datetimeFigureOut">
              <a:rPr lang="ru-RU"/>
              <a:pPr>
                <a:defRPr/>
              </a:pPr>
              <a:t>21.07.2020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3E69E-F57F-46E2-A361-4AB4CAD13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D4D66-A384-4207-9043-16AEE0D58DF7}" type="datetimeFigureOut">
              <a:rPr lang="ru-RU"/>
              <a:pPr>
                <a:defRPr/>
              </a:pPr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88325-08B7-4FC9-9B7B-0D1F98299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85C71-D68A-4649-A808-8EDA1250CE03}" type="datetimeFigureOut">
              <a:rPr lang="ru-RU"/>
              <a:pPr>
                <a:defRPr/>
              </a:pPr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83534-5061-4046-A7C2-41DAAB069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8F89F-5DB2-4C9C-9DD1-622CBAE559B9}" type="datetimeFigureOut">
              <a:rPr lang="ru-RU"/>
              <a:pPr>
                <a:defRPr/>
              </a:pPr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91F51-D0B8-49B9-9496-D1296BBD8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7FF26-E93D-47FB-B60E-E49D5A655717}" type="datetimeFigureOut">
              <a:rPr lang="ru-RU"/>
              <a:pPr>
                <a:defRPr/>
              </a:pPr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07D7F-F39B-4927-BC79-765EBA7EC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AFA30-417F-445A-9542-513FBFC555F6}" type="datetimeFigureOut">
              <a:rPr lang="ru-RU"/>
              <a:pPr>
                <a:defRPr/>
              </a:pPr>
              <a:t>21.07.2020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E3A47-E077-491E-8652-CC7B45027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F2438-B03C-46F4-A4A2-F2F23F299326}" type="datetimeFigureOut">
              <a:rPr lang="ru-RU"/>
              <a:pPr>
                <a:defRPr/>
              </a:pPr>
              <a:t>21.07.2020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DFD35-E2DF-466C-9912-CD53DEFE1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164A1-39DD-4A6C-996C-0E71F18668B1}" type="datetimeFigureOut">
              <a:rPr lang="ru-RU"/>
              <a:pPr>
                <a:defRPr/>
              </a:pPr>
              <a:t>21.07.2020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BE6C-7236-4625-A0F8-1D942A193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9F19F-68F8-45C2-88AC-7C09CAC32B6F}" type="datetimeFigureOut">
              <a:rPr lang="ru-RU"/>
              <a:pPr>
                <a:defRPr/>
              </a:pPr>
              <a:t>21.07.2020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640B8-EC07-4244-90CA-5F50315C8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5628E-D264-4132-AD26-5778274B285F}" type="datetimeFigureOut">
              <a:rPr lang="ru-RU"/>
              <a:pPr>
                <a:defRPr/>
              </a:pPr>
              <a:t>21.07.2020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C654E-7336-45E8-B484-3BAFBE295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2DCC1-77DE-4765-86B4-AD3E2ECBD20C}" type="datetimeFigureOut">
              <a:rPr lang="ru-RU"/>
              <a:pPr>
                <a:defRPr/>
              </a:pPr>
              <a:t>21.07.2020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066B6-4B1B-4D55-ADE2-C3A5B81DA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9986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C70479-143E-406E-AD69-281910AC30D5}" type="datetimeFigureOut">
              <a:rPr lang="ru-RU"/>
              <a:pPr>
                <a:defRPr/>
              </a:pPr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B110A2-54C1-4528-8F17-66C3B7397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692275" y="2851150"/>
            <a:ext cx="6408738" cy="1441450"/>
          </a:xfrm>
        </p:spPr>
        <p:txBody>
          <a:bodyPr/>
          <a:lstStyle/>
          <a:p>
            <a:r>
              <a:rPr lang="ru-RU" sz="4000" b="1" smtClean="0"/>
              <a:t>Концепції сучасного природознавства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smtClean="0"/>
              <a:t>Концепції сучасного природознавства</a:t>
            </a:r>
            <a:endParaRPr lang="ru-RU" sz="3200" b="1" smtClean="0"/>
          </a:p>
        </p:txBody>
      </p:sp>
      <p:sp>
        <p:nvSpPr>
          <p:cNvPr id="19460" name="Rectangle 4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800" b="1" smtClean="0"/>
              <a:t>Концепції</a:t>
            </a:r>
            <a:r>
              <a:rPr lang="uk-UA" sz="2800" smtClean="0"/>
              <a:t> – результати наукових досліджень: теорії, закони, моделі, гіпотези, емпіричні узагальнення.</a:t>
            </a:r>
          </a:p>
          <a:p>
            <a:pPr>
              <a:lnSpc>
                <a:spcPct val="80000"/>
              </a:lnSpc>
            </a:pPr>
            <a:endParaRPr lang="uk-UA" sz="2800" smtClean="0"/>
          </a:p>
          <a:p>
            <a:pPr>
              <a:lnSpc>
                <a:spcPct val="80000"/>
              </a:lnSpc>
            </a:pPr>
            <a:r>
              <a:rPr lang="uk-UA" sz="2800" b="1" smtClean="0"/>
              <a:t>Природознавство</a:t>
            </a:r>
            <a:r>
              <a:rPr lang="uk-UA" sz="2800" smtClean="0"/>
              <a:t> – наука про природу: сукупність природничих наук, узята як ціле одна з трьох основних областей людського знання.</a:t>
            </a:r>
          </a:p>
          <a:p>
            <a:pPr>
              <a:lnSpc>
                <a:spcPct val="80000"/>
              </a:lnSpc>
            </a:pPr>
            <a:endParaRPr lang="uk-UA" sz="2800" smtClean="0"/>
          </a:p>
          <a:p>
            <a:pPr>
              <a:lnSpc>
                <a:spcPct val="80000"/>
              </a:lnSpc>
            </a:pPr>
            <a:r>
              <a:rPr lang="uk-UA" sz="2800" b="1" smtClean="0"/>
              <a:t>Предмет природознавства</a:t>
            </a:r>
            <a:r>
              <a:rPr lang="uk-UA" sz="2800" smtClean="0"/>
              <a:t> – різні види матерії і форми їхнього руху, що мають прояв у природі, їхній зв’язок та закономірності.</a:t>
            </a:r>
            <a:endParaRPr lang="ru-RU" sz="28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3200" b="1" smtClean="0"/>
              <a:t>Фізичні концепції</a:t>
            </a:r>
          </a:p>
        </p:txBody>
      </p:sp>
      <p:sp>
        <p:nvSpPr>
          <p:cNvPr id="14338" name="Line 253"/>
          <p:cNvSpPr>
            <a:spLocks noChangeShapeType="1"/>
          </p:cNvSpPr>
          <p:nvPr/>
        </p:nvSpPr>
        <p:spPr bwMode="gray">
          <a:xfrm>
            <a:off x="2362200" y="5205413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254"/>
          <p:cNvSpPr>
            <a:spLocks noChangeArrowheads="1"/>
          </p:cNvSpPr>
          <p:nvPr/>
        </p:nvSpPr>
        <p:spPr bwMode="gray">
          <a:xfrm rot="3419336">
            <a:off x="2078037" y="4629151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4340" name="Text Box 255"/>
          <p:cNvSpPr txBox="1">
            <a:spLocks noChangeArrowheads="1"/>
          </p:cNvSpPr>
          <p:nvPr/>
        </p:nvSpPr>
        <p:spPr bwMode="gray">
          <a:xfrm>
            <a:off x="2133600" y="46720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4341" name="Line 256"/>
          <p:cNvSpPr>
            <a:spLocks noChangeShapeType="1"/>
          </p:cNvSpPr>
          <p:nvPr/>
        </p:nvSpPr>
        <p:spPr bwMode="gray">
          <a:xfrm>
            <a:off x="2362200" y="2690813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257"/>
          <p:cNvSpPr>
            <a:spLocks noChangeArrowheads="1"/>
          </p:cNvSpPr>
          <p:nvPr/>
        </p:nvSpPr>
        <p:spPr bwMode="gray">
          <a:xfrm rot="3419336">
            <a:off x="2078037" y="211455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4343" name="Text Box 258"/>
          <p:cNvSpPr txBox="1">
            <a:spLocks noChangeArrowheads="1"/>
          </p:cNvSpPr>
          <p:nvPr/>
        </p:nvSpPr>
        <p:spPr bwMode="gray">
          <a:xfrm>
            <a:off x="3429000" y="2201863"/>
            <a:ext cx="23685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uk-UA" sz="2000"/>
              <a:t>Механіка Ньютона</a:t>
            </a:r>
            <a:endParaRPr lang="en-US" sz="2000"/>
          </a:p>
        </p:txBody>
      </p:sp>
      <p:sp>
        <p:nvSpPr>
          <p:cNvPr id="14344" name="Text Box 259"/>
          <p:cNvSpPr txBox="1">
            <a:spLocks noChangeArrowheads="1"/>
          </p:cNvSpPr>
          <p:nvPr/>
        </p:nvSpPr>
        <p:spPr bwMode="gray">
          <a:xfrm>
            <a:off x="2133600" y="21574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4345" name="Line 260"/>
          <p:cNvSpPr>
            <a:spLocks noChangeShapeType="1"/>
          </p:cNvSpPr>
          <p:nvPr/>
        </p:nvSpPr>
        <p:spPr bwMode="gray">
          <a:xfrm>
            <a:off x="2362200" y="3529013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261"/>
          <p:cNvSpPr>
            <a:spLocks noChangeArrowheads="1"/>
          </p:cNvSpPr>
          <p:nvPr/>
        </p:nvSpPr>
        <p:spPr bwMode="gray">
          <a:xfrm rot="3419336">
            <a:off x="2078037" y="295275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4347" name="Text Box 262"/>
          <p:cNvSpPr txBox="1">
            <a:spLocks noChangeArrowheads="1"/>
          </p:cNvSpPr>
          <p:nvPr/>
        </p:nvSpPr>
        <p:spPr bwMode="gray">
          <a:xfrm>
            <a:off x="2133600" y="29956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4348" name="Line 263"/>
          <p:cNvSpPr>
            <a:spLocks noChangeShapeType="1"/>
          </p:cNvSpPr>
          <p:nvPr/>
        </p:nvSpPr>
        <p:spPr bwMode="gray">
          <a:xfrm>
            <a:off x="2363788" y="4365625"/>
            <a:ext cx="4799012" cy="1588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264"/>
          <p:cNvSpPr>
            <a:spLocks noChangeArrowheads="1"/>
          </p:cNvSpPr>
          <p:nvPr/>
        </p:nvSpPr>
        <p:spPr bwMode="gray">
          <a:xfrm rot="3419336">
            <a:off x="2078037" y="3790951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4350" name="Text Box 265"/>
          <p:cNvSpPr txBox="1">
            <a:spLocks noChangeArrowheads="1"/>
          </p:cNvSpPr>
          <p:nvPr/>
        </p:nvSpPr>
        <p:spPr bwMode="gray">
          <a:xfrm>
            <a:off x="2133600" y="38338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4351" name="Line 266"/>
          <p:cNvSpPr>
            <a:spLocks noChangeShapeType="1"/>
          </p:cNvSpPr>
          <p:nvPr/>
        </p:nvSpPr>
        <p:spPr bwMode="gray">
          <a:xfrm>
            <a:off x="2362200" y="6065838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2" name="Rectangle 267"/>
          <p:cNvSpPr>
            <a:spLocks noChangeArrowheads="1"/>
          </p:cNvSpPr>
          <p:nvPr/>
        </p:nvSpPr>
        <p:spPr bwMode="ltGray">
          <a:xfrm rot="3419336">
            <a:off x="2078037" y="5489576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470047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53" name="Text Box 268"/>
          <p:cNvSpPr txBox="1">
            <a:spLocks noChangeArrowheads="1"/>
          </p:cNvSpPr>
          <p:nvPr/>
        </p:nvSpPr>
        <p:spPr bwMode="gray">
          <a:xfrm>
            <a:off x="2133600" y="553243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4354" name="Text Box 269"/>
          <p:cNvSpPr txBox="1">
            <a:spLocks noChangeArrowheads="1"/>
          </p:cNvSpPr>
          <p:nvPr/>
        </p:nvSpPr>
        <p:spPr bwMode="gray">
          <a:xfrm>
            <a:off x="3429000" y="3063875"/>
            <a:ext cx="34956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uk-UA" sz="2000"/>
              <a:t>Електродинаміка Максвела</a:t>
            </a:r>
            <a:r>
              <a:rPr lang="ru-RU"/>
              <a:t> </a:t>
            </a:r>
            <a:endParaRPr lang="en-US"/>
          </a:p>
        </p:txBody>
      </p:sp>
      <p:sp>
        <p:nvSpPr>
          <p:cNvPr id="14355" name="Text Box 270"/>
          <p:cNvSpPr txBox="1">
            <a:spLocks noChangeArrowheads="1"/>
          </p:cNvSpPr>
          <p:nvPr/>
        </p:nvSpPr>
        <p:spPr bwMode="gray">
          <a:xfrm>
            <a:off x="3419475" y="3644900"/>
            <a:ext cx="513556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uk-UA" sz="2000"/>
              <a:t>Спеціальна та загальна теорії відносності</a:t>
            </a:r>
          </a:p>
          <a:p>
            <a:pPr eaLnBrk="0" hangingPunct="0"/>
            <a:r>
              <a:rPr lang="uk-UA" sz="2000"/>
              <a:t>А. Ейнштейна</a:t>
            </a:r>
            <a:endParaRPr lang="en-US" sz="2000"/>
          </a:p>
        </p:txBody>
      </p:sp>
      <p:sp>
        <p:nvSpPr>
          <p:cNvPr id="14356" name="Text Box 271"/>
          <p:cNvSpPr txBox="1">
            <a:spLocks noChangeArrowheads="1"/>
          </p:cNvSpPr>
          <p:nvPr/>
        </p:nvSpPr>
        <p:spPr bwMode="gray">
          <a:xfrm>
            <a:off x="3429000" y="4443413"/>
            <a:ext cx="45354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uk-UA" sz="2000"/>
              <a:t>Квантова революція. </a:t>
            </a:r>
          </a:p>
          <a:p>
            <a:pPr eaLnBrk="0" hangingPunct="0"/>
            <a:r>
              <a:rPr lang="uk-UA" sz="2000"/>
              <a:t>Єдність перервності і неперервності</a:t>
            </a:r>
            <a:r>
              <a:rPr lang="ru-RU"/>
              <a:t> </a:t>
            </a:r>
            <a:endParaRPr lang="en-US"/>
          </a:p>
        </p:txBody>
      </p:sp>
      <p:sp>
        <p:nvSpPr>
          <p:cNvPr id="14357" name="Text Box 272"/>
          <p:cNvSpPr txBox="1">
            <a:spLocks noChangeArrowheads="1"/>
          </p:cNvSpPr>
          <p:nvPr/>
        </p:nvSpPr>
        <p:spPr bwMode="gray">
          <a:xfrm>
            <a:off x="3429000" y="5595938"/>
            <a:ext cx="50942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uk-UA" sz="2000"/>
              <a:t>Парадоксальні істини квантової механіки</a:t>
            </a:r>
            <a:r>
              <a:rPr lang="ru-RU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smtClean="0"/>
              <a:t>Астрономічні та космологічні концепції</a:t>
            </a:r>
            <a:endParaRPr lang="ru-RU" sz="3200" b="1" smtClean="0"/>
          </a:p>
        </p:txBody>
      </p:sp>
      <p:sp>
        <p:nvSpPr>
          <p:cNvPr id="20484" name="Content Placeholder 4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107950" y="1998663"/>
            <a:ext cx="4679950" cy="4525962"/>
          </a:xfrm>
          <a:noFill/>
          <a:ln/>
        </p:spPr>
        <p:txBody>
          <a:bodyPr/>
          <a:lstStyle/>
          <a:p>
            <a:pPr marL="533400" indent="-533400"/>
            <a:r>
              <a:rPr lang="uk-UA" sz="2800" smtClean="0"/>
              <a:t>Революціі в астрономії.</a:t>
            </a:r>
          </a:p>
          <a:p>
            <a:pPr marL="533400" indent="-533400"/>
            <a:r>
              <a:rPr lang="uk-UA" sz="2800" smtClean="0"/>
              <a:t>Основні космлогічні факти.</a:t>
            </a:r>
          </a:p>
          <a:p>
            <a:pPr marL="533400" indent="-533400"/>
            <a:r>
              <a:rPr lang="uk-UA" sz="2800" smtClean="0"/>
              <a:t>Астрономічні спостереження.</a:t>
            </a:r>
          </a:p>
          <a:p>
            <a:pPr marL="533400" indent="-533400"/>
            <a:r>
              <a:rPr lang="uk-UA" sz="2800" smtClean="0"/>
              <a:t>Теорія Всесвіту. Космічна шкала часу.</a:t>
            </a:r>
          </a:p>
          <a:p>
            <a:pPr marL="533400" indent="-533400"/>
            <a:r>
              <a:rPr lang="uk-UA" sz="2800" smtClean="0"/>
              <a:t>Відкриття сучасної космології та астрономії.</a:t>
            </a:r>
          </a:p>
          <a:p>
            <a:pPr marL="533400" indent="-533400">
              <a:buFont typeface="Arial" charset="0"/>
              <a:buNone/>
            </a:pPr>
            <a:endParaRPr lang="ru-RU" smtClean="0">
              <a:latin typeface="Times New Roman" pitchFamily="18" charset="0"/>
            </a:endParaRPr>
          </a:p>
        </p:txBody>
      </p:sp>
      <p:pic>
        <p:nvPicPr>
          <p:cNvPr id="20485" name="Picture 5" descr="Коперник в Варшаве"/>
          <p:cNvPicPr>
            <a:picLocks noChangeAspect="1" noChangeArrowheads="1"/>
          </p:cNvPicPr>
          <p:nvPr/>
        </p:nvPicPr>
        <p:blipFill>
          <a:blip r:embed="rId3"/>
          <a:srcRect l="4005" t="8017" b="7840"/>
          <a:stretch>
            <a:fillRect/>
          </a:stretch>
        </p:blipFill>
        <p:spPr bwMode="auto">
          <a:xfrm>
            <a:off x="5021263" y="1916113"/>
            <a:ext cx="3943350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smtClean="0"/>
              <a:t>Концепції наук про Землю</a:t>
            </a:r>
            <a:endParaRPr lang="ru-RU" sz="3200" b="1" smtClean="0"/>
          </a:p>
        </p:txBody>
      </p:sp>
      <p:sp>
        <p:nvSpPr>
          <p:cNvPr id="21508" name="Content Placeholder 4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98425" y="1998663"/>
            <a:ext cx="4186238" cy="4525962"/>
          </a:xfrm>
          <a:noFill/>
          <a:ln/>
        </p:spPr>
        <p:txBody>
          <a:bodyPr/>
          <a:lstStyle/>
          <a:p>
            <a:pPr marL="533400" indent="-533400"/>
            <a:r>
              <a:rPr lang="uk-UA" smtClean="0"/>
              <a:t>Геологічна шкала часу.</a:t>
            </a:r>
          </a:p>
          <a:p>
            <a:pPr marL="533400" indent="-533400"/>
            <a:r>
              <a:rPr lang="uk-UA" smtClean="0"/>
              <a:t>Будова Землі.</a:t>
            </a:r>
          </a:p>
          <a:p>
            <a:pPr marL="533400" indent="-533400"/>
            <a:r>
              <a:rPr lang="uk-UA" smtClean="0"/>
              <a:t>Еволюція Землі.</a:t>
            </a:r>
          </a:p>
          <a:p>
            <a:pPr marL="533400" indent="-533400"/>
            <a:r>
              <a:rPr lang="uk-UA" smtClean="0"/>
              <a:t>Історія розвитку геологічних концепцій.</a:t>
            </a:r>
          </a:p>
          <a:p>
            <a:pPr marL="533400" indent="-533400">
              <a:buFont typeface="Arial" charset="0"/>
              <a:buNone/>
            </a:pPr>
            <a:endParaRPr lang="ru-RU" sz="3600" smtClean="0">
              <a:latin typeface="Times New Roman" pitchFamily="18" charset="0"/>
            </a:endParaRPr>
          </a:p>
        </p:txBody>
      </p:sp>
      <p:pic>
        <p:nvPicPr>
          <p:cNvPr id="21509" name="Picture 5" descr="В Заречном итоги конкурса «Будущее планеты в наших руках» подведут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2041525"/>
            <a:ext cx="4968875" cy="3979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smtClean="0"/>
              <a:t>Хімічні концепції</a:t>
            </a:r>
            <a:r>
              <a:rPr lang="ru-RU" smtClean="0"/>
              <a:t> 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468313" y="1989138"/>
            <a:ext cx="4248150" cy="4525962"/>
          </a:xfrm>
        </p:spPr>
        <p:txBody>
          <a:bodyPr/>
          <a:lstStyle/>
          <a:p>
            <a:pPr marL="609600" indent="-609600" algn="just">
              <a:lnSpc>
                <a:spcPct val="90000"/>
              </a:lnSpc>
            </a:pPr>
            <a:r>
              <a:rPr lang="uk-UA" sz="2400" smtClean="0"/>
              <a:t>Хімія як наука про властивості речовин і їх перетворення.</a:t>
            </a:r>
          </a:p>
          <a:p>
            <a:pPr marL="609600" indent="-609600" algn="just">
              <a:lnSpc>
                <a:spcPct val="90000"/>
              </a:lnSpc>
            </a:pPr>
            <a:r>
              <a:rPr lang="uk-UA" sz="2400" smtClean="0"/>
              <a:t>Становлення хімії </a:t>
            </a:r>
          </a:p>
          <a:p>
            <a:pPr marL="609600" indent="-609600" algn="just">
              <a:lnSpc>
                <a:spcPct val="90000"/>
              </a:lnSpc>
            </a:pPr>
            <a:r>
              <a:rPr lang="uk-UA" sz="2400" smtClean="0"/>
              <a:t>Основні концептуальні революції в хімії. </a:t>
            </a:r>
          </a:p>
          <a:p>
            <a:pPr marL="609600" indent="-609600" algn="just">
              <a:lnSpc>
                <a:spcPct val="90000"/>
              </a:lnSpc>
            </a:pPr>
            <a:r>
              <a:rPr lang="uk-UA" sz="2400" smtClean="0"/>
              <a:t>Специфіка хімічних знань. Періодична система</a:t>
            </a:r>
          </a:p>
          <a:p>
            <a:pPr marL="609600" indent="-609600" algn="just">
              <a:lnSpc>
                <a:spcPct val="90000"/>
              </a:lnSpc>
            </a:pPr>
            <a:r>
              <a:rPr lang="uk-UA" sz="2400" smtClean="0"/>
              <a:t>Будова і взаємодія хімічних речовин. </a:t>
            </a:r>
          </a:p>
          <a:p>
            <a:pPr marL="609600" indent="-609600" algn="just">
              <a:lnSpc>
                <a:spcPct val="90000"/>
              </a:lnSpc>
            </a:pPr>
            <a:r>
              <a:rPr lang="uk-UA" sz="2400" smtClean="0"/>
              <a:t>Хімічні системи</a:t>
            </a:r>
            <a:r>
              <a:rPr lang="ru-RU" sz="2400" smtClean="0"/>
              <a:t> </a:t>
            </a:r>
          </a:p>
        </p:txBody>
      </p:sp>
      <p:pic>
        <p:nvPicPr>
          <p:cNvPr id="22533" name="Picture 5" descr="Презентация по дисциплине Концепции современного естествознания на ..."/>
          <p:cNvPicPr>
            <a:picLocks noChangeAspect="1" noChangeArrowheads="1"/>
          </p:cNvPicPr>
          <p:nvPr/>
        </p:nvPicPr>
        <p:blipFill>
          <a:blip r:embed="rId2"/>
          <a:srcRect l="50000" r="5121" b="10402"/>
          <a:stretch>
            <a:fillRect/>
          </a:stretch>
        </p:blipFill>
        <p:spPr bwMode="auto">
          <a:xfrm>
            <a:off x="4932363" y="1844675"/>
            <a:ext cx="4103687" cy="4608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smtClean="0"/>
              <a:t>Біологічні концепції</a:t>
            </a:r>
            <a:endParaRPr lang="ru-RU" smtClean="0"/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457200" y="1998663"/>
            <a:ext cx="3970338" cy="4525962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uk-UA" sz="2400" smtClean="0"/>
              <a:t>Біологія як галузь науки. </a:t>
            </a:r>
          </a:p>
          <a:p>
            <a:pPr marL="609600" indent="-609600">
              <a:lnSpc>
                <a:spcPct val="90000"/>
              </a:lnSpc>
            </a:pPr>
            <a:r>
              <a:rPr lang="uk-UA" sz="2400" smtClean="0"/>
              <a:t>Поняття життя як особливої форми матерії.</a:t>
            </a:r>
          </a:p>
          <a:p>
            <a:pPr marL="609600" indent="-609600">
              <a:lnSpc>
                <a:spcPct val="90000"/>
              </a:lnSpc>
            </a:pPr>
            <a:r>
              <a:rPr lang="uk-UA" sz="2400" smtClean="0"/>
              <a:t>Проблема походження життя.  Теорія еволюції.</a:t>
            </a:r>
          </a:p>
          <a:p>
            <a:pPr marL="609600" indent="-609600">
              <a:lnSpc>
                <a:spcPct val="90000"/>
              </a:lnSpc>
            </a:pPr>
            <a:r>
              <a:rPr lang="uk-UA" sz="2400" smtClean="0"/>
              <a:t>Генетика та її головні принципи. </a:t>
            </a:r>
          </a:p>
          <a:p>
            <a:pPr marL="609600" indent="-609600">
              <a:lnSpc>
                <a:spcPct val="90000"/>
              </a:lnSpc>
            </a:pPr>
            <a:r>
              <a:rPr lang="uk-UA" sz="2400" smtClean="0"/>
              <a:t>Генна інженерія. </a:t>
            </a:r>
          </a:p>
          <a:p>
            <a:pPr marL="609600" indent="-609600">
              <a:lnSpc>
                <a:spcPct val="90000"/>
              </a:lnSpc>
            </a:pPr>
            <a:r>
              <a:rPr lang="uk-UA" sz="2400" smtClean="0"/>
              <a:t>Біологія поведінки. </a:t>
            </a:r>
            <a:endParaRPr lang="ru-RU" sz="2400" smtClean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4422775" y="3246438"/>
            <a:ext cx="30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Calibri" pitchFamily="34" charset="0"/>
              </a:rPr>
              <a:t> </a:t>
            </a:r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/>
          <a:srcRect l="56104" t="28386" r="9196" b="23358"/>
          <a:stretch>
            <a:fillRect/>
          </a:stretch>
        </p:blipFill>
        <p:spPr bwMode="auto">
          <a:xfrm>
            <a:off x="4821238" y="1987550"/>
            <a:ext cx="41433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smtClean="0"/>
              <a:t>Антропологічні концепції</a:t>
            </a:r>
            <a:r>
              <a:rPr lang="ru-RU" smtClean="0"/>
              <a:t> 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457200" y="1998663"/>
            <a:ext cx="4043363" cy="4525962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uk-UA" sz="2400" smtClean="0"/>
              <a:t>Антропогенез. </a:t>
            </a:r>
          </a:p>
          <a:p>
            <a:pPr marL="609600" indent="-609600">
              <a:lnSpc>
                <a:spcPct val="80000"/>
              </a:lnSpc>
            </a:pPr>
            <a:r>
              <a:rPr lang="uk-UA" sz="2400" smtClean="0"/>
              <a:t>Концепції походження людини</a:t>
            </a:r>
          </a:p>
          <a:p>
            <a:pPr marL="609600" indent="-609600">
              <a:lnSpc>
                <a:spcPct val="80000"/>
              </a:lnSpc>
            </a:pPr>
            <a:r>
              <a:rPr lang="uk-UA" sz="2400" smtClean="0"/>
              <a:t>Сучасна антропологічна концепція. Етапи становлення і еволюції людини</a:t>
            </a:r>
          </a:p>
          <a:p>
            <a:pPr marL="609600" indent="-609600">
              <a:lnSpc>
                <a:spcPct val="80000"/>
              </a:lnSpc>
            </a:pPr>
            <a:r>
              <a:rPr lang="uk-UA" sz="2400" smtClean="0"/>
              <a:t>Фізіологія людини: загальні принципи. </a:t>
            </a:r>
          </a:p>
          <a:p>
            <a:pPr marL="609600" indent="-609600">
              <a:lnSpc>
                <a:spcPct val="80000"/>
              </a:lnSpc>
            </a:pPr>
            <a:r>
              <a:rPr lang="uk-UA" sz="2400" smtClean="0"/>
              <a:t>Сутність людини. Працездатність, здоров’я і старіння, емоції і творчість.</a:t>
            </a:r>
            <a:r>
              <a:rPr lang="ru-RU" sz="2400" smtClean="0"/>
              <a:t> </a:t>
            </a:r>
          </a:p>
        </p:txBody>
      </p:sp>
      <p:pic>
        <p:nvPicPr>
          <p:cNvPr id="24582" name="Picture 6" descr="Суд поддержал Дарвина. Украинским школьникам и далее будут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3888" y="2060575"/>
            <a:ext cx="4386262" cy="3976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>
          <a:xfrm>
            <a:off x="735013" y="2647950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uk-UA" sz="3600" b="1" smtClean="0"/>
              <a:t>Дякую за увагу!</a:t>
            </a:r>
            <a:endParaRPr lang="ru-RU" sz="3600" b="1" smtClean="0"/>
          </a:p>
          <a:p>
            <a:pPr>
              <a:buFont typeface="Arial" charset="0"/>
              <a:buNone/>
            </a:pPr>
            <a:endParaRPr lang="ru-RU" sz="3600" b="1" smtClean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dda1fa8dcde256d75afbe39efb7dc79f6263c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249</Words>
  <Application>Microsoft Office PowerPoint</Application>
  <PresentationFormat>Экран (4:3)</PresentationFormat>
  <Paragraphs>53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Концепції сучасного природознавства  </vt:lpstr>
      <vt:lpstr>Концепції сучасного природознавства</vt:lpstr>
      <vt:lpstr>Фізичні концепції</vt:lpstr>
      <vt:lpstr>Астрономічні та космологічні концепції</vt:lpstr>
      <vt:lpstr>Концепції наук про Землю</vt:lpstr>
      <vt:lpstr>Хімічні концепції </vt:lpstr>
      <vt:lpstr>Біологічні концепції</vt:lpstr>
      <vt:lpstr>Антропологічні концепції </vt:lpstr>
      <vt:lpstr>Презентация PowerPoint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Естественнонаучные дисциплины</dc:title>
  <dc:creator>obstinate</dc:creator>
  <cp:lastModifiedBy>Пользователь</cp:lastModifiedBy>
  <cp:revision>18</cp:revision>
  <dcterms:created xsi:type="dcterms:W3CDTF">2017-09-04T16:51:58Z</dcterms:created>
  <dcterms:modified xsi:type="dcterms:W3CDTF">2020-07-21T07:41:42Z</dcterms:modified>
  <cp:category>шаблон оформления для презентации, шаблон презентации</cp:category>
</cp:coreProperties>
</file>