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2" r:id="rId5"/>
    <p:sldId id="261" r:id="rId6"/>
  </p:sldIdLst>
  <p:sldSz cx="9144000" cy="6858000" type="screen4x3"/>
  <p:notesSz cx="6858000" cy="9144000"/>
  <p:custDataLst>
    <p:tags r:id="rId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660"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24292485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1060168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77932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8582482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66340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378510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p>
        </p:txBody>
      </p:sp>
      <p:sp>
        <p:nvSpPr>
          <p:cNvPr id="9" name="Номер слайда 8"/>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936044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p>
        </p:txBody>
      </p:sp>
      <p:sp>
        <p:nvSpPr>
          <p:cNvPr id="5" name="Номер слайда 4"/>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101508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p>
        </p:txBody>
      </p:sp>
      <p:sp>
        <p:nvSpPr>
          <p:cNvPr id="4" name="Номер слайда 3"/>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396877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80412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242038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D4E14-9386-4384-BA38-C3D3E8FC8FD5}" type="datetimeFigureOut">
              <a:rPr lang="ru-RU" smtClean="0"/>
              <a:pPr/>
              <a:t>05.06.2020</a:t>
            </a:fld>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A3D7E-C280-4DCD-A7E1-93BBC7758E8E}" type="slidenum">
              <a:rPr lang="ru-RU" smtClean="0"/>
              <a:pPr/>
              <a:t>‹#›</a:t>
            </a:fld>
            <a:endParaRPr lang="ru-RU"/>
          </a:p>
        </p:txBody>
      </p:sp>
      <p:sp>
        <p:nvSpPr>
          <p:cNvPr id="7" name="Прямоугольник 6"/>
          <p:cNvSpPr/>
          <p:nvPr userDrawn="1"/>
        </p:nvSpPr>
        <p:spPr>
          <a:xfrm>
            <a:off x="5937418" y="6488668"/>
            <a:ext cx="3206582" cy="369332"/>
          </a:xfrm>
          <a:prstGeom prst="rect">
            <a:avLst/>
          </a:prstGeom>
        </p:spPr>
        <p:txBody>
          <a:bodyPr wrap="none">
            <a:spAutoFit/>
          </a:bodyPr>
          <a:lstStyle/>
          <a:p>
            <a:pPr lvl="0" algn="ctr">
              <a:spcBef>
                <a:spcPct val="0"/>
              </a:spcBef>
            </a:pPr>
            <a:r>
              <a:rPr lang="en-US" dirty="0" smtClean="0">
                <a:hlinkClick r:id="rId14"/>
              </a:rPr>
              <a:t>http://presentation-creation.ru/</a:t>
            </a:r>
            <a:endParaRPr lang="en-US" sz="3200" dirty="0"/>
          </a:p>
        </p:txBody>
      </p:sp>
    </p:spTree>
    <p:extLst>
      <p:ext uri="{BB962C8B-B14F-4D97-AF65-F5344CB8AC3E}">
        <p14:creationId xmlns:p14="http://schemas.microsoft.com/office/powerpoint/2010/main" xmlns="" val="1874607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16632"/>
            <a:ext cx="7772400" cy="1080120"/>
          </a:xfrm>
        </p:spPr>
        <p:txBody>
          <a:bodyPr>
            <a:noAutofit/>
          </a:bodyPr>
          <a:lstStyle/>
          <a:p>
            <a:r>
              <a:rPr lang="uk-UA" sz="2400" b="1" dirty="0" smtClean="0"/>
              <a:t>Міністерство освіти і науки України</a:t>
            </a:r>
            <a:r>
              <a:rPr lang="ru-RU" sz="2400" dirty="0" smtClean="0"/>
              <a:t/>
            </a:r>
            <a:br>
              <a:rPr lang="ru-RU" sz="2400" dirty="0" smtClean="0"/>
            </a:br>
            <a:r>
              <a:rPr lang="uk-UA" sz="2400" b="1" dirty="0" smtClean="0"/>
              <a:t>Херсонський державний університет</a:t>
            </a:r>
            <a:r>
              <a:rPr lang="ru-RU" sz="2400" dirty="0" smtClean="0"/>
              <a:t/>
            </a:r>
            <a:br>
              <a:rPr lang="ru-RU" sz="2400" dirty="0" smtClean="0"/>
            </a:br>
            <a:r>
              <a:rPr lang="uk-UA" sz="2400" b="1" dirty="0" smtClean="0"/>
              <a:t>Факультет економіки та менеджменту</a:t>
            </a:r>
            <a:endParaRPr lang="ru-RU" sz="2400" dirty="0"/>
          </a:p>
        </p:txBody>
      </p:sp>
      <p:sp>
        <p:nvSpPr>
          <p:cNvPr id="3" name="Подзаголовок 2"/>
          <p:cNvSpPr>
            <a:spLocks noGrp="1"/>
          </p:cNvSpPr>
          <p:nvPr>
            <p:ph type="subTitle" idx="1"/>
          </p:nvPr>
        </p:nvSpPr>
        <p:spPr>
          <a:xfrm>
            <a:off x="1403648" y="3573016"/>
            <a:ext cx="6400800" cy="1944216"/>
          </a:xfrm>
        </p:spPr>
        <p:txBody>
          <a:bodyPr>
            <a:normAutofit fontScale="70000" lnSpcReduction="20000"/>
          </a:bodyPr>
          <a:lstStyle/>
          <a:p>
            <a:r>
              <a:rPr lang="uk-UA" dirty="0" smtClean="0"/>
              <a:t> </a:t>
            </a:r>
            <a:r>
              <a:rPr lang="uk-UA" dirty="0" smtClean="0">
                <a:solidFill>
                  <a:schemeClr val="tx1">
                    <a:lumMod val="95000"/>
                    <a:lumOff val="5000"/>
                  </a:schemeClr>
                </a:solidFill>
              </a:rPr>
              <a:t>Галузь знань </a:t>
            </a:r>
            <a:r>
              <a:rPr lang="uk-UA" u="sng" dirty="0" smtClean="0">
                <a:solidFill>
                  <a:schemeClr val="tx1">
                    <a:lumMod val="95000"/>
                    <a:lumOff val="5000"/>
                  </a:schemeClr>
                </a:solidFill>
              </a:rPr>
              <a:t>05 Соціальні та поведінкові науки</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smtClean="0">
                <a:solidFill>
                  <a:schemeClr val="tx1">
                    <a:lumMod val="95000"/>
                    <a:lumOff val="5000"/>
                  </a:schemeClr>
                </a:solidFill>
              </a:rPr>
              <a:t>Спеціальність </a:t>
            </a:r>
            <a:r>
              <a:rPr lang="uk-UA" smtClean="0">
                <a:solidFill>
                  <a:schemeClr val="tx1">
                    <a:lumMod val="95000"/>
                    <a:lumOff val="5000"/>
                  </a:schemeClr>
                </a:solidFill>
              </a:rPr>
              <a:t>051 </a:t>
            </a:r>
            <a:r>
              <a:rPr lang="uk-UA" dirty="0" smtClean="0">
                <a:solidFill>
                  <a:schemeClr val="tx1">
                    <a:lumMod val="95000"/>
                    <a:lumOff val="5000"/>
                  </a:schemeClr>
                </a:solidFill>
              </a:rPr>
              <a:t>«Економіка»</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dirty="0" smtClean="0">
                <a:solidFill>
                  <a:schemeClr val="tx1">
                    <a:lumMod val="95000"/>
                    <a:lumOff val="5000"/>
                  </a:schemeClr>
                </a:solidFill>
              </a:rPr>
              <a:t>Ступінь вищої освіти </a:t>
            </a:r>
            <a:r>
              <a:rPr lang="uk-UA" u="sng" dirty="0" smtClean="0">
                <a:solidFill>
                  <a:schemeClr val="tx1">
                    <a:lumMod val="95000"/>
                    <a:lumOff val="5000"/>
                  </a:schemeClr>
                </a:solidFill>
              </a:rPr>
              <a:t>бакалавр </a:t>
            </a:r>
            <a:endParaRPr lang="ru-RU" dirty="0" smtClean="0">
              <a:solidFill>
                <a:schemeClr val="tx1">
                  <a:lumMod val="95000"/>
                  <a:lumOff val="5000"/>
                </a:schemeClr>
              </a:solidFill>
            </a:endParaRPr>
          </a:p>
          <a:p>
            <a:endParaRPr lang="uk-UA" dirty="0" smtClean="0">
              <a:solidFill>
                <a:schemeClr val="tx1">
                  <a:lumMod val="95000"/>
                  <a:lumOff val="5000"/>
                </a:schemeClr>
              </a:solidFill>
            </a:endParaRPr>
          </a:p>
          <a:p>
            <a:r>
              <a:rPr lang="uk-UA" b="1" dirty="0" smtClean="0">
                <a:solidFill>
                  <a:schemeClr val="tx1">
                    <a:lumMod val="95000"/>
                    <a:lumOff val="5000"/>
                  </a:schemeClr>
                </a:solidFill>
              </a:rPr>
              <a:t>Херсон</a:t>
            </a:r>
            <a:endParaRPr lang="ru-RU" b="1" dirty="0">
              <a:solidFill>
                <a:schemeClr val="tx1">
                  <a:lumMod val="95000"/>
                  <a:lumOff val="5000"/>
                </a:schemeClr>
              </a:solidFill>
            </a:endParaRPr>
          </a:p>
        </p:txBody>
      </p:sp>
      <p:sp>
        <p:nvSpPr>
          <p:cNvPr id="4" name="WordArt 2"/>
          <p:cNvSpPr>
            <a:spLocks noChangeArrowheads="1" noChangeShapeType="1" noTextEdit="1"/>
          </p:cNvSpPr>
          <p:nvPr/>
        </p:nvSpPr>
        <p:spPr bwMode="gray">
          <a:xfrm>
            <a:off x="1619672" y="2276872"/>
            <a:ext cx="5832648" cy="609600"/>
          </a:xfrm>
          <a:prstGeom prst="rect">
            <a:avLst/>
          </a:prstGeom>
        </p:spPr>
        <p:txBody>
          <a:bodyPr wrap="none" fromWordArt="1">
            <a:prstTxWarp prst="textDeflate">
              <a:avLst>
                <a:gd name="adj" fmla="val 0"/>
              </a:avLst>
            </a:prstTxWarp>
          </a:bodyPr>
          <a:lstStyle/>
          <a:p>
            <a:pPr algn="ct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Мікроекономічний</a:t>
            </a: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 </a:t>
            </a: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аналіз</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Tree>
    <p:extLst>
      <p:ext uri="{BB962C8B-B14F-4D97-AF65-F5344CB8AC3E}">
        <p14:creationId xmlns:p14="http://schemas.microsoft.com/office/powerpoint/2010/main" xmlns="" val="4099086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gray">
          <a:xfrm>
            <a:off x="1259632" y="1268760"/>
            <a:ext cx="6653213" cy="1144587"/>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4" name="AutoShape 4"/>
          <p:cNvSpPr>
            <a:spLocks noChangeArrowheads="1"/>
          </p:cNvSpPr>
          <p:nvPr/>
        </p:nvSpPr>
        <p:spPr bwMode="gray">
          <a:xfrm>
            <a:off x="1222375" y="2954884"/>
            <a:ext cx="6661993" cy="2274316"/>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6" name="AutoShape 6"/>
          <p:cNvSpPr>
            <a:spLocks noChangeArrowheads="1"/>
          </p:cNvSpPr>
          <p:nvPr/>
        </p:nvSpPr>
        <p:spPr bwMode="gray">
          <a:xfrm flipV="1">
            <a:off x="1393825" y="2284959"/>
            <a:ext cx="6397625" cy="661987"/>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2">
                  <a:alpha val="39999"/>
                </a:schemeClr>
              </a:gs>
              <a:gs pos="100000">
                <a:schemeClr val="accent2">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7" name="AutoShape 7"/>
          <p:cNvSpPr>
            <a:spLocks noChangeArrowheads="1"/>
          </p:cNvSpPr>
          <p:nvPr/>
        </p:nvSpPr>
        <p:spPr bwMode="gray">
          <a:xfrm flipV="1">
            <a:off x="1331640" y="548680"/>
            <a:ext cx="6502400"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1">
                  <a:alpha val="39999"/>
                </a:schemeClr>
              </a:gs>
              <a:gs pos="100000">
                <a:schemeClr val="accent1">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8" name="AutoShape 8"/>
          <p:cNvSpPr>
            <a:spLocks noChangeArrowheads="1"/>
          </p:cNvSpPr>
          <p:nvPr/>
        </p:nvSpPr>
        <p:spPr bwMode="gray">
          <a:xfrm flipV="1">
            <a:off x="1403648" y="4941168"/>
            <a:ext cx="6475413"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hlink">
                  <a:alpha val="39999"/>
                </a:schemeClr>
              </a:gs>
              <a:gs pos="100000">
                <a:schemeClr val="hlink">
                  <a:gamma/>
                  <a:tint val="0"/>
                  <a:invGamma/>
                  <a:alpha val="0"/>
                </a:schemeClr>
              </a:gs>
            </a:gsLst>
            <a:lin ang="5400000" scaled="1"/>
          </a:gradFill>
          <a:ln w="9525" algn="ctr">
            <a:noFill/>
            <a:miter lim="800000"/>
            <a:headEnd/>
            <a:tailEnd/>
          </a:ln>
          <a:effectLst/>
        </p:spPr>
        <p:txBody>
          <a:bodyPr wrap="none" anchor="ctr"/>
          <a:lstStyle/>
          <a:p>
            <a:endParaRPr lang="ru-RU"/>
          </a:p>
        </p:txBody>
      </p:sp>
      <p:pic>
        <p:nvPicPr>
          <p:cNvPr id="9" name="Picture 9" descr="Picture4"/>
          <p:cNvPicPr>
            <a:picLocks noChangeAspect="1" noChangeArrowheads="1"/>
          </p:cNvPicPr>
          <p:nvPr/>
        </p:nvPicPr>
        <p:blipFill>
          <a:blip r:embed="rId2" cstate="print"/>
          <a:srcRect/>
          <a:stretch>
            <a:fillRect/>
          </a:stretch>
        </p:blipFill>
        <p:spPr bwMode="gray">
          <a:xfrm>
            <a:off x="1276350" y="1407071"/>
            <a:ext cx="674688" cy="574675"/>
          </a:xfrm>
          <a:prstGeom prst="rect">
            <a:avLst/>
          </a:prstGeom>
          <a:noFill/>
        </p:spPr>
      </p:pic>
      <p:pic>
        <p:nvPicPr>
          <p:cNvPr id="10" name="Picture 10" descr="Picture4"/>
          <p:cNvPicPr>
            <a:picLocks noChangeAspect="1" noChangeArrowheads="1"/>
          </p:cNvPicPr>
          <p:nvPr/>
        </p:nvPicPr>
        <p:blipFill>
          <a:blip r:embed="rId2" cstate="print"/>
          <a:srcRect/>
          <a:stretch>
            <a:fillRect/>
          </a:stretch>
        </p:blipFill>
        <p:spPr bwMode="gray">
          <a:xfrm>
            <a:off x="1273175" y="3000921"/>
            <a:ext cx="676275" cy="573088"/>
          </a:xfrm>
          <a:prstGeom prst="rect">
            <a:avLst/>
          </a:prstGeom>
          <a:noFill/>
        </p:spPr>
      </p:pic>
      <p:pic>
        <p:nvPicPr>
          <p:cNvPr id="11" name="Picture 11" descr="Picture4"/>
          <p:cNvPicPr>
            <a:picLocks noChangeAspect="1" noChangeArrowheads="1"/>
          </p:cNvPicPr>
          <p:nvPr/>
        </p:nvPicPr>
        <p:blipFill>
          <a:blip r:embed="rId2" cstate="print"/>
          <a:srcRect/>
          <a:stretch>
            <a:fillRect/>
          </a:stretch>
        </p:blipFill>
        <p:spPr bwMode="gray">
          <a:xfrm>
            <a:off x="1277938" y="4512221"/>
            <a:ext cx="674687" cy="573088"/>
          </a:xfrm>
          <a:prstGeom prst="rect">
            <a:avLst/>
          </a:prstGeom>
          <a:noFill/>
        </p:spPr>
      </p:pic>
      <p:sp>
        <p:nvSpPr>
          <p:cNvPr id="12" name="AutoShape 12"/>
          <p:cNvSpPr>
            <a:spLocks noChangeArrowheads="1"/>
          </p:cNvSpPr>
          <p:nvPr/>
        </p:nvSpPr>
        <p:spPr bwMode="gray">
          <a:xfrm>
            <a:off x="1763688" y="980728"/>
            <a:ext cx="5791200" cy="457200"/>
          </a:xfrm>
          <a:prstGeom prst="roundRect">
            <a:avLst>
              <a:gd name="adj" fmla="val 16667"/>
            </a:avLst>
          </a:prstGeom>
          <a:solidFill>
            <a:srgbClr val="FEFFFF"/>
          </a:solidFill>
          <a:ln w="28575">
            <a:solidFill>
              <a:schemeClr val="accent1"/>
            </a:solidFill>
            <a:round/>
            <a:headEnd/>
            <a:tailEnd/>
          </a:ln>
          <a:effectLst/>
        </p:spPr>
        <p:txBody>
          <a:bodyPr wrap="none" anchor="ctr"/>
          <a:lstStyle/>
          <a:p>
            <a:endParaRPr lang="ru-RU"/>
          </a:p>
        </p:txBody>
      </p:sp>
      <p:sp>
        <p:nvSpPr>
          <p:cNvPr id="13" name="AutoShape 13"/>
          <p:cNvSpPr>
            <a:spLocks noChangeArrowheads="1"/>
          </p:cNvSpPr>
          <p:nvPr/>
        </p:nvSpPr>
        <p:spPr bwMode="gray">
          <a:xfrm>
            <a:off x="1691680" y="2780928"/>
            <a:ext cx="5791200" cy="322039"/>
          </a:xfrm>
          <a:prstGeom prst="roundRect">
            <a:avLst>
              <a:gd name="adj" fmla="val 16667"/>
            </a:avLst>
          </a:prstGeom>
          <a:solidFill>
            <a:srgbClr val="FEFFFF"/>
          </a:solidFill>
          <a:ln w="28575">
            <a:solidFill>
              <a:schemeClr val="accent2"/>
            </a:solidFill>
            <a:round/>
            <a:headEnd/>
            <a:tailEnd/>
          </a:ln>
          <a:effectLst/>
        </p:spPr>
        <p:txBody>
          <a:bodyPr wrap="none" anchor="ctr"/>
          <a:lstStyle/>
          <a:p>
            <a:pPr algn="ctr"/>
            <a:r>
              <a:rPr lang="uk-UA" b="1" dirty="0" smtClean="0">
                <a:solidFill>
                  <a:schemeClr val="accent2"/>
                </a:solidFill>
              </a:rPr>
              <a:t>Завдання дисципліни</a:t>
            </a:r>
            <a:endParaRPr lang="ru-RU" b="1" dirty="0">
              <a:solidFill>
                <a:schemeClr val="accent2"/>
              </a:solidFill>
            </a:endParaRPr>
          </a:p>
        </p:txBody>
      </p:sp>
      <p:sp>
        <p:nvSpPr>
          <p:cNvPr id="15" name="Text Box 15"/>
          <p:cNvSpPr txBox="1">
            <a:spLocks noChangeArrowheads="1"/>
          </p:cNvSpPr>
          <p:nvPr/>
        </p:nvSpPr>
        <p:spPr bwMode="gray">
          <a:xfrm>
            <a:off x="1619672" y="1628800"/>
            <a:ext cx="6019800" cy="954107"/>
          </a:xfrm>
          <a:prstGeom prst="rect">
            <a:avLst/>
          </a:prstGeom>
          <a:noFill/>
          <a:ln w="9525" algn="ctr">
            <a:noFill/>
            <a:miter lim="800000"/>
            <a:headEnd/>
            <a:tailEnd/>
          </a:ln>
          <a:effectLst/>
        </p:spPr>
        <p:txBody>
          <a:bodyPr>
            <a:spAutoFit/>
          </a:bodyPr>
          <a:lstStyle/>
          <a:p>
            <a:pPr lvl="1"/>
            <a:r>
              <a:rPr lang="uk-UA" sz="1400" dirty="0" smtClean="0">
                <a:solidFill>
                  <a:schemeClr val="bg1"/>
                </a:solidFill>
              </a:rPr>
              <a:t>формування у студентів знань методології та організації мікроекономічного аналізу поведінки підприємства на ринках різних типів.</a:t>
            </a:r>
            <a:endParaRPr lang="ru-RU" sz="1400" dirty="0" smtClean="0">
              <a:solidFill>
                <a:schemeClr val="bg1"/>
              </a:solidFill>
            </a:endParaRPr>
          </a:p>
          <a:p>
            <a:endParaRPr lang="ru-RU" sz="1400" b="1" dirty="0">
              <a:solidFill>
                <a:schemeClr val="bg1"/>
              </a:solidFill>
            </a:endParaRPr>
          </a:p>
        </p:txBody>
      </p:sp>
      <p:sp>
        <p:nvSpPr>
          <p:cNvPr id="16" name="Text Box 16"/>
          <p:cNvSpPr txBox="1">
            <a:spLocks noChangeArrowheads="1"/>
          </p:cNvSpPr>
          <p:nvPr/>
        </p:nvSpPr>
        <p:spPr bwMode="gray">
          <a:xfrm>
            <a:off x="1630363" y="3356992"/>
            <a:ext cx="6019800" cy="1815882"/>
          </a:xfrm>
          <a:prstGeom prst="rect">
            <a:avLst/>
          </a:prstGeom>
          <a:noFill/>
          <a:ln w="9525" algn="ctr">
            <a:noFill/>
            <a:miter lim="800000"/>
            <a:headEnd/>
            <a:tailEnd/>
          </a:ln>
          <a:effectLst/>
        </p:spPr>
        <p:txBody>
          <a:bodyPr wrap="square">
            <a:spAutoFit/>
          </a:bodyPr>
          <a:lstStyle/>
          <a:p>
            <a:r>
              <a:rPr lang="uk-UA" sz="1200" b="1" dirty="0" smtClean="0">
                <a:solidFill>
                  <a:schemeClr val="bg1"/>
                </a:solidFill>
              </a:rPr>
              <a:t>теоретичні – </a:t>
            </a:r>
            <a:r>
              <a:rPr lang="uk-UA" sz="1200" dirty="0" smtClean="0">
                <a:solidFill>
                  <a:schemeClr val="bg1"/>
                </a:solidFill>
              </a:rPr>
              <a:t>формування у студентів навичок використання спеціальної економічних знань при  аналізі поведінки підприємства; дати студентам знання щодо  принципів та закономірностей функціонування підприємств у межах галузевих ринків; ознайомити з правовим регулюванням конкуренції в галузях а адміністративно-економічними важелями впливу на них.</a:t>
            </a:r>
            <a:endParaRPr lang="ru-RU" sz="1200" dirty="0" smtClean="0">
              <a:solidFill>
                <a:schemeClr val="bg1"/>
              </a:solidFill>
            </a:endParaRPr>
          </a:p>
          <a:p>
            <a:r>
              <a:rPr lang="uk-UA" sz="1200" b="1" dirty="0" smtClean="0">
                <a:solidFill>
                  <a:schemeClr val="bg1"/>
                </a:solidFill>
              </a:rPr>
              <a:t>практичні</a:t>
            </a:r>
            <a:r>
              <a:rPr lang="uk-UA" sz="1200" dirty="0" smtClean="0">
                <a:solidFill>
                  <a:schemeClr val="bg1"/>
                </a:solidFill>
              </a:rPr>
              <a:t> – сформувати у студентів вміння проводити мікроекономічний аналіз поведінки підприємства на ринках різних типів, застосовувати теоретичні знання у практичному житті, формування професійних навичок</a:t>
            </a:r>
            <a:endParaRPr lang="ru-RU" sz="1200" dirty="0" smtClean="0">
              <a:solidFill>
                <a:schemeClr val="bg1"/>
              </a:solidFill>
            </a:endParaRPr>
          </a:p>
          <a:p>
            <a:pPr eaLnBrk="0" hangingPunct="0"/>
            <a:endParaRPr lang="en-US" sz="1600" dirty="0">
              <a:solidFill>
                <a:srgbClr val="FEFFFF"/>
              </a:solidFill>
            </a:endParaRPr>
          </a:p>
        </p:txBody>
      </p:sp>
      <p:sp>
        <p:nvSpPr>
          <p:cNvPr id="18" name="Rectangle 18"/>
          <p:cNvSpPr>
            <a:spLocks noChangeArrowheads="1"/>
          </p:cNvSpPr>
          <p:nvPr/>
        </p:nvSpPr>
        <p:spPr bwMode="gray">
          <a:xfrm>
            <a:off x="2123728" y="1052736"/>
            <a:ext cx="5029200" cy="402546"/>
          </a:xfrm>
          <a:prstGeom prst="rect">
            <a:avLst/>
          </a:prstGeom>
          <a:noFill/>
          <a:ln w="9525">
            <a:noFill/>
            <a:miter lim="800000"/>
            <a:headEnd/>
            <a:tailEnd/>
          </a:ln>
          <a:effectLst/>
        </p:spPr>
        <p:txBody>
          <a:bodyPr>
            <a:spAutoFit/>
          </a:bodyPr>
          <a:lstStyle/>
          <a:p>
            <a:pPr algn="ctr">
              <a:lnSpc>
                <a:spcPct val="120000"/>
              </a:lnSpc>
            </a:pPr>
            <a:r>
              <a:rPr lang="ru-RU" b="1" dirty="0" smtClean="0">
                <a:solidFill>
                  <a:schemeClr val="accent1"/>
                </a:solidFill>
              </a:rPr>
              <a:t>Мета </a:t>
            </a:r>
            <a:r>
              <a:rPr lang="ru-RU" b="1" dirty="0" err="1" smtClean="0">
                <a:solidFill>
                  <a:schemeClr val="accent1"/>
                </a:solidFill>
              </a:rPr>
              <a:t>дисципліни</a:t>
            </a:r>
            <a:endParaRPr lang="en-US" b="1" dirty="0">
              <a:solidFill>
                <a:schemeClr val="accent1"/>
              </a:solidFill>
            </a:endParaRPr>
          </a:p>
        </p:txBody>
      </p:sp>
      <p:sp>
        <p:nvSpPr>
          <p:cNvPr id="19" name="Rectangle 19"/>
          <p:cNvSpPr>
            <a:spLocks noChangeArrowheads="1"/>
          </p:cNvSpPr>
          <p:nvPr/>
        </p:nvSpPr>
        <p:spPr bwMode="gray">
          <a:xfrm>
            <a:off x="2087563" y="2756446"/>
            <a:ext cx="5029200" cy="402546"/>
          </a:xfrm>
          <a:prstGeom prst="rect">
            <a:avLst/>
          </a:prstGeom>
          <a:noFill/>
          <a:ln w="9525">
            <a:noFill/>
            <a:miter lim="800000"/>
            <a:headEnd/>
            <a:tailEnd/>
          </a:ln>
          <a:effectLst/>
        </p:spPr>
        <p:txBody>
          <a:bodyPr>
            <a:spAutoFit/>
          </a:bodyPr>
          <a:lstStyle/>
          <a:p>
            <a:pPr algn="ctr">
              <a:lnSpc>
                <a:spcPct val="120000"/>
              </a:lnSpc>
            </a:pPr>
            <a:endParaRPr lang="en-US" b="1" dirty="0">
              <a:solidFill>
                <a:schemeClr val="accent2"/>
              </a:solidFill>
            </a:endParaRPr>
          </a:p>
        </p:txBody>
      </p:sp>
    </p:spTree>
    <p:extLst>
      <p:ext uri="{BB962C8B-B14F-4D97-AF65-F5344CB8AC3E}">
        <p14:creationId xmlns:p14="http://schemas.microsoft.com/office/powerpoint/2010/main" xmlns="" val="2514761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490066"/>
          </a:xfrm>
        </p:spPr>
        <p:txBody>
          <a:bodyPr>
            <a:noAutofit/>
          </a:bodyPr>
          <a:lstStyle/>
          <a:p>
            <a:r>
              <a:rPr lang="uk-UA" sz="3200" b="1" dirty="0" smtClean="0">
                <a:solidFill>
                  <a:schemeClr val="tx2">
                    <a:lumMod val="60000"/>
                    <a:lumOff val="40000"/>
                  </a:schemeClr>
                </a:solidFill>
                <a:latin typeface="Monotype Corsiva" pitchFamily="66" charset="0"/>
              </a:rPr>
              <a:t>Інформаційний обсяг</a:t>
            </a:r>
            <a:r>
              <a:rPr lang="uk-UA" sz="3200" dirty="0" smtClean="0">
                <a:solidFill>
                  <a:schemeClr val="tx2">
                    <a:lumMod val="60000"/>
                    <a:lumOff val="40000"/>
                  </a:schemeClr>
                </a:solidFill>
                <a:latin typeface="Monotype Corsiva" pitchFamily="66" charset="0"/>
              </a:rPr>
              <a:t> </a:t>
            </a:r>
            <a:r>
              <a:rPr lang="uk-UA" sz="3200" b="1" dirty="0" smtClean="0">
                <a:solidFill>
                  <a:schemeClr val="tx2">
                    <a:lumMod val="60000"/>
                    <a:lumOff val="40000"/>
                  </a:schemeClr>
                </a:solidFill>
                <a:latin typeface="Monotype Corsiva" pitchFamily="66" charset="0"/>
              </a:rPr>
              <a:t>навчальної дисципліни</a:t>
            </a:r>
            <a:r>
              <a:rPr lang="uk-UA" sz="3200" dirty="0" smtClean="0">
                <a:solidFill>
                  <a:schemeClr val="tx2">
                    <a:lumMod val="60000"/>
                    <a:lumOff val="40000"/>
                  </a:schemeClr>
                </a:solidFill>
                <a:latin typeface="Monotype Corsiva" pitchFamily="66" charset="0"/>
              </a:rPr>
              <a:t> </a:t>
            </a:r>
            <a:endParaRPr lang="ru-RU" sz="3200" dirty="0">
              <a:solidFill>
                <a:schemeClr val="tx2">
                  <a:lumMod val="60000"/>
                  <a:lumOff val="40000"/>
                </a:schemeClr>
              </a:solidFill>
              <a:latin typeface="Monotype Corsiva" pitchFamily="66" charset="0"/>
            </a:endParaRPr>
          </a:p>
        </p:txBody>
      </p:sp>
      <p:sp>
        <p:nvSpPr>
          <p:cNvPr id="3" name="Содержимое 2"/>
          <p:cNvSpPr>
            <a:spLocks noGrp="1"/>
          </p:cNvSpPr>
          <p:nvPr>
            <p:ph idx="1"/>
          </p:nvPr>
        </p:nvSpPr>
        <p:spPr>
          <a:xfrm>
            <a:off x="457200" y="908720"/>
            <a:ext cx="8229600" cy="5217443"/>
          </a:xfrm>
        </p:spPr>
        <p:txBody>
          <a:bodyPr>
            <a:normAutofit fontScale="32500" lnSpcReduction="20000"/>
          </a:bodyPr>
          <a:lstStyle/>
          <a:p>
            <a:pPr algn="ctr"/>
            <a:r>
              <a:rPr lang="uk-UA" sz="3700" b="1" dirty="0" smtClean="0">
                <a:latin typeface="Monotype Corsiva" pitchFamily="66" charset="0"/>
              </a:rPr>
              <a:t>Змістовний модуль 1. Мікроекономічний аналіз функціонування підприємств</a:t>
            </a:r>
            <a:endParaRPr lang="ru-RU" sz="3700" dirty="0" smtClean="0">
              <a:latin typeface="Monotype Corsiva" pitchFamily="66" charset="0"/>
            </a:endParaRPr>
          </a:p>
          <a:p>
            <a:r>
              <a:rPr lang="uk-UA" b="1" dirty="0" smtClean="0"/>
              <a:t> </a:t>
            </a:r>
            <a:endParaRPr lang="ru-RU" dirty="0" smtClean="0"/>
          </a:p>
          <a:p>
            <a:r>
              <a:rPr lang="uk-UA" b="1" dirty="0" smtClean="0"/>
              <a:t>Тема 1. Підприємство як об’єкт мікроекономічного аналізу</a:t>
            </a:r>
            <a:endParaRPr lang="ru-RU" b="1" dirty="0" smtClean="0"/>
          </a:p>
          <a:p>
            <a:r>
              <a:rPr lang="uk-UA" dirty="0" smtClean="0"/>
              <a:t>Поняття підприємства та підприємництва. Мотивація поведінки підприємства. Види підприємств в ринковій економіці. Організаційно-економічні форми підприємств. Підприємство як суб'єкт ринкових відносин. Зміна традиційної концепції фірми (технологічна, контрактна, стратегічна концепція). Спрощена схема ринково-виробничої системи (вхід, процесор, вихід). Підприємство як закупівельна система, товаровиробник та продавець (b2c та b2b продажі). Фактори зовнішнього та внутрішнього середовища функціонування підприємства. </a:t>
            </a:r>
            <a:r>
              <a:rPr lang="en-US" dirty="0" smtClean="0"/>
              <a:t>SWOT</a:t>
            </a:r>
            <a:r>
              <a:rPr lang="uk-UA" dirty="0" err="1" smtClean="0"/>
              <a:t>–аналіз</a:t>
            </a:r>
            <a:r>
              <a:rPr lang="uk-UA" dirty="0" smtClean="0"/>
              <a:t> діяльності підприємства. Виробнича функція (</a:t>
            </a:r>
            <a:r>
              <a:rPr lang="uk-UA" dirty="0" err="1" smtClean="0"/>
              <a:t>однофакторна</a:t>
            </a:r>
            <a:r>
              <a:rPr lang="uk-UA" dirty="0" smtClean="0"/>
              <a:t>, </a:t>
            </a:r>
            <a:r>
              <a:rPr lang="uk-UA" dirty="0" err="1" smtClean="0"/>
              <a:t>двофакторна</a:t>
            </a:r>
            <a:r>
              <a:rPr lang="uk-UA" dirty="0" smtClean="0"/>
              <a:t>, функція </a:t>
            </a:r>
            <a:r>
              <a:rPr lang="uk-UA" dirty="0" err="1" smtClean="0"/>
              <a:t>Кобба-Дугласа</a:t>
            </a:r>
            <a:r>
              <a:rPr lang="uk-UA" dirty="0" smtClean="0"/>
              <a:t>). Витрати підприємства та їх види (постійні, змінні, середні, граничні витрати). Основні економічні показники функціонування підприємства. Точка беззбитковості.</a:t>
            </a:r>
            <a:endParaRPr lang="ru-RU" dirty="0" smtClean="0"/>
          </a:p>
          <a:p>
            <a:r>
              <a:rPr lang="uk-UA" b="1" dirty="0" smtClean="0"/>
              <a:t> </a:t>
            </a:r>
            <a:endParaRPr lang="ru-RU" dirty="0" smtClean="0"/>
          </a:p>
          <a:p>
            <a:r>
              <a:rPr lang="uk-UA" b="1" dirty="0" smtClean="0"/>
              <a:t>Тема 2. Горизонтальна та вертикальна взаємодія підприємств.</a:t>
            </a:r>
            <a:endParaRPr lang="ru-RU" dirty="0" smtClean="0"/>
          </a:p>
          <a:p>
            <a:r>
              <a:rPr lang="uk-UA" dirty="0" smtClean="0"/>
              <a:t>Інтеграція підприємств на галузевих ринках. Види інтеграції. Горизонтальна інтеграція. Види </a:t>
            </a:r>
            <a:r>
              <a:rPr lang="uk-UA" dirty="0" err="1" smtClean="0"/>
              <a:t>обєднань</a:t>
            </a:r>
            <a:r>
              <a:rPr lang="uk-UA" dirty="0" smtClean="0"/>
              <a:t> підприємств визначені господарським кодексом. Мотиви горизонтальної інтеграції. Показники ринкової влади фірми (</a:t>
            </a:r>
            <a:r>
              <a:rPr lang="uk-UA" dirty="0" err="1" smtClean="0"/>
              <a:t>порогова</a:t>
            </a:r>
            <a:r>
              <a:rPr lang="uk-UA" dirty="0" smtClean="0"/>
              <a:t> частка ринку, індекс концентрації, індекс </a:t>
            </a:r>
            <a:r>
              <a:rPr lang="uk-UA" dirty="0" err="1" smtClean="0"/>
              <a:t>Херфіндаля-Хіршмана</a:t>
            </a:r>
            <a:r>
              <a:rPr lang="uk-UA" dirty="0" smtClean="0"/>
              <a:t>, індекс </a:t>
            </a:r>
            <a:r>
              <a:rPr lang="uk-UA" dirty="0" err="1" smtClean="0"/>
              <a:t>Лернера</a:t>
            </a:r>
            <a:r>
              <a:rPr lang="uk-UA" dirty="0" smtClean="0"/>
              <a:t>). Вертикальна інтеграція підприємств. Види вертикальної інтеграції. Форми вертикально інтегрованих ринкових структур.</a:t>
            </a:r>
            <a:r>
              <a:rPr lang="uk-UA" b="1" dirty="0" smtClean="0"/>
              <a:t> </a:t>
            </a:r>
            <a:r>
              <a:rPr lang="uk-UA" dirty="0" smtClean="0"/>
              <a:t>Мотиви вертикальної інтеграції. </a:t>
            </a:r>
            <a:r>
              <a:rPr lang="uk-UA" dirty="0" err="1" smtClean="0"/>
              <a:t>Синергетичний</a:t>
            </a:r>
            <a:r>
              <a:rPr lang="uk-UA" dirty="0" smtClean="0"/>
              <a:t> ефект інтеграції.</a:t>
            </a:r>
            <a:endParaRPr lang="ru-RU" dirty="0" smtClean="0"/>
          </a:p>
          <a:p>
            <a:r>
              <a:rPr lang="uk-UA" b="1" dirty="0" smtClean="0"/>
              <a:t> </a:t>
            </a:r>
            <a:endParaRPr lang="ru-RU" dirty="0" smtClean="0"/>
          </a:p>
          <a:p>
            <a:r>
              <a:rPr lang="uk-UA" b="1" dirty="0" smtClean="0"/>
              <a:t>Тема 3. Диференціація продукту.</a:t>
            </a:r>
            <a:endParaRPr lang="ru-RU" dirty="0" smtClean="0"/>
          </a:p>
          <a:p>
            <a:r>
              <a:rPr lang="uk-UA" dirty="0" smtClean="0"/>
              <a:t>Поняття диференціації продукту. Природа продуктової диференціації. Ринки однорідних та диференційованих продуктів. Фактори диференціації продукту (якість, сервіс, реклама). Вимір продуктової диференціації (перехресна еластичність попиту, індекс ентропії). Метод </a:t>
            </a:r>
            <a:r>
              <a:rPr lang="uk-UA" dirty="0" err="1" smtClean="0"/>
              <a:t>виокремлених</a:t>
            </a:r>
            <a:r>
              <a:rPr lang="uk-UA" dirty="0" smtClean="0"/>
              <a:t> характеристик.  Види продуктової диференціації. Горизонтальна продуктова диференціація. Вертикальна продуктова диференціація продукту. Позиціонування продукту. Модель </a:t>
            </a:r>
            <a:r>
              <a:rPr lang="uk-UA" dirty="0" err="1" smtClean="0"/>
              <a:t>Хотелінга</a:t>
            </a:r>
            <a:r>
              <a:rPr lang="uk-UA" dirty="0" smtClean="0"/>
              <a:t>. </a:t>
            </a:r>
            <a:r>
              <a:rPr lang="uk-UA" dirty="0" err="1" smtClean="0"/>
              <a:t>Содель</a:t>
            </a:r>
            <a:r>
              <a:rPr lang="uk-UA" dirty="0" smtClean="0"/>
              <a:t> Салопа. Асортиментна/товарна політика підприємства. Складові товарної політики Позиціонування товару. Характеристика асортименту товару (ширина, глибина, насичення,гармонійність). Методи корекції асортименту (розширення, скорочення, стабілізація, оновлення, гармонізація). </a:t>
            </a:r>
            <a:endParaRPr lang="ru-RU" dirty="0" smtClean="0"/>
          </a:p>
          <a:p>
            <a:endParaRPr lang="uk-UA" b="1" dirty="0" smtClean="0"/>
          </a:p>
          <a:p>
            <a:r>
              <a:rPr lang="uk-UA" b="1" dirty="0" smtClean="0"/>
              <a:t>Тема 4. Інноваційна активність підприємств.</a:t>
            </a:r>
            <a:endParaRPr lang="ru-RU" dirty="0" smtClean="0"/>
          </a:p>
          <a:p>
            <a:r>
              <a:rPr lang="uk-UA" dirty="0" smtClean="0"/>
              <a:t>Сутність науково-технічного прогресу та основні напрямки його розвитку. Сутність інноваційної активності підприємств. Інфраструктура ринку інновацій. Способи організації інноваційної діяльності. Стратегії та бізнес-моделі інноваційного розвитку підприємств. Інвестиційне забезпечення інноваційного розвитку підприємств. Моніторинг інновацій. Методи та показники оцінки інноваційної активності підприємств. Оцінка ефективності нововведень.</a:t>
            </a:r>
            <a:endParaRPr lang="ru-RU" dirty="0" smtClean="0"/>
          </a:p>
          <a:p>
            <a:endParaRPr lang="uk-UA" b="1" dirty="0" smtClean="0"/>
          </a:p>
          <a:p>
            <a:r>
              <a:rPr lang="uk-UA" b="1" dirty="0" smtClean="0"/>
              <a:t>Тема 5. Прогнозування попиту на продукцію підприємства</a:t>
            </a:r>
            <a:endParaRPr lang="ru-RU" dirty="0" smtClean="0"/>
          </a:p>
          <a:p>
            <a:r>
              <a:rPr lang="uk-UA" dirty="0" smtClean="0"/>
              <a:t>Попит на товари в умовах досконало конкурентного ринку. Ринковий попит як сума індивідуального попиту всіх споживачів певного товару. Зображення попиту: аналітичне, табличне та графічне. Закон попиту та його пояснення базовими положеннями теорії поведінки споживача. Цінові та нецінові детермінанти попиту. Концепція цінової еластичності попиту у визначенні міри чутливості споживача до зміни цін на товари. Прогнозування попиту. Методи прогнозування попиту (прогнозування на основі ковзної середньої, трендові моделі, економіко-математичне моделювання, метод екстраполяції). Якісні методи (експертні, опитування споживачів, оцінка рівня продажу).</a:t>
            </a:r>
            <a:endParaRPr lang="ru-RU" dirty="0" smtClean="0"/>
          </a:p>
          <a:p>
            <a:r>
              <a:rPr lang="uk-UA" b="1" dirty="0" smtClean="0"/>
              <a:t> </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a:bodyPr>
          <a:lstStyle/>
          <a:p>
            <a:pPr algn="ctr"/>
            <a:r>
              <a:rPr lang="uk-UA" sz="1200" b="1" dirty="0" smtClean="0">
                <a:latin typeface="Monotype Corsiva" pitchFamily="66" charset="0"/>
              </a:rPr>
              <a:t>Модуль 2. Мікроекономічний аналіз функціонування ринків різних типів</a:t>
            </a:r>
          </a:p>
          <a:p>
            <a:pPr algn="ctr">
              <a:buNone/>
            </a:pPr>
            <a:endParaRPr lang="ru-RU" sz="1200" dirty="0" smtClean="0">
              <a:latin typeface="Monotype Corsiva" pitchFamily="66" charset="0"/>
            </a:endParaRPr>
          </a:p>
          <a:p>
            <a:r>
              <a:rPr lang="uk-UA" sz="1000" b="1" dirty="0" smtClean="0"/>
              <a:t>Тема 2. Детермінанти галузей та ринкових структур</a:t>
            </a:r>
            <a:endParaRPr lang="ru-RU" sz="1000" dirty="0" smtClean="0"/>
          </a:p>
          <a:p>
            <a:r>
              <a:rPr lang="uk-UA" sz="1000" dirty="0" smtClean="0"/>
              <a:t>Сутність та види детермінантів галузей та ринкових структур. Функціонування підприємств в умовах досконалої конкуренції. Функціонування підприємств в умовах недосконалої конкуренції. Функціонування підприємств в умовах монополії. Форми і засоби цінової та нецінової конкуренції. Поняття конкурентоспроможності галузі. Теорія </a:t>
            </a:r>
            <a:r>
              <a:rPr lang="uk-UA" sz="1000" dirty="0" err="1" smtClean="0"/>
              <a:t>конкурентнтних</a:t>
            </a:r>
            <a:r>
              <a:rPr lang="uk-UA" sz="1000" dirty="0" smtClean="0"/>
              <a:t> переваг (діамант </a:t>
            </a:r>
            <a:r>
              <a:rPr lang="uk-UA" sz="1000" dirty="0" err="1" smtClean="0"/>
              <a:t>Портера</a:t>
            </a:r>
            <a:r>
              <a:rPr lang="uk-UA" sz="1000" dirty="0" smtClean="0"/>
              <a:t>). Конкурентоспроможність підприємства в ринковій економіці. Фактори, що впливають на конкурентоспроможність. Відмінність конкурентоспроможності підприємства і </a:t>
            </a:r>
            <a:r>
              <a:rPr lang="uk-UA" sz="1000" dirty="0" err="1" smtClean="0"/>
              <a:t>товара</a:t>
            </a:r>
            <a:r>
              <a:rPr lang="uk-UA" sz="1000" dirty="0" smtClean="0"/>
              <a:t>. Діагностика конкурентного середовища підприємства. Оцінка конкурентоспроможності підприємства. Чинники підвищення конкурентоспроможності підприємства.</a:t>
            </a:r>
            <a:endParaRPr lang="ru-RU" sz="1000" dirty="0" smtClean="0"/>
          </a:p>
          <a:p>
            <a:endParaRPr lang="uk-UA" sz="1000" b="1" dirty="0" smtClean="0"/>
          </a:p>
          <a:p>
            <a:r>
              <a:rPr lang="uk-UA" sz="1000" b="1" dirty="0" smtClean="0"/>
              <a:t>Тема 2. Цінова дискримінація</a:t>
            </a:r>
            <a:endParaRPr lang="ru-RU" sz="1000" dirty="0" smtClean="0"/>
          </a:p>
          <a:p>
            <a:r>
              <a:rPr lang="uk-UA" sz="1000" dirty="0" smtClean="0"/>
              <a:t>Ціноутворення в умовах ринкової економіки (система цін в економіці). Способи класифікації цін. Функції цін та принципи ціноутворення. Складові структури цін. Етапи ціноутворення. Вплив структури ринку збуту на вибір цілей цінової політики. Базові моделі ціноутворення (витратний підхід, ціннісний підхід). Цінова політика. Поняття цінової дискримінації. Мета цінової дискримінації. Види цінової дискримінації (цінова дискримінація першого, другого та третього ступеня). Економічні наслідки застосування цінової дискримінації.</a:t>
            </a:r>
            <a:endParaRPr lang="ru-RU" sz="1000" dirty="0" smtClean="0"/>
          </a:p>
          <a:p>
            <a:endParaRPr lang="uk-UA" sz="1000" b="1" dirty="0" smtClean="0"/>
          </a:p>
          <a:p>
            <a:r>
              <a:rPr lang="uk-UA" sz="1000" b="1" dirty="0" smtClean="0"/>
              <a:t>Тема 3. Ринкові бар’єри</a:t>
            </a:r>
            <a:endParaRPr lang="ru-RU" sz="1000" dirty="0" smtClean="0"/>
          </a:p>
          <a:p>
            <a:r>
              <a:rPr lang="uk-UA" sz="1000" dirty="0" smtClean="0"/>
              <a:t>Поняття ринкових бар’єрів. Бар’єри входу і виходу. Види бар’єрів: виняткові права, пільги, надані регіону або окремому господарюючому суб'єкту;  ліцензування; патенти і авторські права; технологічні секрети; власність на всю пропозицію якого-небудь невідтворного ресурсу; ексклюзивні довгострокові угоди із посередниками сировини і матеріалів; бар'єри, встановлені на шляху міжнародної торгівлі. Чинники які визначають висоту бар’єру.</a:t>
            </a:r>
            <a:endParaRPr lang="ru-RU" sz="1000" dirty="0" smtClean="0"/>
          </a:p>
          <a:p>
            <a:endParaRPr lang="uk-UA" sz="1000" b="1" dirty="0" smtClean="0"/>
          </a:p>
          <a:p>
            <a:r>
              <a:rPr lang="uk-UA" sz="1000" b="1" dirty="0" smtClean="0"/>
              <a:t>Тема 9. Поведінка підприємств на факторному ринку.</a:t>
            </a:r>
            <a:endParaRPr lang="ru-RU" sz="1000" dirty="0" smtClean="0"/>
          </a:p>
          <a:p>
            <a:r>
              <a:rPr lang="uk-UA" sz="1000" dirty="0" smtClean="0"/>
              <a:t>Фактори виробництва: економічна сутність та види. Попит на товар та попит на фактори виробництва. Ринки факторів виробництва, їх функції в економіці (ринок землі, ринок праці, ринок капіталу). Споживання факторів виробництва: цілі й обмеження. </a:t>
            </a:r>
            <a:endParaRPr lang="ru-RU" sz="1000" dirty="0" smtClean="0"/>
          </a:p>
          <a:p>
            <a:endParaRPr lang="uk-UA" sz="1000" b="1" dirty="0" smtClean="0"/>
          </a:p>
          <a:p>
            <a:r>
              <a:rPr lang="uk-UA" sz="1000" b="1" dirty="0" smtClean="0"/>
              <a:t>Тема 10. Аналіз виявів економічного та адміністративного впливу на галузевий ринок.</a:t>
            </a:r>
            <a:endParaRPr lang="ru-RU" sz="1000" dirty="0" smtClean="0"/>
          </a:p>
          <a:p>
            <a:r>
              <a:rPr lang="uk-UA" sz="1000" dirty="0" smtClean="0"/>
              <a:t>Державна галузева політика. Провали ринків. Типи галузевої політики. Методи державного регулювання конкурентного середовища на ринку та запровадження заходів спрямованих на захист та розвиток конкуренції. Мета державного регулювання конкуренції. Джерела нормативного регулювання конкурентного середовища. </a:t>
            </a:r>
            <a:endParaRPr lang="ru-RU" sz="1000" dirty="0" smtClean="0"/>
          </a:p>
          <a:p>
            <a:endParaRPr lang="ru-RU"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gray">
          <a:xfrm>
            <a:off x="2195736" y="260648"/>
            <a:ext cx="4495800" cy="609600"/>
          </a:xfrm>
          <a:prstGeom prst="rect">
            <a:avLst/>
          </a:prstGeom>
        </p:spPr>
        <p:txBody>
          <a:bodyPr wrap="none" fromWordArt="1">
            <a:prstTxWarp prst="textDeflate">
              <a:avLst>
                <a:gd name="adj" fmla="val 0"/>
              </a:avLst>
            </a:prstTxWarp>
          </a:bodyPr>
          <a:lstStyle/>
          <a:p>
            <a:pPr algn="ct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Список </a:t>
            </a:r>
            <a:r>
              <a:rPr lang="uk-UA"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літератури</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
        <p:nvSpPr>
          <p:cNvPr id="5" name="Содержимое 2"/>
          <p:cNvSpPr>
            <a:spLocks noGrp="1"/>
          </p:cNvSpPr>
          <p:nvPr>
            <p:ph idx="1"/>
          </p:nvPr>
        </p:nvSpPr>
        <p:spPr>
          <a:xfrm>
            <a:off x="457200" y="1196752"/>
            <a:ext cx="8229600" cy="4929411"/>
          </a:xfrm>
        </p:spPr>
        <p:txBody>
          <a:bodyPr>
            <a:normAutofit/>
          </a:bodyPr>
          <a:lstStyle/>
          <a:p>
            <a:pPr lvl="0"/>
            <a:r>
              <a:rPr lang="uk-UA" sz="1200" dirty="0" err="1" smtClean="0"/>
              <a:t>Азьмук</a:t>
            </a:r>
            <a:r>
              <a:rPr lang="uk-UA" sz="1200" dirty="0" smtClean="0"/>
              <a:t> Л.А., Задорожна Н.В. </a:t>
            </a:r>
            <a:r>
              <a:rPr lang="uk-UA" sz="1200" dirty="0" err="1" smtClean="0"/>
              <a:t>Мікроеоконмічна</a:t>
            </a:r>
            <a:r>
              <a:rPr lang="uk-UA" sz="1200" dirty="0" smtClean="0"/>
              <a:t> теорія виробництва і витрат: </a:t>
            </a:r>
            <a:r>
              <a:rPr lang="uk-UA" sz="1200" dirty="0" err="1" smtClean="0"/>
              <a:t>Навч.-метод</a:t>
            </a:r>
            <a:r>
              <a:rPr lang="uk-UA" sz="1200" dirty="0" smtClean="0"/>
              <a:t>. </a:t>
            </a:r>
            <a:r>
              <a:rPr lang="uk-UA" sz="1200" dirty="0" err="1" smtClean="0"/>
              <a:t>посіб</a:t>
            </a:r>
            <a:r>
              <a:rPr lang="uk-UA" sz="1200" dirty="0" smtClean="0"/>
              <a:t>. для </a:t>
            </a:r>
            <a:r>
              <a:rPr lang="uk-UA" sz="1200" dirty="0" err="1" smtClean="0"/>
              <a:t>самост</a:t>
            </a:r>
            <a:r>
              <a:rPr lang="uk-UA" sz="1200" dirty="0" smtClean="0"/>
              <a:t>. вивчення дисципліни. – К.: КНЕУ, 2005. – 160с.</a:t>
            </a:r>
          </a:p>
          <a:p>
            <a:pPr lvl="0"/>
            <a:r>
              <a:rPr lang="uk-UA" sz="1200" dirty="0" smtClean="0"/>
              <a:t>Аналітична економія: Макроекономіка і мікроекономіка: Підручник: У 2-х кн. — Кн. 2: Вступ до аналітичної економії. Мікроекономіка. — 2-ге вид., випр. і </a:t>
            </a:r>
            <a:r>
              <a:rPr lang="uk-UA" sz="1200" dirty="0" err="1" smtClean="0"/>
              <a:t>доп</a:t>
            </a:r>
            <a:r>
              <a:rPr lang="uk-UA" sz="1200" dirty="0" smtClean="0"/>
              <a:t>. Затверджено МОН / За ред. С.М. </a:t>
            </a:r>
            <a:r>
              <a:rPr lang="uk-UA" sz="1200" dirty="0" err="1" smtClean="0"/>
              <a:t>Панчишина</a:t>
            </a:r>
            <a:r>
              <a:rPr lang="uk-UA" sz="1200" dirty="0" smtClean="0"/>
              <a:t> К., 2013. — 615 с.</a:t>
            </a:r>
            <a:endParaRPr lang="ru-RU" sz="1200" dirty="0" smtClean="0"/>
          </a:p>
          <a:p>
            <a:pPr lvl="0"/>
            <a:r>
              <a:rPr lang="uk-UA" sz="1200" dirty="0" err="1" smtClean="0"/>
              <a:t>Базилевич</a:t>
            </a:r>
            <a:r>
              <a:rPr lang="uk-UA" sz="1200" dirty="0" smtClean="0"/>
              <a:t> В., Лук’янов В., Писаренко Н. Мікроекономіка: Опорний конспект лекцій. – К.: Четверта хвиля, 1998. – 248 с</a:t>
            </a:r>
          </a:p>
          <a:p>
            <a:pPr lvl="0"/>
            <a:r>
              <a:rPr lang="uk-UA" sz="1200" dirty="0" smtClean="0"/>
              <a:t>Біла С. О. Мікроекономіка. -К.:Міленіум, 2004. - 302c. </a:t>
            </a:r>
          </a:p>
          <a:p>
            <a:pPr lvl="0"/>
            <a:r>
              <a:rPr lang="uk-UA" sz="1200" dirty="0" err="1" smtClean="0"/>
              <a:t>Гадзевич</a:t>
            </a:r>
            <a:r>
              <a:rPr lang="uk-UA" sz="1200" dirty="0" smtClean="0"/>
              <a:t> О.І. Основи економічного аналізу і діагностики фінансово-господарської діяльності підприємств: </a:t>
            </a:r>
            <a:r>
              <a:rPr lang="uk-UA" sz="1200" dirty="0" err="1" smtClean="0"/>
              <a:t>Навч.посіб</a:t>
            </a:r>
            <a:r>
              <a:rPr lang="uk-UA" sz="1200" dirty="0" smtClean="0"/>
              <a:t>. – К.: Кондор, 2004. – 180с.</a:t>
            </a:r>
            <a:endParaRPr lang="ru-RU" sz="1200" dirty="0" smtClean="0"/>
          </a:p>
          <a:p>
            <a:pPr lvl="0"/>
            <a:r>
              <a:rPr lang="uk-UA" sz="1200" dirty="0" err="1" smtClean="0"/>
              <a:t>Задоя</a:t>
            </a:r>
            <a:r>
              <a:rPr lang="uk-UA" sz="1200" dirty="0" smtClean="0"/>
              <a:t> А. О. Мікроекономіка / А. О.  </a:t>
            </a:r>
            <a:r>
              <a:rPr lang="uk-UA" sz="1200" dirty="0" err="1" smtClean="0"/>
              <a:t>Задоя</a:t>
            </a:r>
            <a:r>
              <a:rPr lang="uk-UA" sz="1200" dirty="0" smtClean="0"/>
              <a:t>. – К.:Знання, 2005. – 211c. </a:t>
            </a:r>
            <a:endParaRPr lang="ru-RU" sz="1200" dirty="0" smtClean="0"/>
          </a:p>
          <a:p>
            <a:pPr lvl="0"/>
            <a:r>
              <a:rPr lang="uk-UA" sz="1200" dirty="0" err="1" smtClean="0"/>
              <a:t>Кіндрацька</a:t>
            </a:r>
            <a:r>
              <a:rPr lang="uk-UA" sz="1200" dirty="0" smtClean="0"/>
              <a:t> Г.І Стратегічний менеджмент: </a:t>
            </a:r>
            <a:r>
              <a:rPr lang="uk-UA" sz="1200" dirty="0" err="1" smtClean="0"/>
              <a:t>навч</a:t>
            </a:r>
            <a:r>
              <a:rPr lang="uk-UA" sz="1200" dirty="0" smtClean="0"/>
              <a:t>. </a:t>
            </a:r>
            <a:r>
              <a:rPr lang="uk-UA" sz="1200" dirty="0" err="1" smtClean="0"/>
              <a:t>пос</a:t>
            </a:r>
            <a:r>
              <a:rPr lang="uk-UA" sz="1200" dirty="0" smtClean="0"/>
              <a:t>. для </a:t>
            </a:r>
            <a:r>
              <a:rPr lang="uk-UA" sz="1200" dirty="0" err="1" smtClean="0"/>
              <a:t>студ</a:t>
            </a:r>
            <a:r>
              <a:rPr lang="uk-UA" sz="1200" dirty="0" smtClean="0"/>
              <a:t>. ВНЗ / Г. І. </a:t>
            </a:r>
            <a:r>
              <a:rPr lang="uk-UA" sz="1200" dirty="0" err="1" smtClean="0"/>
              <a:t>Кіндрацька</a:t>
            </a:r>
            <a:r>
              <a:rPr lang="uk-UA" sz="1200" dirty="0" smtClean="0"/>
              <a:t>. -2-е вид. -К.:Знання, 2010. - 406c.</a:t>
            </a:r>
            <a:endParaRPr lang="ru-RU" sz="1200" dirty="0" smtClean="0"/>
          </a:p>
          <a:p>
            <a:pPr lvl="0"/>
            <a:r>
              <a:rPr lang="uk-UA" sz="1200" dirty="0" smtClean="0"/>
              <a:t>Конкурентоспроможність підприємства : </a:t>
            </a:r>
            <a:r>
              <a:rPr lang="uk-UA" sz="1200" dirty="0" err="1" smtClean="0"/>
              <a:t>навч</a:t>
            </a:r>
            <a:r>
              <a:rPr lang="uk-UA" sz="1200" dirty="0" smtClean="0"/>
              <a:t>. </a:t>
            </a:r>
            <a:r>
              <a:rPr lang="uk-UA" sz="1200" dirty="0" err="1" smtClean="0"/>
              <a:t>посіб</a:t>
            </a:r>
            <a:r>
              <a:rPr lang="uk-UA" sz="1200" dirty="0" smtClean="0"/>
              <a:t>. / Р. Л. </a:t>
            </a:r>
            <a:r>
              <a:rPr lang="uk-UA" sz="1200" dirty="0" err="1" smtClean="0"/>
              <a:t>Лупак</a:t>
            </a:r>
            <a:r>
              <a:rPr lang="uk-UA" sz="1200" dirty="0" smtClean="0"/>
              <a:t>, Т. Г. </a:t>
            </a:r>
            <a:r>
              <a:rPr lang="uk-UA" sz="1200" dirty="0" err="1" smtClean="0"/>
              <a:t>Васильців</a:t>
            </a:r>
            <a:r>
              <a:rPr lang="uk-UA" sz="1200" dirty="0" smtClean="0"/>
              <a:t>. – Львів : Видавництво ЛКА, 2016. – 484 с.</a:t>
            </a:r>
            <a:endParaRPr lang="ru-RU" sz="1200" dirty="0" smtClean="0"/>
          </a:p>
          <a:p>
            <a:pPr lvl="0"/>
            <a:r>
              <a:rPr lang="uk-UA" sz="1200" dirty="0" smtClean="0"/>
              <a:t>Мікроекономіка: Підручник / За ред. В.Д.</a:t>
            </a:r>
            <a:r>
              <a:rPr lang="uk-UA" sz="1200" dirty="0" err="1" smtClean="0"/>
              <a:t>Базилевича</a:t>
            </a:r>
            <a:r>
              <a:rPr lang="uk-UA" sz="1200" dirty="0" smtClean="0"/>
              <a:t>. – 2-ге вид.,  перероб. і </a:t>
            </a:r>
            <a:r>
              <a:rPr lang="uk-UA" sz="1200" dirty="0" err="1" smtClean="0"/>
              <a:t>доп</a:t>
            </a:r>
            <a:r>
              <a:rPr lang="uk-UA" sz="1200" dirty="0" smtClean="0"/>
              <a:t>. – К.: Знання, 2008. – 679 с. </a:t>
            </a:r>
            <a:endParaRPr lang="ru-RU" sz="1200" dirty="0" smtClean="0"/>
          </a:p>
          <a:p>
            <a:pPr lvl="0"/>
            <a:r>
              <a:rPr lang="uk-UA" sz="1200" dirty="0" smtClean="0"/>
              <a:t>Оснач О.Ф., Промисловий маркетинг: Підручник [для </a:t>
            </a:r>
            <a:r>
              <a:rPr lang="uk-UA" sz="1200" dirty="0" err="1" smtClean="0"/>
              <a:t>студ</a:t>
            </a:r>
            <a:r>
              <a:rPr lang="uk-UA" sz="1200" dirty="0" smtClean="0"/>
              <a:t>. </a:t>
            </a:r>
            <a:r>
              <a:rPr lang="uk-UA" sz="1200" dirty="0" err="1" smtClean="0"/>
              <a:t>вищ</a:t>
            </a:r>
            <a:r>
              <a:rPr lang="uk-UA" sz="1200" dirty="0" smtClean="0"/>
              <a:t>. </a:t>
            </a:r>
            <a:r>
              <a:rPr lang="uk-UA" sz="1200" dirty="0" err="1" smtClean="0"/>
              <a:t>навч</a:t>
            </a:r>
            <a:r>
              <a:rPr lang="uk-UA" sz="1200" dirty="0" smtClean="0"/>
              <a:t>. </a:t>
            </a:r>
            <a:r>
              <a:rPr lang="uk-UA" sz="1200" dirty="0" err="1" smtClean="0"/>
              <a:t>закл</a:t>
            </a:r>
            <a:r>
              <a:rPr lang="uk-UA" sz="1200" dirty="0" smtClean="0"/>
              <a:t>.]/Оснач О.Ф., </a:t>
            </a:r>
            <a:r>
              <a:rPr lang="uk-UA" sz="1200" dirty="0" err="1" smtClean="0"/>
              <a:t>Пилипчук</a:t>
            </a:r>
            <a:r>
              <a:rPr lang="uk-UA" sz="1200" dirty="0" smtClean="0"/>
              <a:t> В.П., Коваленко Л.П. – К.: Центр учбової літератури, 2009. –520с.</a:t>
            </a:r>
            <a:endParaRPr lang="ru-RU" sz="1200" dirty="0" smtClean="0"/>
          </a:p>
          <a:p>
            <a:pPr lvl="0"/>
            <a:r>
              <a:rPr lang="uk-UA" sz="1200" dirty="0" smtClean="0"/>
              <a:t>Скрипко Т.О Інноваційний менеджмент : підручник для </a:t>
            </a:r>
            <a:r>
              <a:rPr lang="uk-UA" sz="1200" dirty="0" err="1" smtClean="0"/>
              <a:t>студ</a:t>
            </a:r>
            <a:r>
              <a:rPr lang="uk-UA" sz="1200" dirty="0" smtClean="0"/>
              <a:t>. ВНЗ / Т. О. Скрипко. -К.:Знання, 2011. - 423c.</a:t>
            </a:r>
            <a:endParaRPr lang="ru-RU" sz="1200" dirty="0" smtClean="0"/>
          </a:p>
          <a:p>
            <a:pPr lvl="0"/>
            <a:r>
              <a:rPr lang="uk-UA" sz="1200" dirty="0" smtClean="0"/>
              <a:t>Інноваційний розвиток підприємства. Навчальний посібник / За ред. П. П. </a:t>
            </a:r>
            <a:r>
              <a:rPr lang="uk-UA" sz="1200" dirty="0" err="1" smtClean="0"/>
              <a:t>Микитюка</a:t>
            </a:r>
            <a:r>
              <a:rPr lang="uk-UA" sz="1200" dirty="0" smtClean="0"/>
              <a:t>. – Тернопіль: ПП «Принтер </a:t>
            </a:r>
            <a:r>
              <a:rPr lang="uk-UA" sz="1200" dirty="0" err="1" smtClean="0"/>
              <a:t>Інформ</a:t>
            </a:r>
            <a:r>
              <a:rPr lang="uk-UA" sz="1200" dirty="0" smtClean="0"/>
              <a:t>», 2015. – 224 с.</a:t>
            </a:r>
            <a:endParaRPr lang="ru-RU" sz="1200" dirty="0" smtClean="0"/>
          </a:p>
          <a:p>
            <a:pPr lvl="0"/>
            <a:r>
              <a:rPr lang="uk-UA" sz="1200" dirty="0" err="1" smtClean="0"/>
              <a:t>Пінішко</a:t>
            </a:r>
            <a:r>
              <a:rPr lang="uk-UA" sz="1200" dirty="0" smtClean="0"/>
              <a:t> В.С. Ціни і ціноутворення : </a:t>
            </a:r>
            <a:r>
              <a:rPr lang="uk-UA" sz="1200" dirty="0" err="1" smtClean="0"/>
              <a:t>навч</a:t>
            </a:r>
            <a:r>
              <a:rPr lang="uk-UA" sz="1200" dirty="0" smtClean="0"/>
              <a:t>. </a:t>
            </a:r>
            <a:r>
              <a:rPr lang="uk-UA" sz="1200" dirty="0" err="1" smtClean="0"/>
              <a:t>посібн</a:t>
            </a:r>
            <a:r>
              <a:rPr lang="uk-UA" sz="1200" dirty="0" smtClean="0"/>
              <a:t>. – Львів: «Інтелект-Захід», 2010. – 488с.</a:t>
            </a:r>
            <a:endParaRPr lang="ru-RU" sz="1200" dirty="0" smtClean="0"/>
          </a:p>
          <a:p>
            <a:endParaRPr lang="ru-RU" sz="1000" dirty="0"/>
          </a:p>
        </p:txBody>
      </p:sp>
    </p:spTree>
    <p:extLst>
      <p:ext uri="{BB962C8B-B14F-4D97-AF65-F5344CB8AC3E}">
        <p14:creationId xmlns:p14="http://schemas.microsoft.com/office/powerpoint/2010/main" xmlns="" val="27499645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3a560957eb4d83f40cbc80ff3b7862f65e6674"/>
</p:tagLst>
</file>

<file path=ppt/theme/theme1.xml><?xml version="1.0" encoding="utf-8"?>
<a:theme xmlns:a="http://schemas.openxmlformats.org/drawingml/2006/main" name="Тема Office">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TotalTime>
  <Words>601</Words>
  <Application>Microsoft Office PowerPoint</Application>
  <PresentationFormat>Экран (4:3)</PresentationFormat>
  <Paragraphs>58</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Міністерство освіти і науки України Херсонський державний університет Факультет економіки та менеджменту</vt:lpstr>
      <vt:lpstr>Слайд 2</vt:lpstr>
      <vt:lpstr>Інформаційний обсяг навчальної дисципліни </vt:lpstr>
      <vt:lpstr>Слайд 4</vt:lpstr>
      <vt:lpstr>Слайд 5</vt:lpstr>
    </vt:vector>
  </TitlesOfParts>
  <Company>http://presentation-creation.ru/</Company>
  <LinksUpToDate>false</LinksUpToDate>
  <SharedDoc>false</SharedDoc>
  <HyperlinkBase>http://presentation-creation.ru/</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слайда</dc:title>
  <dc:creator>obstinate</dc:creator>
  <cp:lastModifiedBy>anna</cp:lastModifiedBy>
  <cp:revision>53</cp:revision>
  <dcterms:created xsi:type="dcterms:W3CDTF">2017-06-04T12:24:27Z</dcterms:created>
  <dcterms:modified xsi:type="dcterms:W3CDTF">2020-06-04T22:06:51Z</dcterms:modified>
</cp:coreProperties>
</file>