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230FF-67FF-4D4D-A070-E5338A57C81F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709F4-0C25-432D-9A52-0B35989F5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356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709F4-0C25-432D-9A52-0B35989F54D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189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709F4-0C25-432D-9A52-0B35989F54D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66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D266-010D-4496-BD0A-1D5A1E66E184}" type="datetime1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8423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850D-131C-4EA2-A4B5-5FBE48A5BB67}" type="datetime1">
              <a:rPr lang="ru-RU" smtClean="0"/>
              <a:t>27.04.2020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438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9599D-4B5A-4541-820D-F4CBFBB401BD}" type="datetime1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272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E5F-4041-4099-845A-2DAAE33830A6}" type="datetime1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9857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C95FC-AF11-4128-9A13-70C931E9DAB9}" type="datetime1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97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C201-6D97-4B7E-B16E-D802350B5F0C}" type="datetime1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25697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D2A0D-2519-4082-89A9-B14F69D63D61}" type="datetime1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503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65CB3-7B9D-4D90-8BB3-EF42CA06D13E}" type="datetime1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6036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6B71E-2CE0-427F-9E0A-8391E76A968B}" type="datetime1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72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AB9A5-FD9D-441C-AEA4-F578BF0BC264}" type="datetime1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3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40B8-84B3-4282-9D20-7209359059F3}" type="datetime1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807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5B22-E114-4709-9352-93255123AABB}" type="datetime1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047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D3CBA-F28E-41F0-80C1-A5BAD30CF232}" type="datetime1">
              <a:rPr lang="ru-RU" smtClean="0"/>
              <a:t>27.04.2020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36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5FFD-4DB5-4422-B242-A86B95E7804C}" type="datetime1">
              <a:rPr lang="ru-RU" smtClean="0"/>
              <a:t>27.04.2020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11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929D-1E42-44C0-BDB7-E1C84EAC9CF3}" type="datetime1">
              <a:rPr lang="ru-RU" smtClean="0"/>
              <a:t>27.04.2020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06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1597-A9F8-4CDA-90A7-8D30129BF26E}" type="datetime1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847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982F1-8C58-48CB-A274-A55E93FC4ACB}" type="datetime1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815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23719BB-55D4-4799-B6F4-BEF1BAC06176}" type="datetime1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8554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nbg.gov.au/bryophyte/photos-captions/oxymitra-incrassata-cc-1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plantarium.ru/page/image/id/529877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nbg.gov.au/bryophyte/photos-captions/oxymitra-incrassata-cc-1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5665" y="166255"/>
            <a:ext cx="11369244" cy="2466109"/>
          </a:xfrm>
        </p:spPr>
        <p:txBody>
          <a:bodyPr>
            <a:normAutofit/>
          </a:bodyPr>
          <a:lstStyle/>
          <a:p>
            <a:r>
              <a:rPr lang="uk-UA" sz="3600" b="1" i="1" dirty="0">
                <a:solidFill>
                  <a:schemeClr val="accent1">
                    <a:lumMod val="75000"/>
                  </a:schemeClr>
                </a:solidFill>
              </a:rPr>
              <a:t>Лабораторна робота №7</a:t>
            </a:r>
            <a:r>
              <a:rPr lang="uk-UA" sz="3600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uk-UA" sz="3600" b="1" dirty="0" err="1">
                <a:solidFill>
                  <a:schemeClr val="accent1">
                    <a:lumMod val="75000"/>
                  </a:schemeClr>
                </a:solidFill>
              </a:rPr>
              <a:t>Марчантієві</a:t>
            </a:r>
            <a:r>
              <a:rPr lang="uk-UA" sz="3600" b="1" dirty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uk-UA" sz="3600" b="1" dirty="0" err="1">
                <a:solidFill>
                  <a:schemeClr val="accent1">
                    <a:lumMod val="75000"/>
                  </a:schemeClr>
                </a:solidFill>
              </a:rPr>
              <a:t>юнгерманнієві</a:t>
            </a:r>
            <a:r>
              <a:rPr lang="uk-UA" sz="3600" b="1" dirty="0">
                <a:solidFill>
                  <a:schemeClr val="accent1">
                    <a:lumMod val="75000"/>
                  </a:schemeClr>
                </a:solidFill>
              </a:rPr>
              <a:t> печіночники природних екосистем Херсонщини: </a:t>
            </a:r>
            <a:r>
              <a:rPr lang="uk-UA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Marchantiopsida</a:t>
            </a:r>
            <a:endParaRPr lang="ru-RU" sz="36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5665" y="2676139"/>
            <a:ext cx="11009024" cy="1545551"/>
          </a:xfrm>
        </p:spPr>
        <p:txBody>
          <a:bodyPr>
            <a:normAutofit/>
          </a:bodyPr>
          <a:lstStyle/>
          <a:p>
            <a:r>
              <a:rPr lang="uk-UA" sz="2400" b="1" u="sng" dirty="0" smtClean="0"/>
              <a:t>Мета роботи</a:t>
            </a:r>
            <a:r>
              <a:rPr lang="uk-UA" sz="2400" b="1" dirty="0" smtClean="0"/>
              <a:t>: </a:t>
            </a:r>
            <a:r>
              <a:rPr lang="uk-UA" sz="2400" b="1" dirty="0"/>
              <a:t>розглянути основні таксономічні ознаки відділу </a:t>
            </a:r>
            <a:r>
              <a:rPr lang="uk-UA" sz="2400" b="1" dirty="0" err="1"/>
              <a:t>Марчантієві</a:t>
            </a:r>
            <a:r>
              <a:rPr lang="uk-UA" sz="2400" b="1" dirty="0"/>
              <a:t> та класу </a:t>
            </a:r>
            <a:r>
              <a:rPr lang="uk-UA" sz="2400" b="1" dirty="0" err="1"/>
              <a:t>Марчантієві</a:t>
            </a:r>
            <a:r>
              <a:rPr lang="uk-UA" sz="2400" b="1" dirty="0"/>
              <a:t>, </a:t>
            </a:r>
            <a:endParaRPr lang="uk-UA" sz="2400" b="1" dirty="0" smtClean="0"/>
          </a:p>
          <a:p>
            <a:r>
              <a:rPr lang="uk-UA" sz="2400" b="1" dirty="0" smtClean="0"/>
              <a:t>набути </a:t>
            </a:r>
            <a:r>
              <a:rPr lang="uk-UA" sz="2400" b="1" dirty="0"/>
              <a:t>вміння розпізнавати представників класу </a:t>
            </a:r>
            <a:r>
              <a:rPr lang="uk-UA" sz="2400" b="1" dirty="0" err="1" smtClean="0"/>
              <a:t>Марчатнієві</a:t>
            </a:r>
            <a:endParaRPr lang="ru-RU" sz="2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55927" y="6188075"/>
            <a:ext cx="1136073" cy="669925"/>
          </a:xfrm>
        </p:spPr>
        <p:txBody>
          <a:bodyPr/>
          <a:lstStyle/>
          <a:p>
            <a:fld id="{5D271486-E4EE-42DF-B62F-76935418029A}" type="slidenum">
              <a:rPr lang="ru-RU" smtClean="0"/>
              <a:t>1</a:t>
            </a:fld>
            <a:endParaRPr lang="ru-RU"/>
          </a:p>
        </p:txBody>
      </p:sp>
      <p:sp>
        <p:nvSpPr>
          <p:cNvPr id="5" name="Заголовок 4"/>
          <p:cNvSpPr txBox="1">
            <a:spLocks/>
          </p:cNvSpPr>
          <p:nvPr/>
        </p:nvSpPr>
        <p:spPr>
          <a:xfrm>
            <a:off x="341567" y="4062369"/>
            <a:ext cx="11074578" cy="8946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uk-UA" sz="21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 1.</a:t>
            </a:r>
            <a:r>
              <a:rPr lang="uk-UA" sz="21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100" b="1" cap="none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Розглянути представлені фотознімки зразків </a:t>
            </a:r>
            <a:r>
              <a:rPr lang="uk-UA" sz="2100" b="1" cap="none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марчантієвих</a:t>
            </a:r>
            <a:r>
              <a:rPr lang="uk-UA" sz="2100" b="1" cap="none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печіночників та виготовлених з них мікропрепаратів. Ідентифікувати об</a:t>
            </a:r>
            <a:r>
              <a:rPr lang="en-US" sz="2100" b="1" cap="none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2100" b="1" cap="none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єкти</a:t>
            </a:r>
            <a:endParaRPr lang="ru-RU" sz="2100" b="1" dirty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341567" y="5163761"/>
            <a:ext cx="11074578" cy="102431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uk-UA" sz="21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 2.</a:t>
            </a:r>
            <a:r>
              <a:rPr lang="uk-UA" sz="21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100" b="1" cap="none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Оформити результати </a:t>
            </a:r>
            <a:r>
              <a:rPr lang="uk-UA" sz="2100" b="1" cap="none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визначення, до </a:t>
            </a:r>
            <a:r>
              <a:rPr lang="uk-UA" sz="2100" b="1" cap="none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визначених видів – додати коротке </a:t>
            </a:r>
            <a:r>
              <a:rPr lang="uk-UA" sz="2100" b="1" cap="none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ессе</a:t>
            </a:r>
            <a:r>
              <a:rPr lang="uk-UA" sz="2100" b="1" cap="none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охарактеризувавши їх </a:t>
            </a:r>
            <a:r>
              <a:rPr lang="uk-UA" sz="2100" b="1" cap="none" dirty="0" err="1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субстратні</a:t>
            </a:r>
            <a:r>
              <a:rPr lang="uk-UA" sz="2100" b="1" cap="none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уподобання </a:t>
            </a:r>
            <a:r>
              <a:rPr lang="uk-UA" sz="2100" b="1" cap="none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 </a:t>
            </a:r>
            <a:r>
              <a:rPr lang="uk-UA" sz="2100" b="1" cap="none" dirty="0" err="1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ценотичну</a:t>
            </a:r>
            <a:r>
              <a:rPr lang="uk-UA" sz="2100" b="1" cap="none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100" b="1" cap="none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приуроченість</a:t>
            </a:r>
            <a:endParaRPr lang="ru-RU" sz="2100" b="1" cap="none" dirty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9656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76254" y="0"/>
            <a:ext cx="5921231" cy="1025236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Теоретичні положення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865417" y="768926"/>
            <a:ext cx="7841673" cy="5784273"/>
          </a:xfrm>
        </p:spPr>
        <p:txBody>
          <a:bodyPr>
            <a:noAutofit/>
          </a:bodyPr>
          <a:lstStyle/>
          <a:p>
            <a:r>
              <a:rPr lang="ru-RU" sz="2200" b="1" dirty="0" err="1"/>
              <a:t>Клас</a:t>
            </a:r>
            <a:r>
              <a:rPr lang="ru-RU" sz="2200" b="1" dirty="0"/>
              <a:t> </a:t>
            </a:r>
            <a:r>
              <a:rPr lang="ru-RU" sz="2200" b="1" dirty="0" err="1"/>
              <a:t>Маршанціопсіди</a:t>
            </a:r>
            <a:r>
              <a:rPr lang="ru-RU" sz="2200" b="1" dirty="0"/>
              <a:t> (</a:t>
            </a:r>
            <a:r>
              <a:rPr lang="ru-RU" sz="2200" b="1" dirty="0" err="1"/>
              <a:t>Marchantiopsida</a:t>
            </a:r>
            <a:r>
              <a:rPr lang="ru-RU" sz="2200" b="1" dirty="0"/>
              <a:t>) – </a:t>
            </a:r>
            <a:r>
              <a:rPr lang="uk-UA" sz="2200" b="1" dirty="0"/>
              <a:t>таксон відділу </a:t>
            </a:r>
            <a:r>
              <a:rPr lang="uk-UA" sz="2200" b="1" dirty="0" err="1"/>
              <a:t>Маршанціофіти</a:t>
            </a:r>
            <a:r>
              <a:rPr lang="uk-UA" sz="2200" b="1" dirty="0"/>
              <a:t> (</a:t>
            </a:r>
            <a:r>
              <a:rPr lang="uk-UA" sz="2200" b="1" dirty="0" err="1"/>
              <a:t>Marchantióphyta</a:t>
            </a:r>
            <a:r>
              <a:rPr lang="uk-UA" sz="2200" b="1" dirty="0"/>
              <a:t>). Клас </a:t>
            </a:r>
            <a:r>
              <a:rPr lang="uk-UA" sz="2200" b="1" dirty="0" smtClean="0"/>
              <a:t>вищих </a:t>
            </a:r>
            <a:r>
              <a:rPr lang="uk-UA" sz="2200" b="1" dirty="0" err="1" smtClean="0"/>
              <a:t>безсудинних</a:t>
            </a:r>
            <a:r>
              <a:rPr lang="uk-UA" sz="2200" b="1" dirty="0" smtClean="0"/>
              <a:t> </a:t>
            </a:r>
            <a:r>
              <a:rPr lang="ru-RU" sz="2200" b="1" dirty="0" err="1"/>
              <a:t>рослини</a:t>
            </a:r>
            <a:r>
              <a:rPr lang="ru-RU" sz="2200" b="1" dirty="0"/>
              <a:t> з </a:t>
            </a:r>
            <a:r>
              <a:rPr lang="ru-RU" sz="2200" b="1" dirty="0" err="1"/>
              <a:t>вегетативним</a:t>
            </a:r>
            <a:r>
              <a:rPr lang="ru-RU" sz="2200" b="1" dirty="0"/>
              <a:t> </a:t>
            </a:r>
            <a:r>
              <a:rPr lang="ru-RU" sz="2200" b="1" dirty="0" err="1"/>
              <a:t>тілом</a:t>
            </a:r>
            <a:r>
              <a:rPr lang="ru-RU" sz="2200" b="1" dirty="0"/>
              <a:t> у </a:t>
            </a:r>
            <a:r>
              <a:rPr lang="ru-RU" sz="2200" b="1" dirty="0" err="1"/>
              <a:t>вигляді</a:t>
            </a:r>
            <a:r>
              <a:rPr lang="ru-RU" sz="2200" b="1" dirty="0"/>
              <a:t> </a:t>
            </a:r>
            <a:r>
              <a:rPr lang="ru-RU" sz="2200" b="1" dirty="0" err="1"/>
              <a:t>слані</a:t>
            </a:r>
            <a:r>
              <a:rPr lang="ru-RU" sz="2200" b="1" dirty="0"/>
              <a:t> </a:t>
            </a:r>
            <a:r>
              <a:rPr lang="uk-UA" sz="2200" b="1" dirty="0"/>
              <a:t>– пластинчастої структури, не почленованої на </a:t>
            </a:r>
            <a:r>
              <a:rPr lang="uk-UA" sz="2200" b="1" dirty="0" smtClean="0"/>
              <a:t>вегетативні </a:t>
            </a:r>
            <a:r>
              <a:rPr lang="uk-UA" sz="2200" b="1" dirty="0"/>
              <a:t>органи</a:t>
            </a:r>
            <a:r>
              <a:rPr lang="ru-RU" sz="2200" b="1" dirty="0"/>
              <a:t>. </a:t>
            </a:r>
            <a:r>
              <a:rPr lang="ru-RU" sz="2200" b="1" dirty="0" err="1"/>
              <a:t>Слань</a:t>
            </a:r>
            <a:r>
              <a:rPr lang="ru-RU" sz="2200" b="1" dirty="0"/>
              <a:t> </a:t>
            </a:r>
            <a:r>
              <a:rPr lang="uk-UA" sz="2200" b="1" dirty="0"/>
              <a:t>може бути округлою або </a:t>
            </a:r>
            <a:r>
              <a:rPr lang="ru-RU" sz="2200" b="1" dirty="0" err="1"/>
              <a:t>дихотомічно</a:t>
            </a:r>
            <a:r>
              <a:rPr lang="ru-RU" sz="2200" b="1" dirty="0"/>
              <a:t> </a:t>
            </a:r>
            <a:r>
              <a:rPr lang="ru-RU" sz="2200" b="1" dirty="0" err="1"/>
              <a:t>розгалужен</a:t>
            </a:r>
            <a:r>
              <a:rPr lang="uk-UA" sz="2200" b="1" dirty="0" err="1"/>
              <a:t>ою</a:t>
            </a:r>
            <a:r>
              <a:rPr lang="uk-UA" sz="2200" b="1" dirty="0"/>
              <a:t>, монотипною або диференційованою на </a:t>
            </a:r>
            <a:r>
              <a:rPr lang="uk-UA" sz="2200" b="1" dirty="0" err="1"/>
              <a:t>псевдотканини</a:t>
            </a:r>
            <a:r>
              <a:rPr lang="uk-UA" sz="2200" b="1" dirty="0"/>
              <a:t> (</a:t>
            </a:r>
            <a:r>
              <a:rPr lang="ru-RU" sz="2200" b="1" dirty="0" err="1"/>
              <a:t>основн</a:t>
            </a:r>
            <a:r>
              <a:rPr lang="uk-UA" sz="2200" b="1" dirty="0"/>
              <a:t>у, епідермальну, </a:t>
            </a:r>
            <a:r>
              <a:rPr lang="ru-RU" sz="2200" b="1" dirty="0" err="1"/>
              <a:t>асиміляційн</a:t>
            </a:r>
            <a:r>
              <a:rPr lang="uk-UA" sz="2200" b="1" dirty="0"/>
              <a:t>у). На верхній частині можливе утворення волосків чи щетинок, з спіднього боку – ризоїд та черевних лусочок</a:t>
            </a:r>
            <a:r>
              <a:rPr lang="ru-RU" sz="2200" b="1" dirty="0"/>
              <a:t>.</a:t>
            </a:r>
            <a:r>
              <a:rPr lang="uk-UA" sz="2200" b="1" dirty="0"/>
              <a:t> Наявність таких структур, їх форма є діагностичними ознаками для окремих родів </a:t>
            </a:r>
            <a:r>
              <a:rPr lang="uk-UA" sz="2200" b="1" dirty="0" err="1"/>
              <a:t>марчантієвих</a:t>
            </a:r>
            <a:r>
              <a:rPr lang="uk-UA" sz="2200" b="1" dirty="0"/>
              <a:t>, разом з характером забарвлення слані, розміром клітин, типом потовщення їх стінок та формою олійних тілець,  особливістю розташування клітин в диференційованій на «тканини» </a:t>
            </a:r>
            <a:r>
              <a:rPr lang="uk-UA" sz="2200" b="1" dirty="0" smtClean="0"/>
              <a:t>слані</a:t>
            </a:r>
            <a:endParaRPr lang="ru-RU" sz="22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466" y="1451264"/>
            <a:ext cx="3417453" cy="25630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154132" y="4253346"/>
            <a:ext cx="382212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err="1"/>
              <a:t>Oxymitra</a:t>
            </a:r>
            <a:r>
              <a:rPr lang="en-US" sz="2000" b="1" i="1" dirty="0"/>
              <a:t> </a:t>
            </a:r>
            <a:r>
              <a:rPr lang="en-US" sz="2000" b="1" i="1" dirty="0" err="1"/>
              <a:t>incrassata</a:t>
            </a:r>
            <a:endParaRPr lang="uk-UA" sz="2000" i="1" dirty="0" smtClean="0">
              <a:hlinkClick r:id="rId4"/>
            </a:endParaRPr>
          </a:p>
          <a:p>
            <a:pPr algn="ctr"/>
            <a:r>
              <a:rPr lang="uk-UA" dirty="0" smtClean="0">
                <a:hlinkClick r:id="rId4"/>
              </a:rPr>
              <a:t>(фото з ресурсу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www.anbg.gov.au/bryophyte/photos-captions/oxymitra-incrassata-cc-1.html</a:t>
            </a:r>
            <a:r>
              <a:rPr lang="uk-UA" dirty="0" smtClean="0"/>
              <a:t>)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10945091" y="6038450"/>
            <a:ext cx="1142245" cy="669925"/>
          </a:xfrm>
        </p:spPr>
        <p:txBody>
          <a:bodyPr/>
          <a:lstStyle/>
          <a:p>
            <a:fld id="{5D271486-E4EE-42DF-B62F-76935418029A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4522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4"/>
          <p:cNvSpPr>
            <a:spLocks noGrp="1"/>
          </p:cNvSpPr>
          <p:nvPr>
            <p:ph idx="1"/>
          </p:nvPr>
        </p:nvSpPr>
        <p:spPr>
          <a:xfrm>
            <a:off x="587230" y="313729"/>
            <a:ext cx="4982297" cy="5604164"/>
          </a:xfrm>
        </p:spPr>
        <p:txBody>
          <a:bodyPr>
            <a:noAutofit/>
          </a:bodyPr>
          <a:lstStyle/>
          <a:p>
            <a:r>
              <a:rPr lang="ru-RU" sz="2200" b="1" dirty="0" err="1" smtClean="0"/>
              <a:t>Гаметангії</a:t>
            </a:r>
            <a:r>
              <a:rPr lang="ru-RU" sz="2200" b="1" dirty="0" smtClean="0"/>
              <a:t> </a:t>
            </a:r>
            <a:r>
              <a:rPr lang="ru-RU" sz="2200" b="1" dirty="0"/>
              <a:t>і </a:t>
            </a:r>
            <a:r>
              <a:rPr lang="ru-RU" sz="2200" b="1" dirty="0" err="1"/>
              <a:t>спорогони</a:t>
            </a:r>
            <a:r>
              <a:rPr lang="ru-RU" sz="2200" b="1" dirty="0"/>
              <a:t> </a:t>
            </a:r>
            <a:r>
              <a:rPr lang="ru-RU" sz="2200" b="1" dirty="0" err="1"/>
              <a:t>занурені</a:t>
            </a:r>
            <a:r>
              <a:rPr lang="ru-RU" sz="2200" b="1" dirty="0"/>
              <a:t> в </a:t>
            </a:r>
            <a:r>
              <a:rPr lang="ru-RU" sz="2200" b="1" dirty="0" err="1"/>
              <a:t>слань</a:t>
            </a:r>
            <a:r>
              <a:rPr lang="ru-RU" sz="2200" b="1" dirty="0"/>
              <a:t> </a:t>
            </a:r>
            <a:r>
              <a:rPr lang="ru-RU" sz="2200" b="1" dirty="0" err="1"/>
              <a:t>або</a:t>
            </a:r>
            <a:r>
              <a:rPr lang="ru-RU" sz="2200" b="1" dirty="0"/>
              <a:t> </a:t>
            </a:r>
            <a:r>
              <a:rPr lang="ru-RU" sz="2200" b="1" dirty="0" err="1"/>
              <a:t>містяться</a:t>
            </a:r>
            <a:r>
              <a:rPr lang="ru-RU" sz="2200" b="1" dirty="0"/>
              <a:t> у </a:t>
            </a:r>
            <a:r>
              <a:rPr lang="ru-RU" sz="2200" b="1" dirty="0" err="1"/>
              <a:t>спеціальних</a:t>
            </a:r>
            <a:r>
              <a:rPr lang="ru-RU" sz="2200" b="1" dirty="0"/>
              <a:t> </a:t>
            </a:r>
            <a:r>
              <a:rPr lang="ru-RU" sz="2200" b="1" dirty="0" err="1"/>
              <a:t>обгортках</a:t>
            </a:r>
            <a:r>
              <a:rPr lang="ru-RU" sz="2200" b="1" dirty="0"/>
              <a:t>, </a:t>
            </a:r>
            <a:r>
              <a:rPr lang="ru-RU" sz="2200" b="1" dirty="0" err="1"/>
              <a:t>розташованих</a:t>
            </a:r>
            <a:r>
              <a:rPr lang="ru-RU" sz="2200" b="1" dirty="0"/>
              <a:t> по </a:t>
            </a:r>
            <a:r>
              <a:rPr lang="ru-RU" sz="2200" b="1" dirty="0" err="1"/>
              <a:t>середній</a:t>
            </a:r>
            <a:r>
              <a:rPr lang="ru-RU" sz="2200" b="1" dirty="0"/>
              <a:t> </a:t>
            </a:r>
            <a:r>
              <a:rPr lang="ru-RU" sz="2200" b="1" dirty="0" err="1"/>
              <a:t>лінії</a:t>
            </a:r>
            <a:r>
              <a:rPr lang="ru-RU" sz="2200" b="1" dirty="0"/>
              <a:t> </a:t>
            </a:r>
            <a:r>
              <a:rPr lang="ru-RU" sz="2200" b="1" dirty="0" err="1"/>
              <a:t>слані</a:t>
            </a:r>
            <a:r>
              <a:rPr lang="ru-RU" sz="2200" b="1" dirty="0"/>
              <a:t> </a:t>
            </a:r>
            <a:r>
              <a:rPr lang="ru-RU" sz="2200" b="1" dirty="0" err="1"/>
              <a:t>або</a:t>
            </a:r>
            <a:r>
              <a:rPr lang="ru-RU" sz="2200" b="1" dirty="0"/>
              <a:t> на </a:t>
            </a:r>
            <a:r>
              <a:rPr lang="ru-RU" sz="2200" b="1" dirty="0" err="1"/>
              <a:t>спеціальних</a:t>
            </a:r>
            <a:r>
              <a:rPr lang="ru-RU" sz="2200" b="1" dirty="0"/>
              <a:t> </a:t>
            </a:r>
            <a:r>
              <a:rPr lang="ru-RU" sz="2200" b="1" dirty="0" err="1"/>
              <a:t>підставках</a:t>
            </a:r>
            <a:r>
              <a:rPr lang="ru-RU" sz="2200" b="1" dirty="0"/>
              <a:t> над </a:t>
            </a:r>
            <a:r>
              <a:rPr lang="ru-RU" sz="2200" b="1" dirty="0" err="1"/>
              <a:t>сланню</a:t>
            </a:r>
            <a:r>
              <a:rPr lang="ru-RU" sz="2200" b="1" dirty="0"/>
              <a:t>.</a:t>
            </a:r>
            <a:r>
              <a:rPr lang="uk-UA" sz="2200" b="1" dirty="0"/>
              <a:t> Форма і розміри обгорток </a:t>
            </a:r>
            <a:r>
              <a:rPr lang="uk-UA" sz="2200" b="1" dirty="0" err="1"/>
              <a:t>гаметангіїв</a:t>
            </a:r>
            <a:r>
              <a:rPr lang="uk-UA" sz="2200" b="1" dirty="0"/>
              <a:t>, параметри </a:t>
            </a:r>
            <a:r>
              <a:rPr lang="uk-UA" sz="2200" b="1" dirty="0" err="1"/>
              <a:t>спорогонів</a:t>
            </a:r>
            <a:r>
              <a:rPr lang="uk-UA" sz="2200" b="1" dirty="0"/>
              <a:t> та підставок наряду з будовою структур вегетативного розмноження також враховуються при визначенні </a:t>
            </a:r>
            <a:r>
              <a:rPr lang="uk-UA" sz="2200" b="1" dirty="0" err="1"/>
              <a:t>марчантієвих</a:t>
            </a:r>
            <a:r>
              <a:rPr lang="uk-UA" sz="2200" b="1" dirty="0"/>
              <a:t> печіночників.</a:t>
            </a:r>
            <a:endParaRPr lang="ru-RU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414655" y="4350327"/>
            <a:ext cx="480752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Reboulia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hemisphaerica</a:t>
            </a:r>
            <a:endParaRPr lang="uk-UA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r:id="rId2"/>
            </a:endParaRPr>
          </a:p>
          <a:p>
            <a:pPr algn="ctr"/>
            <a:r>
              <a:rPr lang="uk-UA" dirty="0" smtClean="0">
                <a:hlinkClick r:id="rId2"/>
              </a:rPr>
              <a:t>(фото з ресурсу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www.plantarium.ru/page/image/id/529877.html</a:t>
            </a:r>
            <a:r>
              <a:rPr lang="uk-UA" dirty="0" smtClean="0"/>
              <a:t>)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1686" y="768927"/>
            <a:ext cx="3771900" cy="31623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021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684145" y="61420"/>
            <a:ext cx="4214562" cy="722213"/>
          </a:xfrm>
        </p:spPr>
        <p:txBody>
          <a:bodyPr>
            <a:normAutofit/>
          </a:bodyPr>
          <a:lstStyle/>
          <a:p>
            <a:pPr lvl="0" algn="just"/>
            <a:r>
              <a:rPr lang="uk-UA" sz="26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для визначення</a:t>
            </a:r>
            <a:endParaRPr lang="ru-RU" sz="2600" b="1" dirty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49755" y="5962992"/>
            <a:ext cx="1142245" cy="669925"/>
          </a:xfrm>
        </p:spPr>
        <p:txBody>
          <a:bodyPr/>
          <a:lstStyle/>
          <a:p>
            <a:fld id="{5D271486-E4EE-42DF-B62F-76935418029A}" type="slidenum">
              <a:rPr lang="ru-RU" smtClean="0"/>
              <a:t>4</a:t>
            </a:fld>
            <a:endParaRPr lang="ru-RU" dirty="0"/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158146" y="422526"/>
            <a:ext cx="12158119" cy="140161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21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</a:t>
            </a:r>
            <a:r>
              <a:rPr lang="en-US" sz="21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21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єкт</a:t>
            </a:r>
            <a:r>
              <a:rPr lang="uk-UA" sz="21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№1.</a:t>
            </a:r>
            <a:r>
              <a:rPr lang="uk-UA" sz="21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100" b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Печіночник широкого діапазону екологічних уподобань, </a:t>
            </a:r>
            <a:r>
              <a:rPr lang="uk-UA" sz="2100" b="1" cap="none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антропотолерантний</a:t>
            </a:r>
            <a:r>
              <a:rPr lang="uk-UA" sz="2100" b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Місцезростання даного зразка: під стіною багатоповерхового будинку, на прошарку </a:t>
            </a:r>
            <a:r>
              <a:rPr lang="uk-UA" sz="2100" b="1" cap="none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грунту</a:t>
            </a:r>
            <a:r>
              <a:rPr lang="uk-UA" sz="2100" b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тріщині бетонної плити</a:t>
            </a:r>
            <a:endParaRPr lang="ru-RU" sz="21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22" y="2098140"/>
            <a:ext cx="6676709" cy="40353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509838" y="6222844"/>
            <a:ext cx="4259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1.1. Слань: зовнішній вигляд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145" y="2098140"/>
            <a:ext cx="4839470" cy="40353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7148145" y="6222844"/>
            <a:ext cx="4259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1.2. Виводкові органи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2097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5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lum bright="-15000" contrast="19000"/>
          </a:blip>
          <a:stretch>
            <a:fillRect/>
          </a:stretch>
        </p:blipFill>
        <p:spPr>
          <a:xfrm>
            <a:off x="1037951" y="496330"/>
            <a:ext cx="9535959" cy="54247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3646932" y="6063734"/>
            <a:ext cx="4948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1.3. Будова слані (поперечний зріз)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6220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6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684145" y="61420"/>
            <a:ext cx="4214562" cy="722213"/>
          </a:xfrm>
        </p:spPr>
        <p:txBody>
          <a:bodyPr>
            <a:normAutofit/>
          </a:bodyPr>
          <a:lstStyle/>
          <a:p>
            <a:pPr lvl="0" algn="just"/>
            <a:r>
              <a:rPr lang="uk-UA" sz="26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для визначення</a:t>
            </a:r>
            <a:endParaRPr lang="ru-RU" sz="2600" b="1" dirty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200350" y="628889"/>
            <a:ext cx="11743121" cy="11348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21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</a:t>
            </a:r>
            <a:r>
              <a:rPr lang="en-US" sz="21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21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єкт</a:t>
            </a:r>
            <a:r>
              <a:rPr lang="uk-UA" sz="21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№2.</a:t>
            </a:r>
            <a:r>
              <a:rPr lang="uk-UA" sz="21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100" b="1" cap="none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Епігеоїдний</a:t>
            </a:r>
            <a:r>
              <a:rPr lang="uk-UA" sz="2100" b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uk-UA" sz="2100" b="1" cap="none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наґрунтовий</a:t>
            </a:r>
            <a:r>
              <a:rPr lang="uk-UA" sz="2100" b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печіночник, дуже чутливий до антропогенного впливу. Місцезростання даного зразка: заповідний типчаковий степ БЗ «Асканія-Нова»</a:t>
            </a:r>
            <a:endParaRPr lang="ru-RU" sz="21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471" y="1763718"/>
            <a:ext cx="6507597" cy="42948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2323296" y="6058558"/>
            <a:ext cx="6904258" cy="378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2.1. Відносні розміри слані (об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єкт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в жовтому колі)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771335" y="3911138"/>
            <a:ext cx="1266093" cy="1167299"/>
          </a:xfrm>
          <a:prstGeom prst="ellipse">
            <a:avLst/>
          </a:prstGeom>
          <a:noFill/>
          <a:ln w="47625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389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7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23" y="158573"/>
            <a:ext cx="3130473" cy="3124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306322" y="3470964"/>
            <a:ext cx="31497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.2. Фрагмент слані в полі зору бінокулярного мікроскопа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62" y="158573"/>
            <a:ext cx="3333750" cy="3124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8121362" y="3461127"/>
            <a:ext cx="3384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Фрагмент слані в проникаючому світлі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5000"/>
                    </a14:imgEffect>
                    <a14:imgEffect>
                      <a14:brightnessContrast contras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127" y="2771201"/>
            <a:ext cx="3791165" cy="32461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Box 10"/>
          <p:cNvSpPr txBox="1"/>
          <p:nvPr/>
        </p:nvSpPr>
        <p:spPr>
          <a:xfrm>
            <a:off x="3212632" y="6205577"/>
            <a:ext cx="5027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Будова слані (поперечний зріз)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4342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5886" y="192424"/>
            <a:ext cx="8534400" cy="846668"/>
          </a:xfrm>
        </p:spPr>
        <p:txBody>
          <a:bodyPr>
            <a:normAutofit/>
          </a:bodyPr>
          <a:lstStyle/>
          <a:p>
            <a:r>
              <a:rPr lang="uk-UA" sz="3200" b="1" dirty="0"/>
              <a:t>Література для </a:t>
            </a:r>
            <a:r>
              <a:rPr lang="uk-UA" sz="3200" b="1" dirty="0" smtClean="0"/>
              <a:t>самопідготовки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2650" y="1454727"/>
            <a:ext cx="11022878" cy="4918364"/>
          </a:xfrm>
        </p:spPr>
        <p:txBody>
          <a:bodyPr>
            <a:normAutofit/>
          </a:bodyPr>
          <a:lstStyle/>
          <a:p>
            <a:pPr lvl="1"/>
            <a:r>
              <a:rPr lang="uk-UA" sz="2200" b="1" dirty="0" smtClean="0"/>
              <a:t>Бойко </a:t>
            </a:r>
            <a:r>
              <a:rPr lang="uk-UA" sz="2200" b="1" dirty="0"/>
              <a:t>М.Ф. Мохоподібні степової зони України / М.Ф. Бойко. – Херсон: Айлант, 2009. – 264 с.</a:t>
            </a:r>
            <a:endParaRPr lang="ru-RU" sz="2200" b="1" dirty="0"/>
          </a:p>
          <a:p>
            <a:pPr lvl="1"/>
            <a:r>
              <a:rPr lang="uk-UA" sz="2200" b="1" dirty="0"/>
              <a:t>Бойко М.Ф. Ботаніка. Систематика несудинних рослин: підручник / </a:t>
            </a:r>
            <a:r>
              <a:rPr lang="uk-UA" sz="2200" b="1" dirty="0" err="1"/>
              <a:t>М.Ф.Бойко</a:t>
            </a:r>
            <a:r>
              <a:rPr lang="uk-UA" sz="2200" b="1" dirty="0"/>
              <a:t>. – </a:t>
            </a:r>
            <a:r>
              <a:rPr lang="uk-UA" sz="2200" b="1" dirty="0" err="1"/>
              <a:t>К,:Ліра-к</a:t>
            </a:r>
            <a:r>
              <a:rPr lang="uk-UA" sz="2200" b="1" dirty="0"/>
              <a:t>, 2016</a:t>
            </a:r>
            <a:endParaRPr lang="ru-RU" sz="2200" b="1" dirty="0"/>
          </a:p>
          <a:p>
            <a:pPr lvl="1"/>
            <a:r>
              <a:rPr lang="uk-UA" sz="2200" b="1" dirty="0"/>
              <a:t>Бойко М.Ф. </a:t>
            </a:r>
            <a:r>
              <a:rPr lang="uk-UA" sz="2200" b="1" dirty="0" err="1"/>
              <a:t>Чекліст</a:t>
            </a:r>
            <a:r>
              <a:rPr lang="uk-UA" sz="2200" b="1" dirty="0"/>
              <a:t> мохоподібних України / М.Ф. Бойко. – Херсон: Айлант, 2008. – 232 с.</a:t>
            </a:r>
            <a:endParaRPr lang="ru-RU" sz="2200" b="1" dirty="0"/>
          </a:p>
          <a:p>
            <a:pPr lvl="1"/>
            <a:r>
              <a:rPr lang="uk-UA" sz="2200" b="1" dirty="0"/>
              <a:t>Зеров Д.К. Флора печіночних і сфагнових мохів України / Д.К. Зеров. – К.: </a:t>
            </a:r>
            <a:r>
              <a:rPr lang="uk-UA" sz="2200" b="1" dirty="0" err="1"/>
              <a:t>Наук.думка</a:t>
            </a:r>
            <a:r>
              <a:rPr lang="uk-UA" sz="2200" b="1" dirty="0"/>
              <a:t>, 1964. – 356 с</a:t>
            </a:r>
            <a:r>
              <a:rPr lang="uk-UA" sz="2200" b="1" dirty="0" smtClean="0"/>
              <a:t>.</a:t>
            </a:r>
          </a:p>
          <a:p>
            <a:pPr lvl="1"/>
            <a:r>
              <a:rPr lang="ru-RU" sz="2200" b="1" dirty="0"/>
              <a:t>Потёмкин А.'Д., Софронова Е.'В. Печеночники и </a:t>
            </a:r>
            <a:r>
              <a:rPr lang="ru-RU" sz="2200" b="1" dirty="0" err="1" smtClean="0"/>
              <a:t>антоцеротовые</a:t>
            </a:r>
            <a:r>
              <a:rPr lang="ru-RU" sz="2200" b="1" dirty="0" smtClean="0"/>
              <a:t> России</a:t>
            </a:r>
            <a:r>
              <a:rPr lang="ru-RU" sz="2200" b="1" dirty="0"/>
              <a:t>. Т. 1. СПб.–Якутск: Бостон-Спектр, 2009. – 368 с</a:t>
            </a:r>
            <a:r>
              <a:rPr lang="ru-RU" sz="2200" b="1" dirty="0" smtClean="0"/>
              <a:t>. – </a:t>
            </a:r>
            <a:r>
              <a:rPr lang="ru-RU" sz="2200" b="1" dirty="0" err="1" smtClean="0"/>
              <a:t>Електронний</a:t>
            </a:r>
            <a:r>
              <a:rPr lang="ru-RU" sz="2200" b="1" dirty="0" smtClean="0"/>
              <a:t> ресурс.  - </a:t>
            </a:r>
            <a:r>
              <a:rPr lang="en-US" sz="2200" b="1" dirty="0" smtClean="0"/>
              <a:t>URL: </a:t>
            </a:r>
            <a:r>
              <a:rPr lang="en-US" sz="2200" b="1" dirty="0">
                <a:hlinkClick r:id="rId2"/>
              </a:rPr>
              <a:t>https://www.anbg.gov.au/bryophyte/photos-captions/oxymitra-incrassata-cc-1.html</a:t>
            </a:r>
            <a:endParaRPr lang="ru-RU" sz="2200" b="1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043158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138</TotalTime>
  <Words>526</Words>
  <Application>Microsoft Office PowerPoint</Application>
  <PresentationFormat>Широкоэкранный</PresentationFormat>
  <Paragraphs>39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Calibri</vt:lpstr>
      <vt:lpstr>Century Gothic</vt:lpstr>
      <vt:lpstr>Wingdings 3</vt:lpstr>
      <vt:lpstr>Сектор</vt:lpstr>
      <vt:lpstr>Лабораторна робота №7. Марчантієві та юнгерманнієві печіночники природних екосистем Херсонщини: клас Marchantiopsida</vt:lpstr>
      <vt:lpstr>Теоретичні положення</vt:lpstr>
      <vt:lpstr>Презентация PowerPoint</vt:lpstr>
      <vt:lpstr>Фото для визначення</vt:lpstr>
      <vt:lpstr>Презентация PowerPoint</vt:lpstr>
      <vt:lpstr>Фото для визначення</vt:lpstr>
      <vt:lpstr>Презентация PowerPoint</vt:lpstr>
      <vt:lpstr>Література для самопідготовки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OWNER</dc:creator>
  <cp:lastModifiedBy>Загороднюк</cp:lastModifiedBy>
  <cp:revision>20</cp:revision>
  <dcterms:created xsi:type="dcterms:W3CDTF">2020-04-20T10:25:54Z</dcterms:created>
  <dcterms:modified xsi:type="dcterms:W3CDTF">2020-04-27T15:39:39Z</dcterms:modified>
</cp:coreProperties>
</file>