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918E6-3F4C-4028-99F4-AFB70EC106F2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707D-8DE3-4E98-8B70-08A1164DAA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000" b="1" dirty="0" smtClean="0"/>
              <a:t>Дисципліна «ПАЛЕОЕКОЛОГІЯ» 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 smtClean="0"/>
              <a:t>для </a:t>
            </a:r>
            <a:r>
              <a:rPr lang="uk-UA" sz="2000" b="1" dirty="0" smtClean="0"/>
              <a:t>студентів 2 курсу спеціальності 101 Екологія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000" dirty="0" smtClean="0"/>
              <a:t>Дисципліна </a:t>
            </a:r>
            <a:r>
              <a:rPr lang="uk-UA" sz="2000" dirty="0"/>
              <a:t>«Палеоекологія» формує комплексне уявлення про генезис та еволюцію органічного світу, а також про залежність </a:t>
            </a:r>
            <a:r>
              <a:rPr lang="uk-UA" sz="2000" dirty="0" smtClean="0"/>
              <a:t>біологічної еволюції </a:t>
            </a:r>
            <a:r>
              <a:rPr lang="uk-UA" sz="2000" dirty="0"/>
              <a:t>від умов навколишнього середовища.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72816"/>
            <a:ext cx="310361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486" y="10330"/>
            <a:ext cx="1475656" cy="149945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6" y="10330"/>
            <a:ext cx="1499457" cy="14994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uk-UA" sz="1600" dirty="0"/>
              <a:t>Екологічні причини і наслідки розповсюдження червоних водоростей в Юрському періоді. Поява </a:t>
            </a:r>
            <a:r>
              <a:rPr lang="uk-UA" sz="1600" dirty="0" err="1"/>
              <a:t>динофлагелят</a:t>
            </a:r>
            <a:r>
              <a:rPr lang="uk-UA" sz="1600" dirty="0"/>
              <a:t>, </a:t>
            </a:r>
            <a:r>
              <a:rPr lang="uk-UA" sz="1600" dirty="0" err="1"/>
              <a:t>кокколітофорид</a:t>
            </a:r>
            <a:r>
              <a:rPr lang="uk-UA" sz="1600" dirty="0"/>
              <a:t> і діатомових водоростей в наслідок симбіозу морських найпростіших з червоними водоростями. Причини наддалеких міграцій деяких груп сучасних черепах. Наземна рослинність в Юрському періоді. Екологічні наслідки появи внутрішньоклітинних симбіотичних бактерій в клітинах тарганів і попелиць. Напрямок зміни розмірів тіла </a:t>
            </a:r>
            <a:r>
              <a:rPr lang="uk-UA" sz="1600" dirty="0" err="1"/>
              <a:t>тероморфних</a:t>
            </a:r>
            <a:r>
              <a:rPr lang="uk-UA" sz="1600" dirty="0"/>
              <a:t> та </a:t>
            </a:r>
            <a:r>
              <a:rPr lang="uk-UA" sz="1600" dirty="0" err="1"/>
              <a:t>завроморфних</a:t>
            </a:r>
            <a:r>
              <a:rPr lang="uk-UA" sz="1600" dirty="0"/>
              <a:t> рептилій в Юрському періоді. </a:t>
            </a:r>
            <a:r>
              <a:rPr lang="uk-UA" sz="1600" dirty="0" err="1"/>
              <a:t>Квадропедалізм</a:t>
            </a:r>
            <a:r>
              <a:rPr lang="uk-UA" sz="1600" dirty="0"/>
              <a:t> рослиноїдних динозаврів. «Острівний ефект» на прикладі карликових </a:t>
            </a:r>
            <a:r>
              <a:rPr lang="uk-UA" sz="1600" dirty="0" err="1"/>
              <a:t>завроподних</a:t>
            </a:r>
            <a:r>
              <a:rPr lang="uk-UA" sz="1600" dirty="0"/>
              <a:t> динозаврів. Екологічні причини появи і втрати ознаки «довга шия» на прикладі різних груп </a:t>
            </a:r>
            <a:r>
              <a:rPr lang="uk-UA" sz="1600" dirty="0" err="1"/>
              <a:t>завроподних</a:t>
            </a:r>
            <a:r>
              <a:rPr lang="uk-UA" sz="1600" dirty="0"/>
              <a:t> динозаврів і стегозаврів. Поява пухового і контурного пір</a:t>
            </a:r>
            <a:r>
              <a:rPr lang="ru-RU" sz="1600" dirty="0"/>
              <a:t>`</a:t>
            </a:r>
            <a:r>
              <a:rPr lang="uk-UA" sz="1600" dirty="0"/>
              <a:t>я у динозаврів: екологічні причини і наслідки. Ектопаразити наземних хребетних Юрського періоду. Екологічні причини появи дзьоба у птахів на прикладі Юрських птахів </a:t>
            </a:r>
            <a:r>
              <a:rPr lang="uk-UA" sz="1600" dirty="0" err="1"/>
              <a:t>лімузаврів</a:t>
            </a:r>
            <a:r>
              <a:rPr lang="uk-UA" sz="1600" dirty="0"/>
              <a:t>. Екологічна різноманітність ранніх ссавців ряду </a:t>
            </a:r>
            <a:r>
              <a:rPr lang="uk-UA" sz="1600" dirty="0" err="1"/>
              <a:t>докодонти</a:t>
            </a:r>
            <a:r>
              <a:rPr lang="uk-UA" sz="1600" dirty="0"/>
              <a:t>. Поява живородіння у ссавців як екологічна адаптація до низьких температур навколишнього середовища. Термінальна Юрська зміна </a:t>
            </a:r>
            <a:r>
              <a:rPr lang="uk-UA" sz="1600" dirty="0" err="1"/>
              <a:t>фаун</a:t>
            </a:r>
            <a:r>
              <a:rPr lang="uk-UA" sz="1600" dirty="0"/>
              <a:t>: екологічні причини і наслідки.</a:t>
            </a:r>
            <a:endParaRPr lang="ru-RU" sz="1600" dirty="0"/>
          </a:p>
          <a:p>
            <a:r>
              <a:rPr lang="uk-UA" sz="1600" b="1" dirty="0" smtClean="0"/>
              <a:t>Палеоекологія Крейдяного періоду (145 – 65,5 </a:t>
            </a:r>
            <a:r>
              <a:rPr lang="uk-UA" sz="1600" b="1" dirty="0" err="1" smtClean="0"/>
              <a:t>млн.р.т</a:t>
            </a:r>
            <a:r>
              <a:rPr lang="uk-UA" sz="1600" b="1" dirty="0" smtClean="0"/>
              <a:t>.)</a:t>
            </a:r>
            <a:r>
              <a:rPr lang="uk-UA" sz="1600" dirty="0" smtClean="0"/>
              <a:t>. Розташування континентів в Крейдяному періоді. Клімат в Крейдяному періоді. Зміни рівня моря. Причини посух на континентах </a:t>
            </a:r>
            <a:r>
              <a:rPr lang="ru-RU" sz="1600" dirty="0" smtClean="0"/>
              <a:t>і </a:t>
            </a:r>
            <a:r>
              <a:rPr lang="ru-RU" sz="1600" dirty="0" err="1" smtClean="0"/>
              <a:t>гіпоксій</a:t>
            </a:r>
            <a:r>
              <a:rPr lang="ru-RU" sz="1600" dirty="0" smtClean="0"/>
              <a:t> в океанах.</a:t>
            </a:r>
            <a:r>
              <a:rPr lang="uk-UA" sz="1600" dirty="0" smtClean="0"/>
              <a:t> Причини </a:t>
            </a:r>
            <a:r>
              <a:rPr lang="uk-UA" sz="1600" dirty="0" err="1" smtClean="0"/>
              <a:t>Валангської</a:t>
            </a:r>
            <a:r>
              <a:rPr lang="uk-UA" sz="1600" dirty="0" smtClean="0"/>
              <a:t> кризи в ранній Крейді.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покладів</a:t>
            </a:r>
            <a:r>
              <a:rPr lang="ru-RU" sz="1600" dirty="0" smtClean="0"/>
              <a:t> </a:t>
            </a:r>
            <a:r>
              <a:rPr lang="uk-UA" sz="1600" dirty="0" smtClean="0"/>
              <a:t>крейди в Крейдяному періоді</a:t>
            </a:r>
            <a:r>
              <a:rPr lang="ru-RU" sz="1600" dirty="0" smtClean="0"/>
              <a:t>. </a:t>
            </a:r>
            <a:r>
              <a:rPr lang="ru-RU" sz="1600" dirty="0" err="1" smtClean="0"/>
              <a:t>Панування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молюсків</a:t>
            </a:r>
            <a:r>
              <a:rPr lang="ru-RU" sz="1600" dirty="0" smtClean="0"/>
              <a:t>-рудист</a:t>
            </a:r>
            <a:r>
              <a:rPr lang="uk-UA" sz="1600" dirty="0" smtClean="0"/>
              <a:t>і</a:t>
            </a:r>
            <a:r>
              <a:rPr lang="ru-RU" sz="1600" dirty="0" smtClean="0"/>
              <a:t>в.</a:t>
            </a:r>
            <a:r>
              <a:rPr lang="uk-UA" sz="1600" dirty="0" smtClean="0"/>
              <a:t> Конкурентне витіснення </a:t>
            </a:r>
            <a:r>
              <a:rPr lang="uk-UA" sz="1600" dirty="0" err="1" smtClean="0"/>
              <a:t>рудистами</a:t>
            </a:r>
            <a:r>
              <a:rPr lang="uk-UA" sz="1600" dirty="0" smtClean="0"/>
              <a:t> коралових поліпів. Поява </a:t>
            </a:r>
            <a:r>
              <a:rPr lang="uk-UA" sz="1600" dirty="0" err="1" smtClean="0"/>
              <a:t>мозозаврів</a:t>
            </a:r>
            <a:r>
              <a:rPr lang="uk-UA" sz="1600" dirty="0" smtClean="0"/>
              <a:t>. Конкуренція </a:t>
            </a:r>
            <a:r>
              <a:rPr lang="uk-UA" sz="1600" dirty="0" err="1" smtClean="0"/>
              <a:t>мозозарів</a:t>
            </a:r>
            <a:r>
              <a:rPr lang="uk-UA" sz="1600" dirty="0" smtClean="0"/>
              <a:t> з іхтіозаврами. Причини вимирання іхтіозаврів. Конвергенція морфологічних ознак у тварин, які займають однакові екологічні ніші. </a:t>
            </a:r>
            <a:endParaRPr lang="ru-RU" sz="1600" dirty="0" smtClean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52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uk-UA" sz="1700" dirty="0"/>
              <a:t>Поява в Крейді у деяких груп риб здатності до </a:t>
            </a:r>
            <a:r>
              <a:rPr lang="uk-UA" sz="1700" dirty="0" err="1"/>
              <a:t>електролокації</a:t>
            </a:r>
            <a:r>
              <a:rPr lang="uk-UA" sz="1700" dirty="0"/>
              <a:t> і біолюмінесценції як екологічна адаптація до певних умов проживання.</a:t>
            </a:r>
            <a:endParaRPr lang="ru-RU" sz="1700" dirty="0"/>
          </a:p>
          <a:p>
            <a:r>
              <a:rPr lang="ru-RU" sz="1700" dirty="0"/>
              <a:t>Початок </a:t>
            </a:r>
            <a:r>
              <a:rPr lang="ru-RU" sz="1700" dirty="0" err="1"/>
              <a:t>панування</a:t>
            </a:r>
            <a:r>
              <a:rPr lang="ru-RU" sz="1700" dirty="0"/>
              <a:t> </a:t>
            </a:r>
            <a:r>
              <a:rPr lang="ru-RU" sz="1700" dirty="0" err="1"/>
              <a:t>квіткових</a:t>
            </a:r>
            <a:r>
              <a:rPr lang="ru-RU" sz="1700" dirty="0"/>
              <a:t> </a:t>
            </a:r>
            <a:r>
              <a:rPr lang="ru-RU" sz="1700" dirty="0" err="1"/>
              <a:t>рослин</a:t>
            </a:r>
            <a:r>
              <a:rPr lang="ru-RU" sz="1700" dirty="0"/>
              <a:t> і причини </a:t>
            </a:r>
            <a:r>
              <a:rPr lang="ru-RU" sz="1700" dirty="0" err="1"/>
              <a:t>їх</a:t>
            </a:r>
            <a:r>
              <a:rPr lang="ru-RU" sz="1700" dirty="0"/>
              <a:t> </a:t>
            </a:r>
            <a:r>
              <a:rPr lang="ru-RU" sz="1700" dirty="0" err="1"/>
              <a:t>еволюційного</a:t>
            </a:r>
            <a:r>
              <a:rPr lang="ru-RU" sz="1700" dirty="0"/>
              <a:t> </a:t>
            </a:r>
            <a:r>
              <a:rPr lang="ru-RU" sz="1700" dirty="0" err="1"/>
              <a:t>успіху</a:t>
            </a:r>
            <a:r>
              <a:rPr lang="ru-RU" sz="1700" dirty="0"/>
              <a:t>.</a:t>
            </a:r>
            <a:r>
              <a:rPr lang="uk-UA" sz="1700" dirty="0"/>
              <a:t> Поява в Крейді у деяких груп наземних рослин симбіозу з </a:t>
            </a:r>
            <a:r>
              <a:rPr lang="uk-UA" sz="1700" dirty="0" err="1"/>
              <a:t>азотфіксуючими</a:t>
            </a:r>
            <a:r>
              <a:rPr lang="uk-UA" sz="1700" dirty="0"/>
              <a:t> бактеріями та </a:t>
            </a:r>
            <a:r>
              <a:rPr lang="uk-UA" sz="1700" dirty="0" err="1"/>
              <a:t>ектомікоризи</a:t>
            </a:r>
            <a:r>
              <a:rPr lang="uk-UA" sz="1700" dirty="0"/>
              <a:t>. Поява нових екологічних груп квіткових рослин в Крейдяному періоді: </a:t>
            </a:r>
            <a:r>
              <a:rPr lang="uk-UA" sz="1700" dirty="0" err="1"/>
              <a:t>пожежостійкі</a:t>
            </a:r>
            <a:r>
              <a:rPr lang="uk-UA" sz="1700" dirty="0"/>
              <a:t> квіткові, </a:t>
            </a:r>
            <a:r>
              <a:rPr lang="uk-UA" sz="1700" dirty="0" err="1"/>
              <a:t>вторинноводні</a:t>
            </a:r>
            <a:r>
              <a:rPr lang="uk-UA" sz="1700" dirty="0"/>
              <a:t> квіткові, паразитичні квіткові, тощо. Хижі гриби в Крейдяному періоді. Явище мімікрії серед Крейдяних комах. Поява групи комах-листиків. Основні тенденції в </a:t>
            </a:r>
            <a:r>
              <a:rPr lang="uk-UA" sz="1700" dirty="0" err="1"/>
              <a:t>фаунах</a:t>
            </a:r>
            <a:r>
              <a:rPr lang="uk-UA" sz="1700" dirty="0"/>
              <a:t> д</a:t>
            </a:r>
            <a:r>
              <a:rPr lang="ru-RU" sz="1700" dirty="0" err="1"/>
              <a:t>инозавр</a:t>
            </a:r>
            <a:r>
              <a:rPr lang="uk-UA" sz="1700" dirty="0" err="1"/>
              <a:t>ів</a:t>
            </a:r>
            <a:r>
              <a:rPr lang="ru-RU" sz="1700" dirty="0"/>
              <a:t> в </a:t>
            </a:r>
            <a:r>
              <a:rPr lang="uk-UA" sz="1700" dirty="0"/>
              <a:t>Крейдяному</a:t>
            </a:r>
            <a:r>
              <a:rPr lang="ru-RU" sz="1700" dirty="0"/>
              <a:t> </a:t>
            </a:r>
            <a:r>
              <a:rPr lang="ru-RU" sz="1700" dirty="0" err="1"/>
              <a:t>періоді</a:t>
            </a:r>
            <a:r>
              <a:rPr lang="ru-RU" sz="1700" dirty="0"/>
              <a:t>.</a:t>
            </a:r>
            <a:r>
              <a:rPr lang="uk-UA" sz="1700" dirty="0"/>
              <a:t> Конкуренція між птахами і птеродактилями в Крейдяному періоді.</a:t>
            </a:r>
            <a:r>
              <a:rPr lang="ru-RU" sz="1700" dirty="0"/>
              <a:t> </a:t>
            </a:r>
            <a:r>
              <a:rPr lang="ru-RU" sz="1700" dirty="0" err="1"/>
              <a:t>Диверсифікація</a:t>
            </a:r>
            <a:r>
              <a:rPr lang="ru-RU" sz="1700" dirty="0"/>
              <a:t> </a:t>
            </a:r>
            <a:r>
              <a:rPr lang="ru-RU" sz="1700" dirty="0" err="1"/>
              <a:t>ссавців</a:t>
            </a:r>
            <a:r>
              <a:rPr lang="ru-RU" sz="1700" dirty="0"/>
              <a:t> в </a:t>
            </a:r>
            <a:r>
              <a:rPr lang="uk-UA" sz="1700" dirty="0"/>
              <a:t>Крейдяному</a:t>
            </a:r>
            <a:r>
              <a:rPr lang="ru-RU" sz="1700" dirty="0"/>
              <a:t> </a:t>
            </a:r>
            <a:r>
              <a:rPr lang="ru-RU" sz="1700" dirty="0" err="1"/>
              <a:t>періоді</a:t>
            </a:r>
            <a:r>
              <a:rPr lang="ru-RU" sz="1700" dirty="0"/>
              <a:t>.</a:t>
            </a:r>
            <a:r>
              <a:rPr lang="uk-UA" sz="1700" dirty="0"/>
              <a:t> Причини екологічного успіху ссавців в кризові епохи. Термінальне Крейдяне</a:t>
            </a:r>
            <a:r>
              <a:rPr lang="ru-RU" sz="1700" dirty="0"/>
              <a:t> </a:t>
            </a:r>
            <a:r>
              <a:rPr lang="ru-RU" sz="1700" dirty="0" err="1"/>
              <a:t>вимирання</a:t>
            </a:r>
            <a:r>
              <a:rPr lang="ru-RU" sz="1700" dirty="0"/>
              <a:t> </a:t>
            </a:r>
            <a:r>
              <a:rPr lang="ru-RU" sz="1700" dirty="0" err="1"/>
              <a:t>біоти</a:t>
            </a:r>
            <a:r>
              <a:rPr lang="ru-RU" sz="1700" dirty="0"/>
              <a:t>.</a:t>
            </a:r>
          </a:p>
          <a:p>
            <a:r>
              <a:rPr lang="uk-UA" sz="1700" b="1" dirty="0"/>
              <a:t> </a:t>
            </a:r>
            <a:r>
              <a:rPr lang="en-US" sz="1700" b="1" dirty="0" smtClean="0"/>
              <a:t>IV</a:t>
            </a:r>
            <a:r>
              <a:rPr lang="uk-UA" sz="1700" b="1" dirty="0"/>
              <a:t>. ПАЛЕОЕКОЛОГІЯ ФАНЕРОЗОЙСЬКОГО ЕОНУ. </a:t>
            </a:r>
            <a:r>
              <a:rPr lang="uk-UA" sz="1700" b="1" dirty="0" smtClean="0"/>
              <a:t>КАЙНОЗОЙСЬКА </a:t>
            </a:r>
            <a:r>
              <a:rPr lang="uk-UA" sz="1700" b="1" dirty="0"/>
              <a:t>ЕРА</a:t>
            </a:r>
            <a:endParaRPr lang="ru-RU" sz="1700" dirty="0"/>
          </a:p>
          <a:p>
            <a:r>
              <a:rPr lang="uk-UA" sz="1700" b="1" dirty="0"/>
              <a:t>Кайнозойська ера (65,5 </a:t>
            </a:r>
            <a:r>
              <a:rPr lang="uk-UA" sz="1700" b="1" dirty="0" err="1"/>
              <a:t>млн.р.т</a:t>
            </a:r>
            <a:r>
              <a:rPr lang="uk-UA" sz="1700" b="1" dirty="0"/>
              <a:t>. – сьогодні). </a:t>
            </a:r>
            <a:r>
              <a:rPr lang="uk-UA" sz="1700" dirty="0"/>
              <a:t>Стратиграфічний поділ Кайнозойської ери: Палеогеновий, Неогеновий, Антропогеновий періоди.</a:t>
            </a:r>
            <a:endParaRPr lang="ru-RU" sz="1700" dirty="0"/>
          </a:p>
          <a:p>
            <a:r>
              <a:rPr lang="uk-UA" sz="1700" b="1" dirty="0"/>
              <a:t>Палеоекологія </a:t>
            </a:r>
            <a:r>
              <a:rPr lang="ru-RU" sz="1700" b="1" dirty="0"/>
              <a:t>Палеогенов</a:t>
            </a:r>
            <a:r>
              <a:rPr lang="uk-UA" sz="1700" b="1" dirty="0" err="1"/>
              <a:t>ого</a:t>
            </a:r>
            <a:r>
              <a:rPr lang="ru-RU" sz="1700" b="1" dirty="0"/>
              <a:t> пер</a:t>
            </a:r>
            <a:r>
              <a:rPr lang="uk-UA" sz="1700" b="1" dirty="0"/>
              <a:t>і</a:t>
            </a:r>
            <a:r>
              <a:rPr lang="ru-RU" sz="1700" b="1" dirty="0"/>
              <a:t>од</a:t>
            </a:r>
            <a:r>
              <a:rPr lang="uk-UA" sz="1700" b="1" dirty="0"/>
              <a:t>у</a:t>
            </a:r>
            <a:r>
              <a:rPr lang="ru-RU" sz="1700" b="1" dirty="0"/>
              <a:t> (65,5 – 23,03 млн.</a:t>
            </a:r>
            <a:r>
              <a:rPr lang="uk-UA" sz="1700" b="1" dirty="0"/>
              <a:t>р</a:t>
            </a:r>
            <a:r>
              <a:rPr lang="ru-RU" sz="1700" b="1" dirty="0"/>
              <a:t>.</a:t>
            </a:r>
            <a:r>
              <a:rPr lang="uk-UA" sz="1700" b="1" dirty="0"/>
              <a:t>т</a:t>
            </a:r>
            <a:r>
              <a:rPr lang="ru-RU" sz="1700" b="1" dirty="0"/>
              <a:t>.)</a:t>
            </a:r>
            <a:r>
              <a:rPr lang="uk-UA" sz="1700" b="1" dirty="0"/>
              <a:t>.</a:t>
            </a:r>
            <a:r>
              <a:rPr lang="uk-UA" sz="1700" dirty="0"/>
              <a:t> Розташування континентів в Палеогеновому періоді. Зміни клімату в Палеогеновому періоді. Палеоцен-Еоценовий термальний максимум (ПЕТМ). Причини похолодання в Олігоцені. </a:t>
            </a:r>
            <a:r>
              <a:rPr lang="uk-UA" sz="1700" dirty="0" err="1"/>
              <a:t>Сукцесійні</a:t>
            </a:r>
            <a:r>
              <a:rPr lang="uk-UA" sz="1700" dirty="0"/>
              <a:t> зміни рослинності в наземних екосистемах в Палеогені пов’язані з посиленням посух на континентах. Виживання після Крейдяного масового вимирання </a:t>
            </a:r>
            <a:r>
              <a:rPr lang="uk-UA" sz="1700" dirty="0" err="1"/>
              <a:t>дрібнорозмірних</a:t>
            </a:r>
            <a:r>
              <a:rPr lang="uk-UA" sz="1700" dirty="0"/>
              <a:t> груп тварин. «</a:t>
            </a:r>
            <a:r>
              <a:rPr lang="uk-UA" sz="1700" dirty="0" err="1"/>
              <a:t>Ліліпутний</a:t>
            </a:r>
            <a:r>
              <a:rPr lang="uk-UA" sz="1700" dirty="0"/>
              <a:t> ефект» масових вимирань біоти. Диверсифікація птахів і ссавців в Палеоцені. Зміна </a:t>
            </a:r>
            <a:r>
              <a:rPr lang="uk-UA" sz="1700" dirty="0" err="1"/>
              <a:t>фаун</a:t>
            </a:r>
            <a:r>
              <a:rPr lang="uk-UA" sz="1700" dirty="0"/>
              <a:t> в епоху ПЕТМ. Екологічні причини появи і розповсюдження в Палеоцені нелітаючих груп птахів. </a:t>
            </a:r>
            <a:endParaRPr lang="ru-RU" sz="17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674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/>
          </a:bodyPr>
          <a:lstStyle/>
          <a:p>
            <a:r>
              <a:rPr lang="uk-UA" sz="1600" dirty="0"/>
              <a:t>Асинхронність зміни </a:t>
            </a:r>
            <a:r>
              <a:rPr lang="uk-UA" sz="1600" dirty="0" err="1"/>
              <a:t>фаун</a:t>
            </a:r>
            <a:r>
              <a:rPr lang="uk-UA" sz="1600" dirty="0"/>
              <a:t> ссавців в Північній Америці і Європі в Еоцені-Олігоцені. Поява хоботних ссавців. Екологічні передумови появи хоботних. Поява </a:t>
            </a:r>
            <a:r>
              <a:rPr lang="uk-UA" sz="1600" dirty="0" err="1"/>
              <a:t>непарнокопитних</a:t>
            </a:r>
            <a:r>
              <a:rPr lang="uk-UA" sz="1600" dirty="0"/>
              <a:t> ссавців як адаптація тварин до відкритих трав</a:t>
            </a:r>
            <a:r>
              <a:rPr lang="ru-RU" sz="1600" dirty="0"/>
              <a:t>`</a:t>
            </a:r>
            <a:r>
              <a:rPr lang="uk-UA" sz="1600" dirty="0" err="1"/>
              <a:t>янистих</a:t>
            </a:r>
            <a:r>
              <a:rPr lang="uk-UA" sz="1600" dirty="0"/>
              <a:t> </a:t>
            </a:r>
            <a:r>
              <a:rPr lang="uk-UA" sz="1600" dirty="0" err="1"/>
              <a:t>біомів</a:t>
            </a:r>
            <a:r>
              <a:rPr lang="uk-UA" sz="1600" dirty="0"/>
              <a:t>. Поява парнокопитних ссавців. Поява Жуйних ссавців. Ріст різноманітності парнокопитних і занепад </a:t>
            </a:r>
            <a:r>
              <a:rPr lang="uk-UA" sz="1600" dirty="0" err="1"/>
              <a:t>непарнокопитних</a:t>
            </a:r>
            <a:r>
              <a:rPr lang="uk-UA" sz="1600" dirty="0"/>
              <a:t> ссавців в пізньому Олігоцені. Поява Китоподібних та Ластоногих. Формування </a:t>
            </a:r>
            <a:r>
              <a:rPr lang="uk-UA" sz="1600" dirty="0" err="1"/>
              <a:t>адаптацій</a:t>
            </a:r>
            <a:r>
              <a:rPr lang="uk-UA" sz="1600" dirty="0"/>
              <a:t> до </a:t>
            </a:r>
            <a:r>
              <a:rPr lang="uk-UA" sz="1600" dirty="0" err="1"/>
              <a:t>вторинноводного</a:t>
            </a:r>
            <a:r>
              <a:rPr lang="uk-UA" sz="1600" dirty="0"/>
              <a:t> способу життя. Екологічні передумови появи ехолокації у різних груп ссавців. Зміна </a:t>
            </a:r>
            <a:r>
              <a:rPr lang="uk-UA" sz="1600" dirty="0" err="1"/>
              <a:t>фаун</a:t>
            </a:r>
            <a:r>
              <a:rPr lang="uk-UA" sz="1600" dirty="0"/>
              <a:t> копитних в пізньому Олігоцені через різке потепління (т.зв. </a:t>
            </a:r>
            <a:r>
              <a:rPr lang="uk-UA" sz="1600" dirty="0" err="1"/>
              <a:t>мікробунодонтна</a:t>
            </a:r>
            <a:r>
              <a:rPr lang="uk-UA" sz="1600" dirty="0"/>
              <a:t> подія, «</a:t>
            </a:r>
            <a:r>
              <a:rPr lang="en-US" sz="1600" dirty="0"/>
              <a:t>The </a:t>
            </a:r>
            <a:r>
              <a:rPr lang="ru-RU" sz="1600" dirty="0" err="1"/>
              <a:t>Microbunodon</a:t>
            </a:r>
            <a:r>
              <a:rPr lang="ru-RU" sz="1600" dirty="0"/>
              <a:t> </a:t>
            </a:r>
            <a:r>
              <a:rPr lang="ru-RU" sz="1600" dirty="0" err="1"/>
              <a:t>Ev</a:t>
            </a:r>
            <a:r>
              <a:rPr lang="uk-UA" sz="1600" dirty="0"/>
              <a:t>е</a:t>
            </a:r>
            <a:r>
              <a:rPr lang="ru-RU" sz="1600" dirty="0" err="1"/>
              <a:t>nt</a:t>
            </a:r>
            <a:r>
              <a:rPr lang="uk-UA" sz="1600" dirty="0"/>
              <a:t>»).</a:t>
            </a:r>
            <a:endParaRPr lang="ru-RU" sz="1600" dirty="0"/>
          </a:p>
          <a:p>
            <a:r>
              <a:rPr lang="uk-UA" sz="1600" b="1" dirty="0"/>
              <a:t>Палеоекологія </a:t>
            </a:r>
            <a:r>
              <a:rPr lang="ru-RU" sz="1600" b="1" dirty="0"/>
              <a:t>Неогенов</a:t>
            </a:r>
            <a:r>
              <a:rPr lang="uk-UA" sz="1600" b="1" dirty="0" err="1"/>
              <a:t>ого</a:t>
            </a:r>
            <a:r>
              <a:rPr lang="ru-RU" sz="1600" b="1" dirty="0"/>
              <a:t> пер</a:t>
            </a:r>
            <a:r>
              <a:rPr lang="uk-UA" sz="1600" b="1" dirty="0"/>
              <a:t>і</a:t>
            </a:r>
            <a:r>
              <a:rPr lang="ru-RU" sz="1600" b="1" dirty="0"/>
              <a:t>од</a:t>
            </a:r>
            <a:r>
              <a:rPr lang="uk-UA" sz="1600" b="1" dirty="0"/>
              <a:t>у</a:t>
            </a:r>
            <a:r>
              <a:rPr lang="ru-RU" sz="1600" b="1" dirty="0"/>
              <a:t> (23,03 – 2,588 млн.</a:t>
            </a:r>
            <a:r>
              <a:rPr lang="uk-UA" sz="1600" b="1" dirty="0"/>
              <a:t>р</a:t>
            </a:r>
            <a:r>
              <a:rPr lang="ru-RU" sz="1600" b="1" dirty="0"/>
              <a:t>.</a:t>
            </a:r>
            <a:r>
              <a:rPr lang="uk-UA" sz="1600" b="1" dirty="0"/>
              <a:t>т</a:t>
            </a:r>
            <a:r>
              <a:rPr lang="ru-RU" sz="1600" b="1" dirty="0"/>
              <a:t>.)</a:t>
            </a:r>
            <a:r>
              <a:rPr lang="uk-UA" sz="1600" dirty="0"/>
              <a:t>. Розташування континентів в Неогеновому періоді. Екологічні наслідки закриття основних океанічних шляхів в Неогені. Загальна характеристика клімату в Неогеновому періоді. </a:t>
            </a:r>
            <a:r>
              <a:rPr lang="uk-UA" sz="1600" dirty="0" err="1"/>
              <a:t>Аридифікація</a:t>
            </a:r>
            <a:r>
              <a:rPr lang="uk-UA" sz="1600" dirty="0"/>
              <a:t> Африки. Мессінська сольова криза в Середземному морі. </a:t>
            </a:r>
            <a:r>
              <a:rPr lang="uk-UA" sz="1600" dirty="0" err="1"/>
              <a:t>Спустелювання</a:t>
            </a:r>
            <a:r>
              <a:rPr lang="uk-UA" sz="1600" dirty="0"/>
              <a:t> Патагонії. Загальна характеристика біоти Неогенового </a:t>
            </a:r>
            <a:r>
              <a:rPr lang="uk-UA" sz="1600" dirty="0" err="1"/>
              <a:t>періода</a:t>
            </a:r>
            <a:r>
              <a:rPr lang="uk-UA" sz="1600" dirty="0"/>
              <a:t>. </a:t>
            </a:r>
            <a:r>
              <a:rPr lang="uk-UA" sz="1600" dirty="0" err="1"/>
              <a:t>Формуваня</a:t>
            </a:r>
            <a:r>
              <a:rPr lang="uk-UA" sz="1600" dirty="0"/>
              <a:t> </a:t>
            </a:r>
            <a:r>
              <a:rPr lang="uk-UA" sz="1600" dirty="0" err="1"/>
              <a:t>Голоарктичного</a:t>
            </a:r>
            <a:r>
              <a:rPr lang="uk-UA" sz="1600" dirty="0"/>
              <a:t> флористичного царства в Крейді – Неогені. Формування </a:t>
            </a:r>
            <a:r>
              <a:rPr lang="uk-UA" sz="1600" dirty="0" err="1"/>
              <a:t>Кейпського</a:t>
            </a:r>
            <a:r>
              <a:rPr lang="uk-UA" sz="1600" dirty="0"/>
              <a:t> (</a:t>
            </a:r>
            <a:r>
              <a:rPr lang="ru-RU" sz="1600" dirty="0" err="1"/>
              <a:t>The</a:t>
            </a:r>
            <a:r>
              <a:rPr lang="ru-RU" sz="1600" dirty="0"/>
              <a:t> </a:t>
            </a:r>
            <a:r>
              <a:rPr lang="ru-RU" sz="1600" dirty="0" err="1"/>
              <a:t>Cape</a:t>
            </a:r>
            <a:r>
              <a:rPr lang="ru-RU" sz="1600" dirty="0"/>
              <a:t> </a:t>
            </a:r>
            <a:r>
              <a:rPr lang="ru-RU" sz="1600" dirty="0" err="1"/>
              <a:t>region</a:t>
            </a:r>
            <a:r>
              <a:rPr lang="uk-UA" sz="1600" dirty="0"/>
              <a:t>) флористичного регіону в Південній Африці. </a:t>
            </a:r>
            <a:r>
              <a:rPr lang="ru-RU" sz="1600" dirty="0" err="1"/>
              <a:t>Сучасні</a:t>
            </a:r>
            <a:r>
              <a:rPr lang="ru-RU" sz="1600" dirty="0"/>
              <a:t> </a:t>
            </a:r>
            <a:r>
              <a:rPr lang="ru-RU" sz="1600" dirty="0" err="1"/>
              <a:t>голонасінні</a:t>
            </a:r>
            <a:r>
              <a:rPr lang="ru-RU" sz="1600" dirty="0"/>
              <a:t> </a:t>
            </a:r>
            <a:r>
              <a:rPr lang="ru-RU" sz="1600" dirty="0" err="1"/>
              <a:t>рослини</a:t>
            </a:r>
            <a:r>
              <a:rPr lang="ru-RU" sz="1600" dirty="0"/>
              <a:t> - </a:t>
            </a:r>
            <a:r>
              <a:rPr lang="ru-RU" sz="1600" dirty="0" err="1"/>
              <a:t>еволюційно</a:t>
            </a:r>
            <a:r>
              <a:rPr lang="ru-RU" sz="1600" dirty="0"/>
              <a:t> молод</a:t>
            </a:r>
            <a:r>
              <a:rPr lang="uk-UA" sz="1600" dirty="0"/>
              <a:t>а</a:t>
            </a:r>
            <a:r>
              <a:rPr lang="ru-RU" sz="1600" dirty="0"/>
              <a:t> </a:t>
            </a:r>
            <a:r>
              <a:rPr lang="ru-RU" sz="1600" dirty="0" err="1"/>
              <a:t>гр</a:t>
            </a:r>
            <a:r>
              <a:rPr lang="uk-UA" sz="1600" dirty="0" err="1"/>
              <a:t>упа</a:t>
            </a:r>
            <a:r>
              <a:rPr lang="ru-RU" sz="1600" dirty="0"/>
              <a:t>, </a:t>
            </a:r>
            <a:r>
              <a:rPr lang="uk-UA" sz="1600" dirty="0"/>
              <a:t>яка</a:t>
            </a:r>
            <a:r>
              <a:rPr lang="ru-RU" sz="1600" dirty="0"/>
              <a:t> </a:t>
            </a:r>
            <a:r>
              <a:rPr lang="ru-RU" sz="1600" dirty="0" err="1"/>
              <a:t>сформувалася</a:t>
            </a:r>
            <a:r>
              <a:rPr lang="ru-RU" sz="1600" dirty="0"/>
              <a:t> в </a:t>
            </a:r>
            <a:r>
              <a:rPr lang="uk-UA" sz="1600" dirty="0"/>
              <a:t>Палеогені-Неогені. Екологічні передумови появи </a:t>
            </a:r>
            <a:r>
              <a:rPr lang="uk-UA" sz="1600" dirty="0" err="1"/>
              <a:t>псевдозубих</a:t>
            </a:r>
            <a:r>
              <a:rPr lang="uk-UA" sz="1600" dirty="0"/>
              <a:t> птахів. Закон незворотності еволюційних змін </a:t>
            </a:r>
            <a:r>
              <a:rPr lang="uk-UA" sz="1600" dirty="0" err="1"/>
              <a:t>Долло</a:t>
            </a:r>
            <a:r>
              <a:rPr lang="uk-UA" sz="1600" dirty="0" smtClean="0"/>
              <a:t>. </a:t>
            </a:r>
            <a:r>
              <a:rPr lang="uk-UA" sz="1600" dirty="0"/>
              <a:t>Причини екологічного успіху сумчастих ссавців в Австралії в Палеогені-Неогені. Екологічне підґрунтя острівного ефекту. Екологічне правило </a:t>
            </a:r>
            <a:r>
              <a:rPr lang="uk-UA" sz="1600" dirty="0" err="1"/>
              <a:t>Бергмана</a:t>
            </a:r>
            <a:r>
              <a:rPr lang="uk-UA" sz="1600" dirty="0" smtClean="0"/>
              <a:t>. </a:t>
            </a:r>
            <a:r>
              <a:rPr lang="uk-UA" sz="1600" dirty="0"/>
              <a:t>Екологічне правило </a:t>
            </a:r>
            <a:r>
              <a:rPr lang="uk-UA" sz="1600" dirty="0" err="1"/>
              <a:t>Коупа</a:t>
            </a:r>
            <a:r>
              <a:rPr lang="uk-UA" sz="1600" dirty="0"/>
              <a:t>. Поява </a:t>
            </a:r>
            <a:r>
              <a:rPr lang="uk-UA" sz="1600" dirty="0" err="1"/>
              <a:t>біпедалізму</a:t>
            </a:r>
            <a:r>
              <a:rPr lang="uk-UA" sz="1600" dirty="0"/>
              <a:t> в умовах лісових екосистем у тушканчиків. Поява верблюдів і їх адаптація до умов пустелі.</a:t>
            </a:r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93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/>
          </a:bodyPr>
          <a:lstStyle/>
          <a:p>
            <a:r>
              <a:rPr lang="uk-UA" sz="1600" dirty="0"/>
              <a:t>Формування екологічних </a:t>
            </a:r>
            <a:r>
              <a:rPr lang="uk-UA" sz="1600" dirty="0" err="1"/>
              <a:t>адаптацій</a:t>
            </a:r>
            <a:r>
              <a:rPr lang="uk-UA" sz="1600" dirty="0"/>
              <a:t> у жирафових ссавців. Екологічні причини інтенсивної диверсифікації жуйних в Неогеновому періоді. </a:t>
            </a:r>
            <a:r>
              <a:rPr lang="ru-RU" sz="1600" dirty="0" err="1"/>
              <a:t>Масов</a:t>
            </a:r>
            <a:r>
              <a:rPr lang="uk-UA" sz="1600" dirty="0"/>
              <a:t>і</a:t>
            </a:r>
            <a:r>
              <a:rPr lang="ru-RU" sz="1600" dirty="0"/>
              <a:t> в</a:t>
            </a:r>
            <a:r>
              <a:rPr lang="uk-UA" sz="1600" dirty="0" err="1"/>
              <a:t>икидання</a:t>
            </a:r>
            <a:r>
              <a:rPr lang="ru-RU" sz="1600" dirty="0"/>
              <a:t> морс</a:t>
            </a:r>
            <a:r>
              <a:rPr lang="uk-UA" sz="1600" dirty="0"/>
              <a:t>ь</a:t>
            </a:r>
            <a:r>
              <a:rPr lang="ru-RU" sz="1600" dirty="0"/>
              <a:t>ких </a:t>
            </a:r>
            <a:r>
              <a:rPr lang="uk-UA" sz="1600" dirty="0"/>
              <a:t>ссавців</a:t>
            </a:r>
            <a:r>
              <a:rPr lang="ru-RU" sz="1600" dirty="0"/>
              <a:t> на </a:t>
            </a:r>
            <a:r>
              <a:rPr lang="uk-UA" sz="1600" dirty="0"/>
              <a:t>узбережжя через</a:t>
            </a:r>
            <a:r>
              <a:rPr lang="ru-RU" sz="1600" dirty="0"/>
              <a:t> </a:t>
            </a:r>
            <a:r>
              <a:rPr lang="ru-RU" sz="1600" dirty="0" err="1"/>
              <a:t>цв</a:t>
            </a:r>
            <a:r>
              <a:rPr lang="uk-UA" sz="1600" dirty="0"/>
              <a:t>і</a:t>
            </a:r>
            <a:r>
              <a:rPr lang="ru-RU" sz="1600" dirty="0"/>
              <a:t>т</a:t>
            </a:r>
            <a:r>
              <a:rPr lang="uk-UA" sz="1600" dirty="0"/>
              <a:t>і</a:t>
            </a:r>
            <a:r>
              <a:rPr lang="ru-RU" sz="1600" dirty="0"/>
              <a:t>н</a:t>
            </a:r>
            <a:r>
              <a:rPr lang="uk-UA" sz="1600" dirty="0"/>
              <a:t>н</a:t>
            </a:r>
            <a:r>
              <a:rPr lang="ru-RU" sz="1600" dirty="0"/>
              <a:t>я </a:t>
            </a:r>
            <a:r>
              <a:rPr lang="ru-RU" sz="1600" dirty="0" err="1"/>
              <a:t>токсичн</a:t>
            </a:r>
            <a:r>
              <a:rPr lang="uk-UA" sz="1600" dirty="0"/>
              <a:t>и</a:t>
            </a:r>
            <a:r>
              <a:rPr lang="ru-RU" sz="1600" dirty="0"/>
              <a:t>х </a:t>
            </a:r>
            <a:r>
              <a:rPr lang="ru-RU" sz="1600" dirty="0" err="1"/>
              <a:t>водорос</a:t>
            </a:r>
            <a:r>
              <a:rPr lang="uk-UA" sz="1600" dirty="0"/>
              <a:t>т</a:t>
            </a:r>
            <a:r>
              <a:rPr lang="ru-RU" sz="1600" dirty="0"/>
              <a:t>ей</a:t>
            </a:r>
            <a:r>
              <a:rPr lang="uk-UA" sz="1600" dirty="0"/>
              <a:t> в </a:t>
            </a:r>
            <a:r>
              <a:rPr lang="ru-RU" sz="1600" dirty="0"/>
              <a:t>М</a:t>
            </a:r>
            <a:r>
              <a:rPr lang="uk-UA" sz="1600" dirty="0"/>
              <a:t>і</a:t>
            </a:r>
            <a:r>
              <a:rPr lang="ru-RU" sz="1600" dirty="0" err="1"/>
              <a:t>оцен</a:t>
            </a:r>
            <a:r>
              <a:rPr lang="uk-UA" sz="1600" dirty="0"/>
              <a:t>і. Екологічні передумови антропогенезу в Неогеновому періоді.</a:t>
            </a:r>
            <a:endParaRPr lang="ru-RU" sz="1600" dirty="0"/>
          </a:p>
          <a:p>
            <a:r>
              <a:rPr lang="uk-UA" sz="1600" b="1" dirty="0"/>
              <a:t>Палеоекологія </a:t>
            </a:r>
            <a:r>
              <a:rPr lang="ru-RU" sz="1600" b="1" dirty="0"/>
              <a:t>Антропогенов</a:t>
            </a:r>
            <a:r>
              <a:rPr lang="uk-UA" sz="1600" b="1" dirty="0" err="1"/>
              <a:t>ого</a:t>
            </a:r>
            <a:r>
              <a:rPr lang="ru-RU" sz="1600" b="1" dirty="0"/>
              <a:t> пер</a:t>
            </a:r>
            <a:r>
              <a:rPr lang="uk-UA" sz="1600" b="1" dirty="0"/>
              <a:t>і</a:t>
            </a:r>
            <a:r>
              <a:rPr lang="ru-RU" sz="1600" b="1" dirty="0"/>
              <a:t>од</a:t>
            </a:r>
            <a:r>
              <a:rPr lang="uk-UA" sz="1600" b="1" dirty="0"/>
              <a:t>у</a:t>
            </a:r>
            <a:r>
              <a:rPr lang="ru-RU" sz="1600" b="1" dirty="0"/>
              <a:t> (Четверти</a:t>
            </a:r>
            <a:r>
              <a:rPr lang="uk-UA" sz="1600" b="1" dirty="0" err="1"/>
              <a:t>нний</a:t>
            </a:r>
            <a:r>
              <a:rPr lang="ru-RU" sz="1600" b="1" dirty="0"/>
              <a:t> пер</a:t>
            </a:r>
            <a:r>
              <a:rPr lang="uk-UA" sz="1600" b="1" dirty="0"/>
              <a:t>і</a:t>
            </a:r>
            <a:r>
              <a:rPr lang="ru-RU" sz="1600" b="1" dirty="0"/>
              <a:t>од) (2,588 млн.</a:t>
            </a:r>
            <a:r>
              <a:rPr lang="uk-UA" sz="1600" b="1" dirty="0"/>
              <a:t>р</a:t>
            </a:r>
            <a:r>
              <a:rPr lang="ru-RU" sz="1600" b="1" dirty="0"/>
              <a:t>.</a:t>
            </a:r>
            <a:r>
              <a:rPr lang="uk-UA" sz="1600" b="1" dirty="0"/>
              <a:t>т</a:t>
            </a:r>
            <a:r>
              <a:rPr lang="ru-RU" sz="1600" b="1" dirty="0"/>
              <a:t> – до с</a:t>
            </a:r>
            <a:r>
              <a:rPr lang="uk-UA" sz="1600" b="1" dirty="0" err="1"/>
              <a:t>ьо</a:t>
            </a:r>
            <a:r>
              <a:rPr lang="ru-RU" sz="1600" b="1" dirty="0" err="1"/>
              <a:t>годняшн</a:t>
            </a:r>
            <a:r>
              <a:rPr lang="uk-UA" sz="1600" b="1" dirty="0"/>
              <a:t>і</a:t>
            </a:r>
            <a:r>
              <a:rPr lang="ru-RU" sz="1600" b="1" dirty="0"/>
              <a:t>х </a:t>
            </a:r>
            <a:r>
              <a:rPr lang="ru-RU" sz="1600" b="1" dirty="0" err="1"/>
              <a:t>дн</a:t>
            </a:r>
            <a:r>
              <a:rPr lang="uk-UA" sz="1600" b="1" dirty="0" err="1"/>
              <a:t>ів</a:t>
            </a:r>
            <a:r>
              <a:rPr lang="ru-RU" sz="1600" b="1" dirty="0"/>
              <a:t>)</a:t>
            </a:r>
            <a:r>
              <a:rPr lang="uk-UA" sz="1600" dirty="0"/>
              <a:t>. Клімат в Антропогеновому періоді. Чергування </a:t>
            </a:r>
            <a:r>
              <a:rPr lang="uk-UA" sz="1600" dirty="0" err="1"/>
              <a:t>гляціалів-інтергляціалів</a:t>
            </a:r>
            <a:r>
              <a:rPr lang="uk-UA" sz="1600" dirty="0"/>
              <a:t> в </a:t>
            </a:r>
            <a:r>
              <a:rPr lang="uk-UA" sz="1600" dirty="0" err="1"/>
              <a:t>Плейстоцені</a:t>
            </a:r>
            <a:r>
              <a:rPr lang="uk-UA" sz="1600" dirty="0"/>
              <a:t>. </a:t>
            </a:r>
            <a:r>
              <a:rPr lang="uk-UA" sz="1600" dirty="0" err="1"/>
              <a:t>Мегапосухи</a:t>
            </a:r>
            <a:r>
              <a:rPr lang="uk-UA" sz="1600" dirty="0"/>
              <a:t> в тропічній Африці. Катастрофічні причини </a:t>
            </a:r>
            <a:r>
              <a:rPr lang="uk-UA" sz="1600" dirty="0" err="1"/>
              <a:t>Плейстоценового</a:t>
            </a:r>
            <a:r>
              <a:rPr lang="uk-UA" sz="1600" dirty="0"/>
              <a:t> вимирання </a:t>
            </a:r>
            <a:r>
              <a:rPr lang="uk-UA" sz="1600" dirty="0" err="1"/>
              <a:t>мегафауни</a:t>
            </a:r>
            <a:r>
              <a:rPr lang="uk-UA" sz="1600" dirty="0"/>
              <a:t>. Екологічні та еволюційні причини </a:t>
            </a:r>
            <a:r>
              <a:rPr lang="uk-UA" sz="1600" dirty="0" err="1"/>
              <a:t>Плейстоценового</a:t>
            </a:r>
            <a:r>
              <a:rPr lang="uk-UA" sz="1600" dirty="0"/>
              <a:t> вимирання </a:t>
            </a:r>
            <a:r>
              <a:rPr lang="uk-UA" sz="1600" dirty="0" err="1"/>
              <a:t>мегафауни</a:t>
            </a:r>
            <a:r>
              <a:rPr lang="uk-UA" sz="1600" dirty="0"/>
              <a:t>. Наслідки </a:t>
            </a:r>
            <a:r>
              <a:rPr lang="uk-UA" sz="1600" dirty="0" err="1"/>
              <a:t>Плейстоценового</a:t>
            </a:r>
            <a:r>
              <a:rPr lang="uk-UA" sz="1600" dirty="0"/>
              <a:t> вимирання </a:t>
            </a:r>
            <a:r>
              <a:rPr lang="uk-UA" sz="1600" dirty="0" err="1"/>
              <a:t>мегафауни</a:t>
            </a:r>
            <a:r>
              <a:rPr lang="uk-UA" sz="1600" dirty="0"/>
              <a:t> для екосистем Землі. Антропогенез в Антропогеновому періоді. Розселення давніх людей за межі Африки. Неолітична революція. </a:t>
            </a:r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01008"/>
            <a:ext cx="5924550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174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77500" lnSpcReduction="20000"/>
          </a:bodyPr>
          <a:lstStyle/>
          <a:p>
            <a:endParaRPr lang="uk-UA" sz="1800" b="1" u="sng" dirty="0" smtClean="0"/>
          </a:p>
          <a:p>
            <a:pPr algn="ctr"/>
            <a:r>
              <a:rPr lang="uk-UA" sz="1800" b="1" u="sng" dirty="0" smtClean="0"/>
              <a:t>Компетентності</a:t>
            </a:r>
            <a:r>
              <a:rPr lang="uk-UA" sz="1800" b="1" u="sng" dirty="0"/>
              <a:t>, які формуються під час вивчення</a:t>
            </a:r>
            <a:endParaRPr lang="ru-RU" sz="1800" dirty="0"/>
          </a:p>
          <a:p>
            <a:pPr algn="ctr"/>
            <a:r>
              <a:rPr lang="uk-UA" sz="1800" b="1" u="sng" dirty="0"/>
              <a:t>дисципліни «Палеоекологія»</a:t>
            </a:r>
            <a:endParaRPr lang="ru-RU" sz="1800" dirty="0"/>
          </a:p>
          <a:p>
            <a:r>
              <a:rPr lang="uk-UA" sz="1800" b="1" dirty="0"/>
              <a:t> </a:t>
            </a:r>
            <a:endParaRPr lang="ru-RU" sz="1800" dirty="0"/>
          </a:p>
          <a:p>
            <a:r>
              <a:rPr lang="uk-UA" sz="1800" b="1" u="sng" dirty="0"/>
              <a:t>Загальні компетентності (ЗК):</a:t>
            </a:r>
            <a:endParaRPr lang="ru-RU" sz="1800" dirty="0"/>
          </a:p>
          <a:p>
            <a:r>
              <a:rPr lang="uk-UA" sz="1800" dirty="0"/>
              <a:t>К01 – Знання та розуміння предметної області та професійної діяльності.</a:t>
            </a:r>
            <a:endParaRPr lang="ru-RU" sz="1800" dirty="0"/>
          </a:p>
          <a:p>
            <a:r>
              <a:rPr lang="uk-UA" sz="1800" dirty="0"/>
              <a:t>К06 – Здатність спілкуватися з представниками інших професійних груп різного рівня (з експертами з інших галузей знань</a:t>
            </a:r>
            <a:r>
              <a:rPr lang="ru-RU" sz="1800" dirty="0"/>
              <a:t>/</a:t>
            </a:r>
            <a:r>
              <a:rPr lang="uk-UA" sz="1800" dirty="0"/>
              <a:t>видів економічної діяльності).</a:t>
            </a:r>
            <a:endParaRPr lang="ru-RU" sz="1800" dirty="0"/>
          </a:p>
          <a:p>
            <a:r>
              <a:rPr lang="uk-UA" sz="1800" dirty="0"/>
              <a:t>К08 – Здатність проведення досліджень на відповідному рівні.</a:t>
            </a:r>
            <a:endParaRPr lang="ru-RU" sz="1800" dirty="0"/>
          </a:p>
          <a:p>
            <a:r>
              <a:rPr lang="uk-UA" sz="1800" dirty="0"/>
              <a:t>К13 – Здатність зберігати та примножувати моральні, культурні, наукові цінності і досягнення суспільства на основі розуміння історії та  закономірностей розвитку предметної області, її місця у загальній системі знань про природу і суспільство та у розвитку суспільства, техніки і технологій, використовувати різні види та форми рухової активності для активного відпочинку та ведення здорового способу життя.</a:t>
            </a:r>
            <a:endParaRPr lang="ru-RU" sz="1800" dirty="0"/>
          </a:p>
          <a:p>
            <a:r>
              <a:rPr lang="uk-UA" sz="1800" dirty="0"/>
              <a:t> </a:t>
            </a:r>
            <a:endParaRPr lang="ru-RU" sz="1800" dirty="0"/>
          </a:p>
          <a:p>
            <a:r>
              <a:rPr lang="uk-UA" sz="1800" b="1" u="sng" dirty="0"/>
              <a:t>Спеціальні (фахові, предметні) компетентності:</a:t>
            </a:r>
            <a:endParaRPr lang="ru-RU" sz="1800" dirty="0"/>
          </a:p>
          <a:p>
            <a:r>
              <a:rPr lang="uk-UA" sz="1800" dirty="0"/>
              <a:t>К14 – Знання та розуміння теоретичних основ екології, охорони довкілля та збалансованого природокористування.</a:t>
            </a:r>
            <a:endParaRPr lang="ru-RU" sz="1800" dirty="0"/>
          </a:p>
          <a:p>
            <a:r>
              <a:rPr lang="uk-UA" sz="1800" dirty="0"/>
              <a:t>К15 – Здатність до критичного осмислення основних теорій, методів та принципів природничих наук.</a:t>
            </a:r>
            <a:endParaRPr lang="ru-RU" sz="1800" dirty="0"/>
          </a:p>
          <a:p>
            <a:r>
              <a:rPr lang="uk-UA" sz="1800" dirty="0"/>
              <a:t>К29 – Знання базових уявлень про екологію як міждисциплінарну комплексну науку, що визначає шляхи ефективного співіснування техносфери та біосфери.</a:t>
            </a:r>
            <a:endParaRPr lang="ru-RU" sz="1800" dirty="0"/>
          </a:p>
          <a:p>
            <a:r>
              <a:rPr lang="uk-UA" sz="1800" dirty="0"/>
              <a:t>К45 – Знання екологічних основ існування живих організмів.</a:t>
            </a:r>
            <a:endParaRPr lang="ru-RU" sz="1800" dirty="0"/>
          </a:p>
          <a:p>
            <a:r>
              <a:rPr lang="uk-UA" sz="1800" dirty="0"/>
              <a:t>К47 – Знання закономірностей впливу факторів природного середовища геологічного минулого Землі на живі організми та </a:t>
            </a:r>
            <a:r>
              <a:rPr lang="uk-UA" sz="1800" dirty="0" err="1"/>
              <a:t>палеоекосистеми</a:t>
            </a:r>
            <a:r>
              <a:rPr lang="uk-UA" sz="1800" dirty="0"/>
              <a:t> та вміння екстраполювати виявлені закономірності для прогнозування напрямку змін сучасних екосистем.</a:t>
            </a:r>
            <a:endParaRPr lang="ru-RU" sz="18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4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3312368"/>
          </a:xfrm>
        </p:spPr>
        <p:txBody>
          <a:bodyPr>
            <a:noAutofit/>
          </a:bodyPr>
          <a:lstStyle/>
          <a:p>
            <a:pPr algn="l"/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/>
              <a:t/>
            </a:r>
            <a:br>
              <a:rPr lang="ru-RU" sz="1800" b="1" u="sng" dirty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/>
              <a:t/>
            </a:r>
            <a:br>
              <a:rPr lang="ru-RU" sz="1800" b="1" u="sng" dirty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/>
              <a:t/>
            </a:r>
            <a:br>
              <a:rPr lang="ru-RU" sz="1800" b="1" u="sng" dirty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ru-RU" sz="1800" b="1" u="sng" dirty="0" smtClean="0"/>
              <a:t/>
            </a:r>
            <a:br>
              <a:rPr lang="ru-RU" sz="1800" b="1" u="sng" dirty="0" smtClean="0"/>
            </a:br>
            <a:r>
              <a:rPr lang="uk-UA" sz="1600" b="1" u="sng" dirty="0" smtClean="0"/>
              <a:t>Мета </a:t>
            </a:r>
            <a:r>
              <a:rPr lang="uk-UA" sz="1600" b="1" u="sng" dirty="0"/>
              <a:t>дисципліни</a:t>
            </a:r>
            <a:r>
              <a:rPr lang="uk-UA" sz="1600" b="1" dirty="0"/>
              <a:t>: </a:t>
            </a:r>
            <a:r>
              <a:rPr lang="uk-UA" sz="1600" dirty="0"/>
              <a:t>вивчення етапності розвитку та закономірностей еволюції органічного світу в залежності від </a:t>
            </a:r>
            <a:r>
              <a:rPr lang="uk-UA" sz="1600" dirty="0" err="1"/>
              <a:t>палеоекологічних</a:t>
            </a:r>
            <a:r>
              <a:rPr lang="uk-UA" sz="1600" dirty="0"/>
              <a:t> умов геосфери, визначення впливу природних факторів на розвиток </a:t>
            </a:r>
            <a:r>
              <a:rPr lang="uk-UA" sz="1600" dirty="0" smtClean="0"/>
              <a:t>людини, а </a:t>
            </a:r>
            <a:r>
              <a:rPr lang="uk-UA" sz="1600" dirty="0"/>
              <a:t>також </a:t>
            </a:r>
            <a:r>
              <a:rPr lang="uk-UA" sz="1600" dirty="0" err="1"/>
              <a:t>зворотнього</a:t>
            </a:r>
            <a:r>
              <a:rPr lang="uk-UA" sz="1600" dirty="0"/>
              <a:t> впливу давньої людини на </a:t>
            </a:r>
            <a:r>
              <a:rPr lang="uk-UA" sz="1600" dirty="0" smtClean="0"/>
              <a:t>природне середовище.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b="1" u="sng" dirty="0" smtClean="0"/>
              <a:t>Завдання </a:t>
            </a:r>
            <a:r>
              <a:rPr lang="uk-UA" sz="1600" b="1" u="sng" dirty="0"/>
              <a:t>дисципліни</a:t>
            </a:r>
            <a:r>
              <a:rPr lang="uk-UA" sz="1600" b="1" dirty="0" smtClean="0"/>
              <a:t>:</a:t>
            </a:r>
            <a:br>
              <a:rPr lang="uk-UA" sz="1600" b="1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uk-UA" sz="1600" b="1" u="sng" dirty="0"/>
              <a:t>Теоретичні:</a:t>
            </a:r>
            <a:r>
              <a:rPr lang="uk-UA" sz="1600" dirty="0"/>
              <a:t> визначити особливості еволюції геосфери в геологічному часі, визначити особливості еволюції органічного світу та її залежність від зміни </a:t>
            </a:r>
            <a:r>
              <a:rPr lang="uk-UA" sz="1600" dirty="0" err="1"/>
              <a:t>палеоекологічних</a:t>
            </a:r>
            <a:r>
              <a:rPr lang="uk-UA" sz="1600" dirty="0"/>
              <a:t> умов; вивчити вплив природних факторів на розвиток людини, а також </a:t>
            </a:r>
            <a:r>
              <a:rPr lang="uk-UA" sz="1600" dirty="0" smtClean="0"/>
              <a:t>зворотній </a:t>
            </a:r>
            <a:r>
              <a:rPr lang="uk-UA" sz="1600" dirty="0"/>
              <a:t>вплив давньої людини на </a:t>
            </a:r>
            <a:r>
              <a:rPr lang="uk-UA" sz="1600" dirty="0" smtClean="0"/>
              <a:t>природне середовище.</a:t>
            </a:r>
            <a:br>
              <a:rPr lang="uk-UA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uk-UA" sz="1600" b="1" u="sng" dirty="0"/>
              <a:t>Практичні:</a:t>
            </a:r>
            <a:r>
              <a:rPr lang="uk-UA" sz="1600" dirty="0"/>
              <a:t> навчитися характеризувати фізико-географічні умови минулих епох і встановлювати кореляцію між умовами навколишнього середовища і розвитком живих організмів на Землі.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 smtClean="0"/>
              <a:t> </a:t>
            </a:r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83296"/>
            <a:ext cx="2375189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41240"/>
            <a:ext cx="2016224" cy="212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uk-UA" sz="6000" dirty="0"/>
              <a:t>	</a:t>
            </a:r>
            <a:r>
              <a:rPr lang="uk-UA" sz="6400" b="1" dirty="0" smtClean="0"/>
              <a:t>ЗМІСТ НАВЧАЛЬНОЇ ПРОГРАМИ</a:t>
            </a:r>
          </a:p>
          <a:p>
            <a:pPr algn="ctr"/>
            <a:endParaRPr lang="ru-RU" sz="6400" dirty="0"/>
          </a:p>
          <a:p>
            <a:r>
              <a:rPr lang="en-US" sz="6400" b="1" dirty="0"/>
              <a:t>I</a:t>
            </a:r>
            <a:r>
              <a:rPr lang="uk-UA" sz="6400" b="1" dirty="0"/>
              <a:t>. ПАЛЕОЕКОЛОГІЯ КРИПТОЗОЮ</a:t>
            </a:r>
            <a:endParaRPr lang="ru-RU" sz="6400" dirty="0"/>
          </a:p>
          <a:p>
            <a:r>
              <a:rPr lang="uk-UA" sz="6400" b="1" dirty="0"/>
              <a:t>Вступ. Методи досліджень</a:t>
            </a:r>
            <a:r>
              <a:rPr lang="uk-UA" sz="6400" dirty="0"/>
              <a:t>. Об’єкт, предмет та мета дисципліни. Методи </a:t>
            </a:r>
            <a:r>
              <a:rPr lang="uk-UA" sz="6400" dirty="0" err="1"/>
              <a:t>палеоекологічних</a:t>
            </a:r>
            <a:r>
              <a:rPr lang="uk-UA" sz="6400" dirty="0"/>
              <a:t> досліджень. Метод аналізу </a:t>
            </a:r>
            <a:r>
              <a:rPr lang="uk-UA" sz="6400" dirty="0" err="1"/>
              <a:t>фосилій</a:t>
            </a:r>
            <a:r>
              <a:rPr lang="uk-UA" sz="6400" dirty="0"/>
              <a:t>. Використання радіоактивних ізотопів для встановлення часу існування давніх організмів. Використання стабільних ізотопів в </a:t>
            </a:r>
            <a:r>
              <a:rPr lang="uk-UA" sz="6400" dirty="0" err="1"/>
              <a:t>палеоекологічних</a:t>
            </a:r>
            <a:r>
              <a:rPr lang="uk-UA" sz="6400" dirty="0"/>
              <a:t> дослідженнях. Поняття «фракціонування ізотопів хімічних елементів». Використання методу ізотопного фракціонування: для оцінки </a:t>
            </a:r>
            <a:r>
              <a:rPr lang="uk-UA" sz="6400" dirty="0" err="1"/>
              <a:t>палеотемператур</a:t>
            </a:r>
            <a:r>
              <a:rPr lang="uk-UA" sz="6400" dirty="0"/>
              <a:t> навколишнього середовища; для оцінки рівня кисню і вуглекислого газу в навколишньому середовищі; для встановлення біогенного або абіогенного походження осадових порід; для встановлення типу фотосинтезу у сучасних та викопних рослин; для вивчення міграційних шляхів сучасних і викопних організмів</a:t>
            </a:r>
            <a:r>
              <a:rPr lang="uk-UA" sz="6400" dirty="0" smtClean="0"/>
              <a:t>.</a:t>
            </a:r>
          </a:p>
          <a:p>
            <a:r>
              <a:rPr lang="uk-UA" sz="6400" b="1" dirty="0" smtClean="0"/>
              <a:t>Палеоекологія </a:t>
            </a:r>
            <a:r>
              <a:rPr lang="uk-UA" sz="6400" b="1" dirty="0" err="1"/>
              <a:t>Катархейського</a:t>
            </a:r>
            <a:r>
              <a:rPr lang="uk-UA" sz="6400" b="1" dirty="0"/>
              <a:t> еону (4,6 – 4,0 </a:t>
            </a:r>
            <a:r>
              <a:rPr lang="uk-UA" sz="6400" b="1" dirty="0" err="1"/>
              <a:t>млрд.р.т</a:t>
            </a:r>
            <a:r>
              <a:rPr lang="uk-UA" sz="6400" b="1" dirty="0"/>
              <a:t>.).</a:t>
            </a:r>
            <a:r>
              <a:rPr lang="uk-UA" sz="6400" dirty="0"/>
              <a:t> Формування Сонячної системи і планети Земля. Поява у землі супутника – Місяця. Причини відсутності в геологічному літопису Землі осадових порід старше 4,0 </a:t>
            </a:r>
            <a:r>
              <a:rPr lang="uk-UA" sz="6400" dirty="0" err="1"/>
              <a:t>млрд.р</a:t>
            </a:r>
            <a:r>
              <a:rPr lang="uk-UA" sz="6400" dirty="0"/>
              <a:t>. Поняття «галактичний рік». Особливості мінералів-цирконів. Встановлення умов на Землі в </a:t>
            </a:r>
            <a:r>
              <a:rPr lang="uk-UA" sz="6400" dirty="0" err="1"/>
              <a:t>Катархейському</a:t>
            </a:r>
            <a:r>
              <a:rPr lang="uk-UA" sz="6400" dirty="0"/>
              <a:t> еоні на підставі аналізу стабільних ізотопів в мінералах-цирконах</a:t>
            </a:r>
            <a:r>
              <a:rPr lang="uk-UA" sz="6400" dirty="0" smtClean="0"/>
              <a:t>.</a:t>
            </a:r>
          </a:p>
          <a:p>
            <a:r>
              <a:rPr lang="uk-UA" sz="6400" b="1" dirty="0" smtClean="0"/>
              <a:t>Палеоекологія </a:t>
            </a:r>
            <a:r>
              <a:rPr lang="ru-RU" sz="6400" b="1" dirty="0" err="1"/>
              <a:t>Архейс</a:t>
            </a:r>
            <a:r>
              <a:rPr lang="uk-UA" sz="6400" b="1" dirty="0"/>
              <a:t>ь</a:t>
            </a:r>
            <a:r>
              <a:rPr lang="ru-RU" sz="6400" b="1" dirty="0"/>
              <a:t>к</a:t>
            </a:r>
            <a:r>
              <a:rPr lang="uk-UA" sz="6400" b="1" dirty="0" err="1"/>
              <a:t>ого</a:t>
            </a:r>
            <a:r>
              <a:rPr lang="ru-RU" sz="6400" b="1" dirty="0"/>
              <a:t> е</a:t>
            </a:r>
            <a:r>
              <a:rPr lang="uk-UA" sz="6400" b="1" dirty="0" err="1"/>
              <a:t>ону</a:t>
            </a:r>
            <a:r>
              <a:rPr lang="ru-RU" sz="6400" b="1" dirty="0"/>
              <a:t> (4,0 – 2,5 </a:t>
            </a:r>
            <a:r>
              <a:rPr lang="ru-RU" sz="6400" b="1" dirty="0" err="1"/>
              <a:t>млрд.р.т</a:t>
            </a:r>
            <a:r>
              <a:rPr lang="ru-RU" sz="6400" b="1" dirty="0"/>
              <a:t>.)</a:t>
            </a:r>
            <a:r>
              <a:rPr lang="ru-RU" sz="6400" dirty="0"/>
              <a:t>. </a:t>
            </a:r>
            <a:r>
              <a:rPr lang="uk-UA" sz="6400" dirty="0"/>
              <a:t>Формування ядер континентів (</a:t>
            </a:r>
            <a:r>
              <a:rPr lang="uk-UA" sz="6400" dirty="0" err="1"/>
              <a:t>кратонів</a:t>
            </a:r>
            <a:r>
              <a:rPr lang="uk-UA" sz="6400" dirty="0"/>
              <a:t>) в Архейському еоні. Утворення перших </a:t>
            </a:r>
            <a:r>
              <a:rPr lang="uk-UA" sz="6400" dirty="0" err="1"/>
              <a:t>суперконтинентів</a:t>
            </a:r>
            <a:r>
              <a:rPr lang="uk-UA" sz="6400" dirty="0"/>
              <a:t>. Механізми утворення та руйнування </a:t>
            </a:r>
            <a:r>
              <a:rPr lang="uk-UA" sz="6400" dirty="0" err="1"/>
              <a:t>суперконтинентів</a:t>
            </a:r>
            <a:r>
              <a:rPr lang="uk-UA" sz="6400" dirty="0"/>
              <a:t>. Методи, які дозволяють реконструювати взаємне розташування стародавніх континентів. Епохи </a:t>
            </a:r>
            <a:r>
              <a:rPr lang="uk-UA" sz="6400" dirty="0" err="1"/>
              <a:t>діастрофізма</a:t>
            </a:r>
            <a:r>
              <a:rPr lang="uk-UA" sz="6400" dirty="0"/>
              <a:t> в Архейському еоні. Астрономічні, геологічні і кліматичні катастрофи середнього Архею. Початок</a:t>
            </a:r>
            <a:r>
              <a:rPr lang="ru-RU" sz="6400" dirty="0"/>
              <a:t> </a:t>
            </a:r>
            <a:r>
              <a:rPr lang="ru-RU" sz="6400" dirty="0" err="1"/>
              <a:t>накоп</a:t>
            </a:r>
            <a:r>
              <a:rPr lang="uk-UA" sz="6400" dirty="0" err="1"/>
              <a:t>ичення</a:t>
            </a:r>
            <a:r>
              <a:rPr lang="ru-RU" sz="6400" dirty="0"/>
              <a:t> кис</a:t>
            </a:r>
            <a:r>
              <a:rPr lang="uk-UA" sz="6400" dirty="0" err="1"/>
              <a:t>ню</a:t>
            </a:r>
            <a:r>
              <a:rPr lang="ru-RU" sz="6400" dirty="0"/>
              <a:t> в </a:t>
            </a:r>
            <a:r>
              <a:rPr lang="uk-UA" sz="6400" dirty="0"/>
              <a:t>навколишньому</a:t>
            </a:r>
            <a:r>
              <a:rPr lang="ru-RU" sz="6400" dirty="0"/>
              <a:t> с</a:t>
            </a:r>
            <a:r>
              <a:rPr lang="uk-UA" sz="6400" dirty="0"/>
              <a:t>е</a:t>
            </a:r>
            <a:r>
              <a:rPr lang="ru-RU" sz="6400" dirty="0" err="1"/>
              <a:t>ред</a:t>
            </a:r>
            <a:r>
              <a:rPr lang="uk-UA" sz="6400" dirty="0" err="1"/>
              <a:t>овищі</a:t>
            </a:r>
            <a:r>
              <a:rPr lang="ru-RU" sz="6400" dirty="0"/>
              <a:t>.</a:t>
            </a:r>
            <a:r>
              <a:rPr lang="uk-UA" sz="6400" dirty="0"/>
              <a:t> Джерела надходження кисню до атмосфери Землі. Кліматичні умови в Архейському еоні. Причини надвисоких температур навколишнього середовища в Археї. Поняття про парниковий ефект. Поява життя на Землі. Строматоліти. Причини екологічного успіху строматолітів. Архейська генна революція. Киснева катастрофа.</a:t>
            </a:r>
            <a:endParaRPr lang="ru-RU" sz="6400" dirty="0"/>
          </a:p>
          <a:p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05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25000" lnSpcReduction="20000"/>
          </a:bodyPr>
          <a:lstStyle/>
          <a:p>
            <a:endParaRPr lang="uk-UA" sz="2900" b="1" dirty="0" smtClean="0"/>
          </a:p>
          <a:p>
            <a:endParaRPr lang="uk-UA" sz="6000" b="1" dirty="0" smtClean="0"/>
          </a:p>
          <a:p>
            <a:r>
              <a:rPr lang="uk-UA" sz="6400" b="1" dirty="0" smtClean="0"/>
              <a:t>Палеоекологія </a:t>
            </a:r>
            <a:r>
              <a:rPr lang="uk-UA" sz="6400" b="1" dirty="0"/>
              <a:t>Протерозойського еону (2,5 </a:t>
            </a:r>
            <a:r>
              <a:rPr lang="uk-UA" sz="6400" b="1" dirty="0" err="1"/>
              <a:t>млрд.р.т</a:t>
            </a:r>
            <a:r>
              <a:rPr lang="uk-UA" sz="6400" b="1" dirty="0"/>
              <a:t>. – 542 </a:t>
            </a:r>
            <a:r>
              <a:rPr lang="uk-UA" sz="6400" b="1" dirty="0" err="1"/>
              <a:t>млн.р.т</a:t>
            </a:r>
            <a:r>
              <a:rPr lang="uk-UA" sz="6400" b="1" dirty="0"/>
              <a:t>.)</a:t>
            </a:r>
            <a:r>
              <a:rPr lang="uk-UA" sz="6400" dirty="0"/>
              <a:t>. Розташування континентів в Протерозойському еоні. Клімат в Протерозойському еоні. Кліматичні мегацикли. Кліматичні </a:t>
            </a:r>
            <a:r>
              <a:rPr lang="uk-UA" sz="6400" dirty="0" err="1"/>
              <a:t>макроцикли</a:t>
            </a:r>
            <a:r>
              <a:rPr lang="uk-UA" sz="6400" dirty="0"/>
              <a:t>. Кліматичні </a:t>
            </a:r>
            <a:r>
              <a:rPr lang="uk-UA" sz="6400" dirty="0" err="1"/>
              <a:t>мікроцикли</a:t>
            </a:r>
            <a:r>
              <a:rPr lang="uk-UA" sz="6400" dirty="0"/>
              <a:t>. Нециклічні фактори, які впливають на кліматичні умови на Землі. Тривалість доби в Протерозойському еоні. Методи встановлення тривалості доби в геологічному минулому Землі. Поява багатоклітинних організмів в Протерозої. Екологічні переваги багатоклітинного організму. Поява </a:t>
            </a:r>
            <a:r>
              <a:rPr lang="uk-UA" sz="6400" dirty="0" err="1"/>
              <a:t>еукаріотичних</a:t>
            </a:r>
            <a:r>
              <a:rPr lang="uk-UA" sz="6400" dirty="0"/>
              <a:t> організмів згідно метода </a:t>
            </a:r>
            <a:r>
              <a:rPr lang="uk-UA" sz="6400" dirty="0" err="1"/>
              <a:t>фосилій</a:t>
            </a:r>
            <a:r>
              <a:rPr lang="uk-UA" sz="6400" dirty="0"/>
              <a:t> і метода молекулярного годинника: причини розбіжності в датуваннях. Відносини хижак-жертва в </a:t>
            </a:r>
            <a:r>
              <a:rPr lang="uk-UA" sz="6400" dirty="0" err="1"/>
              <a:t>Кріогенових</a:t>
            </a:r>
            <a:r>
              <a:rPr lang="uk-UA" sz="6400" dirty="0"/>
              <a:t> екосистемах. </a:t>
            </a:r>
            <a:r>
              <a:rPr lang="uk-UA" sz="6400" dirty="0" err="1"/>
              <a:t>Кріогенове</a:t>
            </a:r>
            <a:r>
              <a:rPr lang="uk-UA" sz="6400" dirty="0"/>
              <a:t> масове вимиранні біоти. </a:t>
            </a:r>
            <a:r>
              <a:rPr lang="uk-UA" sz="6400" dirty="0" err="1"/>
              <a:t>Едіакарські</a:t>
            </a:r>
            <a:r>
              <a:rPr lang="uk-UA" sz="6400" dirty="0"/>
              <a:t> фауни. Особливості </a:t>
            </a:r>
            <a:r>
              <a:rPr lang="uk-UA" sz="6400" dirty="0" err="1"/>
              <a:t>Едіакарських</a:t>
            </a:r>
            <a:r>
              <a:rPr lang="uk-UA" sz="6400" dirty="0"/>
              <a:t> </a:t>
            </a:r>
            <a:r>
              <a:rPr lang="uk-UA" sz="6400" dirty="0" err="1"/>
              <a:t>фаун</a:t>
            </a:r>
            <a:r>
              <a:rPr lang="uk-UA" sz="6400" dirty="0"/>
              <a:t> порівняно з сучасними </a:t>
            </a:r>
            <a:r>
              <a:rPr lang="uk-UA" sz="6400" dirty="0" err="1"/>
              <a:t>фаунами</a:t>
            </a:r>
            <a:r>
              <a:rPr lang="uk-UA" sz="6400" dirty="0"/>
              <a:t>. </a:t>
            </a:r>
            <a:r>
              <a:rPr lang="uk-UA" sz="6400" dirty="0" err="1"/>
              <a:t>Бойканурське</a:t>
            </a:r>
            <a:r>
              <a:rPr lang="uk-UA" sz="6400" dirty="0"/>
              <a:t> вимирання біоти наприкінці Протерозою</a:t>
            </a:r>
            <a:r>
              <a:rPr lang="uk-UA" sz="6400" dirty="0" smtClean="0"/>
              <a:t>.</a:t>
            </a:r>
          </a:p>
          <a:p>
            <a:endParaRPr lang="uk-UA" sz="6400" dirty="0" smtClean="0"/>
          </a:p>
          <a:p>
            <a:r>
              <a:rPr lang="en-US" sz="6400" b="1" dirty="0"/>
              <a:t>II</a:t>
            </a:r>
            <a:r>
              <a:rPr lang="uk-UA" sz="6400" b="1" dirty="0"/>
              <a:t>. ПАЛЕОЕКОЛОГІЯ ФАНЕРОЗОЙСЬКОГО ЕОНУ. ПАЛЕОЗОЙСЬКА ЕРА</a:t>
            </a:r>
            <a:endParaRPr lang="ru-RU" sz="6400" dirty="0"/>
          </a:p>
          <a:p>
            <a:r>
              <a:rPr lang="uk-UA" sz="6400" b="1" dirty="0"/>
              <a:t>Палеоекологія Палеозойської ери (542 – 251 </a:t>
            </a:r>
            <a:r>
              <a:rPr lang="uk-UA" sz="6400" b="1" dirty="0" err="1"/>
              <a:t>млн.р.т</a:t>
            </a:r>
            <a:r>
              <a:rPr lang="uk-UA" sz="6400" b="1" dirty="0"/>
              <a:t>.)</a:t>
            </a:r>
            <a:r>
              <a:rPr lang="uk-UA" sz="6400" dirty="0"/>
              <a:t>. Стратиграфічний поділ Палеозойської ери: Кембрійський, </a:t>
            </a:r>
            <a:r>
              <a:rPr lang="uk-UA" sz="6400" dirty="0" err="1"/>
              <a:t>Ордовицький</a:t>
            </a:r>
            <a:r>
              <a:rPr lang="uk-UA" sz="6400" dirty="0"/>
              <a:t>, Силурійський, Девонський, Кам`яновугільний та Пермський періоди.</a:t>
            </a:r>
            <a:endParaRPr lang="ru-RU" sz="6400" dirty="0"/>
          </a:p>
          <a:p>
            <a:r>
              <a:rPr lang="uk-UA" sz="6400" b="1" dirty="0"/>
              <a:t>Палеоекологія Кембрійського періоду (542 – 488 </a:t>
            </a:r>
            <a:r>
              <a:rPr lang="uk-UA" sz="6400" b="1" dirty="0" err="1"/>
              <a:t>млн.р.т</a:t>
            </a:r>
            <a:r>
              <a:rPr lang="uk-UA" sz="6400" b="1" dirty="0"/>
              <a:t>.)</a:t>
            </a:r>
            <a:r>
              <a:rPr lang="uk-UA" sz="6400" dirty="0"/>
              <a:t>. Розташування континентів в Кембрійському періоді. Поворот осі обертання Землі на 90 градусів. Поняття про встановлення дійсної вісі обертання Землі. Реверсії магнітосфери в Кембрійському періоді. Клімат в Кембрійському періоді. Причини надвисоких температур навколишнього середовища. Причини зростання рівня моря в Кембрійському періоді. Кембрійська скелетна революція. Кембрійські </a:t>
            </a:r>
            <a:r>
              <a:rPr lang="uk-UA" sz="6400" dirty="0" err="1"/>
              <a:t>організми-рифобудівники</a:t>
            </a:r>
            <a:r>
              <a:rPr lang="uk-UA" sz="6400" dirty="0"/>
              <a:t>: червоні водорості та </a:t>
            </a:r>
            <a:r>
              <a:rPr lang="uk-UA" sz="6400" dirty="0" err="1"/>
              <a:t>губки-археоціати</a:t>
            </a:r>
            <a:r>
              <a:rPr lang="uk-UA" sz="6400" dirty="0"/>
              <a:t>. Кембрійський вибух </a:t>
            </a:r>
            <a:r>
              <a:rPr lang="uk-UA" sz="6400" dirty="0" err="1"/>
              <a:t>біорізноманіття</a:t>
            </a:r>
            <a:r>
              <a:rPr lang="uk-UA" sz="6400" dirty="0"/>
              <a:t>. </a:t>
            </a:r>
            <a:r>
              <a:rPr lang="uk-UA" sz="6400" dirty="0" err="1"/>
              <a:t>Палеодемекологія</a:t>
            </a:r>
            <a:r>
              <a:rPr lang="uk-UA" sz="6400" dirty="0"/>
              <a:t>: синхронні линьки членистоногих </a:t>
            </a:r>
            <a:r>
              <a:rPr lang="uk-UA" sz="6400" dirty="0" err="1"/>
              <a:t>Кембрія</a:t>
            </a:r>
            <a:r>
              <a:rPr lang="uk-UA" sz="6400" dirty="0"/>
              <a:t>. Коменсалізм у Кембрійських </a:t>
            </a:r>
            <a:r>
              <a:rPr lang="uk-UA" sz="6400" dirty="0" err="1"/>
              <a:t>брахіопод</a:t>
            </a:r>
            <a:r>
              <a:rPr lang="uk-UA" sz="6400" dirty="0"/>
              <a:t>. Особливості еволюційних процесів в Кембрійському періоді. Масові вимирання біоти в Кембрійському періоді.</a:t>
            </a:r>
            <a:endParaRPr lang="ru-RU" sz="6400" dirty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55000" lnSpcReduction="20000"/>
          </a:bodyPr>
          <a:lstStyle/>
          <a:p>
            <a:endParaRPr lang="uk-UA" sz="2800" b="1" dirty="0" smtClean="0"/>
          </a:p>
          <a:p>
            <a:r>
              <a:rPr lang="uk-UA" sz="2900" b="1" dirty="0" smtClean="0"/>
              <a:t>Палеоекологія </a:t>
            </a:r>
            <a:r>
              <a:rPr lang="uk-UA" sz="2900" b="1" dirty="0" err="1"/>
              <a:t>Ордовицького</a:t>
            </a:r>
            <a:r>
              <a:rPr lang="uk-UA" sz="2900" b="1" dirty="0"/>
              <a:t> періоду (488 – 443 </a:t>
            </a:r>
            <a:r>
              <a:rPr lang="uk-UA" sz="2900" b="1" dirty="0" err="1"/>
              <a:t>млн.р.т</a:t>
            </a:r>
            <a:r>
              <a:rPr lang="uk-UA" sz="2900" b="1" dirty="0"/>
              <a:t>.)</a:t>
            </a:r>
            <a:r>
              <a:rPr lang="uk-UA" sz="2900" dirty="0"/>
              <a:t>. Розташування континентів в </a:t>
            </a:r>
            <a:r>
              <a:rPr lang="uk-UA" sz="2900" dirty="0" err="1"/>
              <a:t>Ордовицькому</a:t>
            </a:r>
            <a:r>
              <a:rPr lang="uk-UA" sz="2900" dirty="0"/>
              <a:t> періоді. Кліматичні умови в </a:t>
            </a:r>
            <a:r>
              <a:rPr lang="uk-UA" sz="2900" dirty="0" err="1"/>
              <a:t>Ордовицькому</a:t>
            </a:r>
            <a:r>
              <a:rPr lang="uk-UA" sz="2900" dirty="0"/>
              <a:t> періоді. Кореляція між інтенсивністю наземного вулканізму і кліматичними умовами на Землі. </a:t>
            </a:r>
            <a:r>
              <a:rPr lang="uk-UA" sz="2900" dirty="0" err="1"/>
              <a:t>Ордовицька</a:t>
            </a:r>
            <a:r>
              <a:rPr lang="uk-UA" sz="2900" dirty="0"/>
              <a:t> революція </a:t>
            </a:r>
            <a:r>
              <a:rPr lang="uk-UA" sz="2900" dirty="0" err="1"/>
              <a:t>біорізноманіття</a:t>
            </a:r>
            <a:r>
              <a:rPr lang="uk-UA" sz="2900" dirty="0"/>
              <a:t>. </a:t>
            </a:r>
            <a:r>
              <a:rPr lang="uk-UA" sz="2900" dirty="0" err="1"/>
              <a:t>Геоекотонний</a:t>
            </a:r>
            <a:r>
              <a:rPr lang="uk-UA" sz="2900" dirty="0"/>
              <a:t> ефект в </a:t>
            </a:r>
            <a:r>
              <a:rPr lang="uk-UA" sz="2900" dirty="0" err="1"/>
              <a:t>палеоекосистемах</a:t>
            </a:r>
            <a:r>
              <a:rPr lang="uk-UA" sz="2900" dirty="0"/>
              <a:t>. Конкуренція як фактор макроеволюції на прикладі </a:t>
            </a:r>
            <a:r>
              <a:rPr lang="uk-UA" sz="2900" dirty="0" err="1"/>
              <a:t>брахіопод</a:t>
            </a:r>
            <a:r>
              <a:rPr lang="uk-UA" sz="2900" dirty="0"/>
              <a:t> і двостулкових молюсків. </a:t>
            </a:r>
            <a:r>
              <a:rPr lang="uk-UA" sz="2900" dirty="0" err="1"/>
              <a:t>Ендемічність</a:t>
            </a:r>
            <a:r>
              <a:rPr lang="uk-UA" sz="2900" dirty="0"/>
              <a:t> </a:t>
            </a:r>
            <a:r>
              <a:rPr lang="uk-UA" sz="2900" dirty="0" err="1"/>
              <a:t>Ордовицьких</a:t>
            </a:r>
            <a:r>
              <a:rPr lang="uk-UA" sz="2900" dirty="0"/>
              <a:t> </a:t>
            </a:r>
            <a:r>
              <a:rPr lang="uk-UA" sz="2900" dirty="0" err="1"/>
              <a:t>фаун</a:t>
            </a:r>
            <a:r>
              <a:rPr lang="uk-UA" sz="2900" dirty="0"/>
              <a:t>. </a:t>
            </a:r>
            <a:r>
              <a:rPr lang="uk-UA" sz="2900" dirty="0" err="1"/>
              <a:t>Хемоавтотрофія</a:t>
            </a:r>
            <a:r>
              <a:rPr lang="uk-UA" sz="2900" dirty="0"/>
              <a:t> у морських тварин в </a:t>
            </a:r>
            <a:r>
              <a:rPr lang="uk-UA" sz="2900" dirty="0" err="1"/>
              <a:t>Ордовику</a:t>
            </a:r>
            <a:r>
              <a:rPr lang="uk-UA" sz="2900" dirty="0"/>
              <a:t>. </a:t>
            </a:r>
            <a:r>
              <a:rPr lang="uk-UA" sz="2900" dirty="0" err="1"/>
              <a:t>Ордовик</a:t>
            </a:r>
            <a:r>
              <a:rPr lang="uk-UA" sz="2900" dirty="0"/>
              <a:t> – період панування </a:t>
            </a:r>
            <a:r>
              <a:rPr lang="uk-UA" sz="2900" dirty="0" err="1"/>
              <a:t>організмів-фільтраторів</a:t>
            </a:r>
            <a:r>
              <a:rPr lang="uk-UA" sz="2900" dirty="0"/>
              <a:t> за типом харчування. Поняття «живі </a:t>
            </a:r>
            <a:r>
              <a:rPr lang="uk-UA" sz="2900" dirty="0" err="1"/>
              <a:t>фосилії</a:t>
            </a:r>
            <a:r>
              <a:rPr lang="uk-UA" sz="2900" dirty="0"/>
              <a:t>» (на прикладі мечохвостів). Повернення нових груп голкошкірих від сидячого до рухливого способу життя. Вихід рослин на сушу в </a:t>
            </a:r>
            <a:r>
              <a:rPr lang="uk-UA" sz="2900" dirty="0" err="1"/>
              <a:t>Ордовицькому</a:t>
            </a:r>
            <a:r>
              <a:rPr lang="uk-UA" sz="2900" dirty="0"/>
              <a:t> періоді. Роль симбіотичних </a:t>
            </a:r>
            <a:r>
              <a:rPr lang="uk-UA" sz="2900" dirty="0" err="1"/>
              <a:t>ендомікоризних</a:t>
            </a:r>
            <a:r>
              <a:rPr lang="uk-UA" sz="2900" dirty="0"/>
              <a:t> грибів у виході рослин на сушу. </a:t>
            </a:r>
            <a:r>
              <a:rPr lang="uk-UA" sz="2900" dirty="0" err="1"/>
              <a:t>Пізньо-Ордовицьке</a:t>
            </a:r>
            <a:r>
              <a:rPr lang="uk-UA" sz="2900" dirty="0"/>
              <a:t> масове вимирання біоти. Утворення родовищ нафти наприкінці </a:t>
            </a:r>
            <a:r>
              <a:rPr lang="uk-UA" sz="2900" dirty="0" err="1"/>
              <a:t>Ордовика</a:t>
            </a:r>
            <a:r>
              <a:rPr lang="uk-UA" sz="2900" dirty="0"/>
              <a:t> – початку </a:t>
            </a:r>
            <a:r>
              <a:rPr lang="uk-UA" sz="2900" dirty="0" err="1"/>
              <a:t>Силура</a:t>
            </a:r>
            <a:r>
              <a:rPr lang="uk-UA" sz="2900" dirty="0"/>
              <a:t>. Домінування губок в морських екосистемах після </a:t>
            </a:r>
            <a:r>
              <a:rPr lang="uk-UA" sz="2900" dirty="0" err="1"/>
              <a:t>пізньо-Ордовицько</a:t>
            </a:r>
            <a:r>
              <a:rPr lang="ru-RU" sz="2900" dirty="0" err="1"/>
              <a:t>го</a:t>
            </a:r>
            <a:r>
              <a:rPr lang="ru-RU" sz="2900" dirty="0"/>
              <a:t> </a:t>
            </a:r>
            <a:r>
              <a:rPr lang="ru-RU" sz="2900" dirty="0" err="1"/>
              <a:t>масового</a:t>
            </a:r>
            <a:r>
              <a:rPr lang="ru-RU" sz="2900" dirty="0"/>
              <a:t> </a:t>
            </a:r>
            <a:r>
              <a:rPr lang="ru-RU" sz="2900" dirty="0" err="1"/>
              <a:t>вимирання</a:t>
            </a:r>
            <a:r>
              <a:rPr lang="ru-RU" sz="2900" dirty="0"/>
              <a:t> </a:t>
            </a:r>
            <a:r>
              <a:rPr lang="ru-RU" sz="2900" dirty="0" err="1"/>
              <a:t>біоти</a:t>
            </a:r>
            <a:r>
              <a:rPr lang="uk-UA" sz="2900" dirty="0"/>
              <a:t>.</a:t>
            </a:r>
            <a:endParaRPr lang="ru-RU" sz="2900" dirty="0"/>
          </a:p>
          <a:p>
            <a:endParaRPr lang="uk-UA" sz="2900" b="1" dirty="0" smtClean="0"/>
          </a:p>
          <a:p>
            <a:r>
              <a:rPr lang="uk-UA" sz="2900" b="1" dirty="0" smtClean="0"/>
              <a:t>Палеоекологія </a:t>
            </a:r>
            <a:r>
              <a:rPr lang="ru-RU" sz="2900" b="1" dirty="0"/>
              <a:t>Силур</a:t>
            </a:r>
            <a:r>
              <a:rPr lang="uk-UA" sz="2900" b="1" dirty="0"/>
              <a:t>і</a:t>
            </a:r>
            <a:r>
              <a:rPr lang="ru-RU" sz="2900" b="1" dirty="0" err="1"/>
              <a:t>йськ</a:t>
            </a:r>
            <a:r>
              <a:rPr lang="uk-UA" sz="2900" b="1" dirty="0" err="1"/>
              <a:t>ого</a:t>
            </a:r>
            <a:r>
              <a:rPr lang="ru-RU" sz="2900" b="1" dirty="0"/>
              <a:t> пер</a:t>
            </a:r>
            <a:r>
              <a:rPr lang="uk-UA" sz="2900" b="1" dirty="0"/>
              <a:t>і</a:t>
            </a:r>
            <a:r>
              <a:rPr lang="ru-RU" sz="2900" b="1" dirty="0"/>
              <a:t>од</a:t>
            </a:r>
            <a:r>
              <a:rPr lang="uk-UA" sz="2900" b="1" dirty="0"/>
              <a:t>у</a:t>
            </a:r>
            <a:r>
              <a:rPr lang="ru-RU" sz="2900" b="1" dirty="0"/>
              <a:t> (443 - 416 </a:t>
            </a:r>
            <a:r>
              <a:rPr lang="ru-RU" sz="2900" b="1" dirty="0" err="1"/>
              <a:t>млн.р.т</a:t>
            </a:r>
            <a:r>
              <a:rPr lang="ru-RU" sz="2900" b="1" dirty="0"/>
              <a:t>.)</a:t>
            </a:r>
            <a:r>
              <a:rPr lang="uk-UA" sz="2900" b="1" dirty="0"/>
              <a:t>.</a:t>
            </a:r>
            <a:r>
              <a:rPr lang="uk-UA" sz="2900" dirty="0"/>
              <a:t> Розташування континентів в Силурійському періоді. Клімат в Силурійському періоді. Причини посух. Відновлення екосистем раннього </a:t>
            </a:r>
            <a:r>
              <a:rPr lang="uk-UA" sz="2900" dirty="0" err="1"/>
              <a:t>Силура</a:t>
            </a:r>
            <a:r>
              <a:rPr lang="uk-UA" sz="2900" dirty="0"/>
              <a:t> після </a:t>
            </a:r>
            <a:r>
              <a:rPr lang="uk-UA" sz="2900" dirty="0" err="1"/>
              <a:t>пізньо-Ордовицького</a:t>
            </a:r>
            <a:r>
              <a:rPr lang="uk-UA" sz="2900" dirty="0"/>
              <a:t> масового вимирання біоти. Симбіоз </a:t>
            </a:r>
            <a:r>
              <a:rPr lang="uk-UA" sz="2900" dirty="0" err="1"/>
              <a:t>строматопороїдних</a:t>
            </a:r>
            <a:r>
              <a:rPr lang="uk-UA" sz="2900" dirty="0"/>
              <a:t> губок і коралів-ругоз. Придбання </a:t>
            </a:r>
            <a:r>
              <a:rPr lang="uk-UA" sz="2900" dirty="0" err="1"/>
              <a:t>фотосимбіонтів</a:t>
            </a:r>
            <a:r>
              <a:rPr lang="uk-UA" sz="2900" dirty="0"/>
              <a:t> </a:t>
            </a:r>
            <a:r>
              <a:rPr lang="uk-UA" sz="2900" dirty="0" err="1"/>
              <a:t>коралами-табулятами</a:t>
            </a:r>
            <a:r>
              <a:rPr lang="uk-UA" sz="2900" dirty="0"/>
              <a:t> в Силурі. Турбота про потомство у Силурійських </a:t>
            </a:r>
            <a:r>
              <a:rPr lang="uk-UA" sz="2900" dirty="0" err="1"/>
              <a:t>рачків-остракод</a:t>
            </a:r>
            <a:r>
              <a:rPr lang="uk-UA" sz="2900" dirty="0"/>
              <a:t> і у членистоногих </a:t>
            </a:r>
            <a:r>
              <a:rPr lang="uk-UA" sz="2900" dirty="0" err="1"/>
              <a:t>аквілоніфер</a:t>
            </a:r>
            <a:r>
              <a:rPr lang="uk-UA" sz="2900" dirty="0"/>
              <a:t>. Поява щелепи у </a:t>
            </a:r>
            <a:r>
              <a:rPr lang="uk-UA" sz="2900" dirty="0" err="1"/>
              <a:t>черепноголових</a:t>
            </a:r>
            <a:r>
              <a:rPr lang="uk-UA" sz="2900" dirty="0"/>
              <a:t> хордових тварин. Екологічні переваги щелепноротих тварин. «Мімікрія» та «</a:t>
            </a:r>
            <a:r>
              <a:rPr lang="uk-UA" sz="2900" dirty="0" err="1"/>
              <a:t>мімезія</a:t>
            </a:r>
            <a:r>
              <a:rPr lang="uk-UA" sz="2900" dirty="0"/>
              <a:t>» в Силурійських екосистемах. Перехід наземних вищих рослин в </a:t>
            </a:r>
            <a:r>
              <a:rPr lang="uk-UA" sz="2900" dirty="0" err="1"/>
              <a:t>макророзмірний</a:t>
            </a:r>
            <a:r>
              <a:rPr lang="uk-UA" sz="2900" dirty="0"/>
              <a:t> клас. Поява листя за першим механізмом. Екологічні причини появи листя у рослин. Гігантські гриби - </a:t>
            </a:r>
            <a:r>
              <a:rPr lang="uk-UA" sz="2900" dirty="0" err="1"/>
              <a:t>прототаксити</a:t>
            </a:r>
            <a:r>
              <a:rPr lang="uk-UA" sz="2900" dirty="0"/>
              <a:t>. Причини виходу грибів – </a:t>
            </a:r>
            <a:r>
              <a:rPr lang="uk-UA" sz="2900" dirty="0" err="1"/>
              <a:t>прототкаситів</a:t>
            </a:r>
            <a:r>
              <a:rPr lang="uk-UA" sz="2900" dirty="0"/>
              <a:t> в </a:t>
            </a:r>
            <a:r>
              <a:rPr lang="uk-UA" sz="2900" dirty="0" err="1"/>
              <a:t>крупнорозмірний</a:t>
            </a:r>
            <a:r>
              <a:rPr lang="uk-UA" sz="2900" dirty="0"/>
              <a:t> клас. Причини масових вимирань біоти в середньому-пізньому Силурі.</a:t>
            </a:r>
            <a:endParaRPr lang="ru-RU" sz="2900" dirty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28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47500" lnSpcReduction="20000"/>
          </a:bodyPr>
          <a:lstStyle/>
          <a:p>
            <a:r>
              <a:rPr lang="ru-RU" sz="3400" b="1" dirty="0" err="1" smtClean="0"/>
              <a:t>Палео</a:t>
            </a:r>
            <a:r>
              <a:rPr lang="uk-UA" sz="3400" b="1" dirty="0"/>
              <a:t>е</a:t>
            </a:r>
            <a:r>
              <a:rPr lang="ru-RU" sz="3400" b="1" dirty="0" err="1"/>
              <a:t>колог</a:t>
            </a:r>
            <a:r>
              <a:rPr lang="uk-UA" sz="3400" b="1" dirty="0"/>
              <a:t>і</a:t>
            </a:r>
            <a:r>
              <a:rPr lang="ru-RU" sz="3400" b="1" dirty="0"/>
              <a:t>я </a:t>
            </a:r>
            <a:r>
              <a:rPr lang="ru-RU" sz="3400" b="1" dirty="0" err="1"/>
              <a:t>Девонс</a:t>
            </a:r>
            <a:r>
              <a:rPr lang="uk-UA" sz="3400" b="1" dirty="0"/>
              <a:t>ь</a:t>
            </a:r>
            <a:r>
              <a:rPr lang="ru-RU" sz="3400" b="1" dirty="0"/>
              <a:t>кого пер</a:t>
            </a:r>
            <a:r>
              <a:rPr lang="uk-UA" sz="3400" b="1" dirty="0"/>
              <a:t>і</a:t>
            </a:r>
            <a:r>
              <a:rPr lang="ru-RU" sz="3400" b="1" dirty="0"/>
              <a:t>од</a:t>
            </a:r>
            <a:r>
              <a:rPr lang="uk-UA" sz="3400" b="1" dirty="0"/>
              <a:t>у (416 – 359 </a:t>
            </a:r>
            <a:r>
              <a:rPr lang="uk-UA" sz="3400" b="1" dirty="0" err="1"/>
              <a:t>млн.р.т</a:t>
            </a:r>
            <a:r>
              <a:rPr lang="uk-UA" sz="3400" b="1" dirty="0"/>
              <a:t>.)</a:t>
            </a:r>
            <a:r>
              <a:rPr lang="uk-UA" sz="3400" dirty="0"/>
              <a:t>. Розташування континентів в Девонському періоді. Клімат і зміни рівня моря в Девонському періоді. Ендемізм </a:t>
            </a:r>
            <a:r>
              <a:rPr lang="uk-UA" sz="3400" dirty="0" err="1"/>
              <a:t>фаун</a:t>
            </a:r>
            <a:r>
              <a:rPr lang="uk-UA" sz="3400" dirty="0"/>
              <a:t> раннього Девону. Причини Девонської морської та наземної революції </a:t>
            </a:r>
            <a:r>
              <a:rPr lang="uk-UA" sz="3400" dirty="0" err="1"/>
              <a:t>біорізноманіття</a:t>
            </a:r>
            <a:r>
              <a:rPr lang="uk-UA" sz="3400" dirty="0"/>
              <a:t>. Брахіоподи і правило </a:t>
            </a:r>
            <a:r>
              <a:rPr lang="uk-UA" sz="3400" dirty="0" err="1"/>
              <a:t>Коупа</a:t>
            </a:r>
            <a:r>
              <a:rPr lang="uk-UA" sz="3400" dirty="0"/>
              <a:t>. Поява в Девоні нової групи головоногих молюсків – </a:t>
            </a:r>
            <a:r>
              <a:rPr lang="uk-UA" sz="3400" dirty="0" err="1"/>
              <a:t>амоноідей</a:t>
            </a:r>
            <a:r>
              <a:rPr lang="uk-UA" sz="3400" dirty="0"/>
              <a:t>. Екологічні переваги закрученої раковини у молюсків. Тиск хижаків в Девонських морях. Регенерація рук у викопних морських лілій як свідчення атак хижаків. Екологічні причини занепаду трилобітів в Девоні. </a:t>
            </a:r>
            <a:r>
              <a:rPr lang="uk-UA" sz="3400" dirty="0" err="1"/>
              <a:t>Гігантизація</a:t>
            </a:r>
            <a:r>
              <a:rPr lang="uk-UA" sz="3400" dirty="0"/>
              <a:t> хижих ракоскорпіонів в Девонському періоді. Поява ракоскорпіонів – </a:t>
            </a:r>
            <a:r>
              <a:rPr lang="uk-UA" sz="3400" dirty="0" err="1"/>
              <a:t>фільтраторів</a:t>
            </a:r>
            <a:r>
              <a:rPr lang="uk-UA" sz="3400" dirty="0"/>
              <a:t> за типом харчування: екологічні причини і наслідки поширення означеної групи в морських екосистемах. Взаємовідносини конкуренції в Девонських екосистемах на прикладі хижих риб – хижих ракоскорпіонів, безщелепних рибоподібних і </a:t>
            </a:r>
            <a:r>
              <a:rPr lang="uk-UA" sz="3400" dirty="0" err="1"/>
              <a:t>ракоскорпіонів-фільтраторів</a:t>
            </a:r>
            <a:r>
              <a:rPr lang="uk-UA" sz="3400" dirty="0"/>
              <a:t> за типом харчування. Екологічні причини гігантизму риб і ракоскорпіонів в Девонському періоді. Поява живородіння у панцирних риб: екологічні переваги і недоліки переходу до живородіння для існування видів. Наявність легень – базова ознака щелепноротих хребетних тварин. Поява у хребетних тварин чотирилапих кінцівок. Паралельна </a:t>
            </a:r>
            <a:r>
              <a:rPr lang="uk-UA" sz="3400" dirty="0" err="1"/>
              <a:t>тетраподизація</a:t>
            </a:r>
            <a:r>
              <a:rPr lang="uk-UA" sz="3400" dirty="0"/>
              <a:t> кистеперих риб в Девонському періоді. Поява перших земноводних. Поява у наземних рослин нової життєвої форми – дерево і формування листя за другим механізмом – як адаптації до нестачі світла у наземних рослин. Екологічні причини появи насіннєвих рослин. Формування мікоризи наземними рослинами. Екологічні причини появи в Девонському періоді літаючих комах. Подія </a:t>
            </a:r>
            <a:r>
              <a:rPr lang="uk-UA" sz="3400" dirty="0" err="1"/>
              <a:t>Кейкек</a:t>
            </a:r>
            <a:r>
              <a:rPr lang="uk-UA" sz="3400" dirty="0"/>
              <a:t> – </a:t>
            </a:r>
            <a:r>
              <a:rPr lang="uk-UA" sz="3400" dirty="0" err="1"/>
              <a:t>Отомарі</a:t>
            </a:r>
            <a:r>
              <a:rPr lang="uk-UA" sz="3400" dirty="0"/>
              <a:t>. </a:t>
            </a:r>
            <a:r>
              <a:rPr lang="uk-UA" sz="3400" dirty="0" err="1"/>
              <a:t>Тагханійська</a:t>
            </a:r>
            <a:r>
              <a:rPr lang="uk-UA" sz="3400" dirty="0"/>
              <a:t> біологічна криза. </a:t>
            </a:r>
            <a:r>
              <a:rPr lang="uk-UA" sz="3400" dirty="0" err="1"/>
              <a:t>Келвассерська</a:t>
            </a:r>
            <a:r>
              <a:rPr lang="uk-UA" sz="3400" dirty="0"/>
              <a:t> подія. </a:t>
            </a:r>
            <a:r>
              <a:rPr lang="uk-UA" sz="3400" dirty="0" err="1"/>
              <a:t>Хангенбергзька</a:t>
            </a:r>
            <a:r>
              <a:rPr lang="uk-UA" sz="3400" dirty="0"/>
              <a:t> подія. </a:t>
            </a:r>
            <a:r>
              <a:rPr lang="uk-UA" sz="3400" dirty="0" err="1"/>
              <a:t>Біоінвазії</a:t>
            </a:r>
            <a:r>
              <a:rPr lang="uk-UA" sz="3400" dirty="0"/>
              <a:t> – як фактор еволюції екосистем. Ріст мікробних матів під час Девонських екологічних криз</a:t>
            </a:r>
            <a:r>
              <a:rPr lang="uk-UA" sz="3400" dirty="0" smtClean="0"/>
              <a:t>.</a:t>
            </a:r>
          </a:p>
          <a:p>
            <a:r>
              <a:rPr lang="uk-UA" sz="3400" b="1" dirty="0"/>
              <a:t>Палеоекологія </a:t>
            </a:r>
            <a:r>
              <a:rPr lang="ru-RU" sz="3400" b="1" dirty="0" err="1"/>
              <a:t>Кам'яновугільн</a:t>
            </a:r>
            <a:r>
              <a:rPr lang="uk-UA" sz="3400" b="1" dirty="0" err="1"/>
              <a:t>ого</a:t>
            </a:r>
            <a:r>
              <a:rPr lang="ru-RU" sz="3400" b="1" dirty="0"/>
              <a:t> </a:t>
            </a:r>
            <a:r>
              <a:rPr lang="ru-RU" sz="3400" b="1" dirty="0" err="1"/>
              <a:t>період</a:t>
            </a:r>
            <a:r>
              <a:rPr lang="uk-UA" sz="3400" b="1" dirty="0"/>
              <a:t>у</a:t>
            </a:r>
            <a:r>
              <a:rPr lang="ru-RU" sz="3400" b="1" dirty="0"/>
              <a:t> (3</a:t>
            </a:r>
            <a:r>
              <a:rPr lang="uk-UA" sz="3400" b="1" dirty="0"/>
              <a:t>59</a:t>
            </a:r>
            <a:r>
              <a:rPr lang="ru-RU" sz="3400" b="1" dirty="0"/>
              <a:t> - 299 млн.</a:t>
            </a:r>
            <a:r>
              <a:rPr lang="uk-UA" sz="3400" b="1" dirty="0"/>
              <a:t>р</a:t>
            </a:r>
            <a:r>
              <a:rPr lang="ru-RU" sz="3400" b="1" dirty="0"/>
              <a:t>.</a:t>
            </a:r>
            <a:r>
              <a:rPr lang="uk-UA" sz="3400" b="1" dirty="0"/>
              <a:t>т</a:t>
            </a:r>
            <a:r>
              <a:rPr lang="ru-RU" sz="3400" b="1" dirty="0"/>
              <a:t>.)</a:t>
            </a:r>
            <a:r>
              <a:rPr lang="uk-UA" sz="3400" b="1" dirty="0"/>
              <a:t>.</a:t>
            </a:r>
            <a:r>
              <a:rPr lang="uk-UA" sz="3400" dirty="0"/>
              <a:t> Розташування континентів в </a:t>
            </a:r>
            <a:r>
              <a:rPr lang="uk-UA" sz="3400" dirty="0" err="1"/>
              <a:t>Кам</a:t>
            </a:r>
            <a:r>
              <a:rPr lang="ru-RU" sz="3400" dirty="0"/>
              <a:t>`</a:t>
            </a:r>
            <a:r>
              <a:rPr lang="uk-UA" sz="3400" dirty="0" err="1"/>
              <a:t>яновугільному</a:t>
            </a:r>
            <a:r>
              <a:rPr lang="uk-UA" sz="3400" dirty="0"/>
              <a:t> періоді. Кліматичні умови в Карбоні. Кореляція між хімічним складом атмосферного повітря і змінами температури навколишнього середовища.</a:t>
            </a:r>
            <a:endParaRPr lang="ru-RU" sz="3400" dirty="0"/>
          </a:p>
          <a:p>
            <a:endParaRPr lang="ru-RU" sz="29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943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uk-UA" sz="1700" dirty="0"/>
              <a:t>Екологічні причини редукції розмірів тіла хребетних тварин в </a:t>
            </a:r>
            <a:r>
              <a:rPr lang="uk-UA" sz="1700" dirty="0" err="1"/>
              <a:t>раньому</a:t>
            </a:r>
            <a:r>
              <a:rPr lang="uk-UA" sz="1700" dirty="0"/>
              <a:t> Карбоні. Причини появи т.зв. «дірки </a:t>
            </a:r>
            <a:r>
              <a:rPr lang="uk-UA" sz="1700" dirty="0" err="1"/>
              <a:t>Ромера</a:t>
            </a:r>
            <a:r>
              <a:rPr lang="uk-UA" sz="1700" dirty="0"/>
              <a:t>» у </a:t>
            </a:r>
            <a:r>
              <a:rPr lang="uk-UA" sz="1700" dirty="0" err="1"/>
              <a:t>фосиліях</a:t>
            </a:r>
            <a:r>
              <a:rPr lang="uk-UA" sz="1700" dirty="0"/>
              <a:t> земноводних і комах в ранньому Карбоні. Карбон – геологічний період розквіту земноводних. Причини подальшого еволюційного неуспіху земноводних. Поява перших рептилій. Екологічні переваги рептилій порівняно з земноводними. Розділення перших рептилій на лінії тероморф і </a:t>
            </a:r>
            <a:r>
              <a:rPr lang="uk-UA" sz="1700" dirty="0" err="1"/>
              <a:t>завроморф</a:t>
            </a:r>
            <a:r>
              <a:rPr lang="uk-UA" sz="1700" dirty="0"/>
              <a:t>. Екологічні причини і умови появи </a:t>
            </a:r>
            <a:r>
              <a:rPr lang="uk-UA" sz="1700" dirty="0" err="1"/>
              <a:t>рослинноїдності</a:t>
            </a:r>
            <a:r>
              <a:rPr lang="uk-UA" sz="1700" dirty="0"/>
              <a:t> у хижих </a:t>
            </a:r>
            <a:r>
              <a:rPr lang="uk-UA" sz="1700" dirty="0" err="1"/>
              <a:t>тетрапод</a:t>
            </a:r>
            <a:r>
              <a:rPr lang="uk-UA" sz="1700" dirty="0"/>
              <a:t> в пізньому Карбоні. Гігантизм Карбонових комах. Екологічні причини появи в Карбоні комах з повним перетворенням – конкуренція личинок і дорослих особин за ресурси. Наземні рослини в Карбоні: вологі екваторіальні кам`яновугільні ліси-болота та листопадні ліси помірної зони. Особливості харчування </a:t>
            </a:r>
            <a:r>
              <a:rPr lang="uk-UA" sz="1700" dirty="0" err="1"/>
              <a:t>деревовидих</a:t>
            </a:r>
            <a:r>
              <a:rPr lang="uk-UA" sz="1700" dirty="0"/>
              <a:t> плаунів за умови низького рівня вуглекислого газу в атмосфері Карбонового періоду. Екологічні умови формування кам’яного вугілля і деградація деревини грибами. Екологічні причини поширення насінних рослин в Карбоні. </a:t>
            </a:r>
            <a:r>
              <a:rPr lang="uk-UA" sz="1700" dirty="0" err="1"/>
              <a:t>Екосистемні</a:t>
            </a:r>
            <a:r>
              <a:rPr lang="uk-UA" sz="1700" dirty="0"/>
              <a:t> кризи в Кам’яновугільному періоді.</a:t>
            </a:r>
            <a:endParaRPr lang="ru-RU" sz="1700" dirty="0"/>
          </a:p>
          <a:p>
            <a:r>
              <a:rPr lang="ru-RU" sz="1700" b="1" dirty="0" err="1"/>
              <a:t>Палеоеколо</a:t>
            </a:r>
            <a:r>
              <a:rPr lang="uk-UA" sz="1700" b="1" dirty="0" err="1"/>
              <a:t>гія</a:t>
            </a:r>
            <a:r>
              <a:rPr lang="uk-UA" sz="1700" b="1" dirty="0"/>
              <a:t> </a:t>
            </a:r>
            <a:r>
              <a:rPr lang="ru-RU" sz="1700" b="1" dirty="0" err="1"/>
              <a:t>Пермс</a:t>
            </a:r>
            <a:r>
              <a:rPr lang="uk-UA" sz="1700" b="1" dirty="0"/>
              <a:t>ь</a:t>
            </a:r>
            <a:r>
              <a:rPr lang="ru-RU" sz="1700" b="1" dirty="0"/>
              <a:t>к</a:t>
            </a:r>
            <a:r>
              <a:rPr lang="uk-UA" sz="1700" b="1" dirty="0" err="1"/>
              <a:t>ого</a:t>
            </a:r>
            <a:r>
              <a:rPr lang="ru-RU" sz="1700" b="1" dirty="0"/>
              <a:t> пер</a:t>
            </a:r>
            <a:r>
              <a:rPr lang="uk-UA" sz="1700" b="1" dirty="0"/>
              <a:t>і</a:t>
            </a:r>
            <a:r>
              <a:rPr lang="ru-RU" sz="1700" b="1" dirty="0"/>
              <a:t>од</a:t>
            </a:r>
            <a:r>
              <a:rPr lang="uk-UA" sz="1700" b="1" dirty="0"/>
              <a:t>у</a:t>
            </a:r>
            <a:r>
              <a:rPr lang="ru-RU" sz="1700" b="1" dirty="0"/>
              <a:t> (299 – 251 млн.</a:t>
            </a:r>
            <a:r>
              <a:rPr lang="uk-UA" sz="1700" b="1" dirty="0"/>
              <a:t>р</a:t>
            </a:r>
            <a:r>
              <a:rPr lang="ru-RU" sz="1700" b="1" dirty="0"/>
              <a:t>.</a:t>
            </a:r>
            <a:r>
              <a:rPr lang="uk-UA" sz="1700" b="1" dirty="0"/>
              <a:t>т</a:t>
            </a:r>
            <a:r>
              <a:rPr lang="ru-RU" sz="1700" b="1" dirty="0"/>
              <a:t>.)</a:t>
            </a:r>
            <a:r>
              <a:rPr lang="uk-UA" sz="1700" dirty="0"/>
              <a:t>. Розташування континентів в Пермському періоді. Фактори, які призвели до початку відокремлення Кіммерії від </a:t>
            </a:r>
            <a:r>
              <a:rPr lang="uk-UA" sz="1700" dirty="0" err="1"/>
              <a:t>Гондвани</a:t>
            </a:r>
            <a:r>
              <a:rPr lang="uk-UA" sz="1700" dirty="0"/>
              <a:t>. Зміни розташування Південного полюсу в Пермському періоді. Хімічний склад атмосфери в Пермському періоді. Причини початку атмосферних гіпоксій в пізній Пермі. Кліматичні умови в ранній, середній і пізній Пермі. Причини </a:t>
            </a:r>
            <a:r>
              <a:rPr lang="uk-UA" sz="1700" dirty="0" err="1"/>
              <a:t>Камурського</a:t>
            </a:r>
            <a:r>
              <a:rPr lang="uk-UA" sz="1700" dirty="0"/>
              <a:t> похолодання. Причини надвисоких температур в пізній Пермі. Наземна рослинність в Пермському періоді</a:t>
            </a:r>
            <a:r>
              <a:rPr lang="uk-UA" sz="1700" dirty="0" smtClean="0"/>
              <a:t>. </a:t>
            </a:r>
            <a:r>
              <a:rPr lang="uk-UA" sz="1700" dirty="0" err="1"/>
              <a:t>Сукцесійна</a:t>
            </a:r>
            <a:r>
              <a:rPr lang="uk-UA" sz="1700" dirty="0"/>
              <a:t> заміна вологолюбних </a:t>
            </a:r>
            <a:r>
              <a:rPr lang="uk-UA" sz="1700" dirty="0" err="1"/>
              <a:t>біомів</a:t>
            </a:r>
            <a:r>
              <a:rPr lang="uk-UA" sz="1700" dirty="0"/>
              <a:t> на посухостійкі. Поява стратегії </a:t>
            </a:r>
            <a:r>
              <a:rPr lang="uk-UA" sz="1700" dirty="0" err="1"/>
              <a:t>галоутворення</a:t>
            </a:r>
            <a:r>
              <a:rPr lang="uk-UA" sz="1700" dirty="0"/>
              <a:t> у комах як адаптація до посушливих умов існування. Причини надзвичайної екологічної стійкості груп жуків до вимирань. </a:t>
            </a:r>
            <a:r>
              <a:rPr lang="uk-UA" sz="1700" dirty="0" err="1"/>
              <a:t>Сукцесійні</a:t>
            </a:r>
            <a:r>
              <a:rPr lang="uk-UA" sz="1700" dirty="0"/>
              <a:t> зміни груп </a:t>
            </a:r>
            <a:r>
              <a:rPr lang="uk-UA" sz="1700" dirty="0" err="1"/>
              <a:t>тероморфних</a:t>
            </a:r>
            <a:r>
              <a:rPr lang="uk-UA" sz="1700" dirty="0"/>
              <a:t> рептилій протягом Пермського періоду, пов’язані зі змінами кліматичних умов на території </a:t>
            </a:r>
            <a:r>
              <a:rPr lang="uk-UA" sz="1700" dirty="0" err="1"/>
              <a:t>Пангеї</a:t>
            </a:r>
            <a:r>
              <a:rPr lang="uk-UA" sz="1700" dirty="0"/>
              <a:t>.</a:t>
            </a:r>
            <a:endParaRPr lang="ru-RU" sz="17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458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uk-UA" sz="1700" dirty="0"/>
              <a:t>Поява теплокровності у </a:t>
            </a:r>
            <a:r>
              <a:rPr lang="uk-UA" sz="1700" dirty="0" err="1"/>
              <a:t>тероморфної</a:t>
            </a:r>
            <a:r>
              <a:rPr lang="uk-UA" sz="1700" dirty="0"/>
              <a:t> лінії рептилій в Пермському періоді. Відмінності між Палеозойсько-Мезозойською та сучасними трофічними пірамідами як причина нестабільності давніх екосистем. Поширення рослиноїдних </a:t>
            </a:r>
            <a:r>
              <a:rPr lang="uk-UA" sz="1700" dirty="0" err="1"/>
              <a:t>тетрапод</a:t>
            </a:r>
            <a:r>
              <a:rPr lang="uk-UA" sz="1700" dirty="0"/>
              <a:t> в ранній-середній Пермі. Фактори, необхідні для переходу хижих тварин до харчування рослинами. Функції </a:t>
            </a:r>
            <a:r>
              <a:rPr lang="uk-UA" sz="1700" dirty="0" err="1"/>
              <a:t>дермальних</a:t>
            </a:r>
            <a:r>
              <a:rPr lang="uk-UA" sz="1700" dirty="0"/>
              <a:t> кісток у крупних рептилій Карбонового і Пермського періодів. Зміна характеру розташування кінцівок відносно тулуба у парейазаврів групи </a:t>
            </a:r>
            <a:r>
              <a:rPr lang="uk-UA" sz="1700" dirty="0" err="1"/>
              <a:t>буностегосів</a:t>
            </a:r>
            <a:r>
              <a:rPr lang="uk-UA" sz="1700" dirty="0"/>
              <a:t> як адаптація до пересування по пустелі. Перша поява </a:t>
            </a:r>
            <a:r>
              <a:rPr lang="uk-UA" sz="1700" dirty="0" err="1"/>
              <a:t>біпедальних</a:t>
            </a:r>
            <a:r>
              <a:rPr lang="uk-UA" sz="1700" dirty="0"/>
              <a:t> </a:t>
            </a:r>
            <a:r>
              <a:rPr lang="uk-UA" sz="1700" dirty="0" err="1"/>
              <a:t>тетрапод</a:t>
            </a:r>
            <a:r>
              <a:rPr lang="uk-UA" sz="1700" dirty="0"/>
              <a:t>. Екологічні переваги </a:t>
            </a:r>
            <a:r>
              <a:rPr lang="uk-UA" sz="1700" dirty="0" err="1"/>
              <a:t>біпедальної</a:t>
            </a:r>
            <a:r>
              <a:rPr lang="uk-UA" sz="1700" dirty="0"/>
              <a:t> локомоції у тварин. Екологічні фактори, які сприяли появі здатності до польоту у рептилій в Пермі. Екологічні причини появи вторинно-водних рептилій в Пермському періоді. Причини домінування в Пермських екосистемах </a:t>
            </a:r>
            <a:r>
              <a:rPr lang="uk-UA" sz="1700" dirty="0" err="1"/>
              <a:t>тероморфних</a:t>
            </a:r>
            <a:r>
              <a:rPr lang="uk-UA" sz="1700" dirty="0"/>
              <a:t>, а не </a:t>
            </a:r>
            <a:r>
              <a:rPr lang="uk-UA" sz="1700" dirty="0" err="1"/>
              <a:t>завроморфних</a:t>
            </a:r>
            <a:r>
              <a:rPr lang="uk-UA" sz="1700" dirty="0"/>
              <a:t> рептилій. Поява лінії </a:t>
            </a:r>
            <a:r>
              <a:rPr lang="uk-UA" sz="1700" dirty="0" err="1"/>
              <a:t>еунотозаврів</a:t>
            </a:r>
            <a:r>
              <a:rPr lang="uk-UA" sz="1700" dirty="0"/>
              <a:t> – предкової групи для черепах. Екологічні причини ендемізму наземних </a:t>
            </a:r>
            <a:r>
              <a:rPr lang="uk-UA" sz="1700" dirty="0" err="1"/>
              <a:t>фаун</a:t>
            </a:r>
            <a:r>
              <a:rPr lang="uk-UA" sz="1700" dirty="0"/>
              <a:t> </a:t>
            </a:r>
            <a:r>
              <a:rPr lang="uk-UA" sz="1700" dirty="0" err="1"/>
              <a:t>тетрапод</a:t>
            </a:r>
            <a:r>
              <a:rPr lang="uk-UA" sz="1700" dirty="0"/>
              <a:t> в пізній Пермі. Причини і наслідки </a:t>
            </a:r>
            <a:r>
              <a:rPr lang="uk-UA" sz="1700" dirty="0" err="1"/>
              <a:t>Олсоновського</a:t>
            </a:r>
            <a:r>
              <a:rPr lang="uk-UA" sz="1700" dirty="0"/>
              <a:t> масового вимирання біоти наприкінці ранньої Пермі. </a:t>
            </a:r>
            <a:r>
              <a:rPr lang="uk-UA" sz="1700" dirty="0" err="1"/>
              <a:t>Гваделупське</a:t>
            </a:r>
            <a:r>
              <a:rPr lang="uk-UA" sz="1700" dirty="0"/>
              <a:t> масове вимирання біоти в наприкінці середньої Пермі. Причини </a:t>
            </a:r>
            <a:r>
              <a:rPr lang="uk-UA" sz="1700" dirty="0" err="1"/>
              <a:t>екосистемної</a:t>
            </a:r>
            <a:r>
              <a:rPr lang="uk-UA" sz="1700" dirty="0"/>
              <a:t> кризи в пізній Пермі. Причини і наслідки термінального Пермського масового вимирання біоти</a:t>
            </a:r>
            <a:r>
              <a:rPr lang="uk-UA" sz="1700" dirty="0" smtClean="0"/>
              <a:t>.</a:t>
            </a:r>
          </a:p>
          <a:p>
            <a:r>
              <a:rPr lang="en-US" sz="1700" b="1" dirty="0" smtClean="0"/>
              <a:t>III</a:t>
            </a:r>
            <a:r>
              <a:rPr lang="uk-UA" sz="1700" b="1" dirty="0"/>
              <a:t>. ПАЛЕОЕКОЛОГІЯ ФАНЕРОЗОЙСЬКОГО ЕОНУ. МЕЗОЗОЙСЬКА ЕРА</a:t>
            </a:r>
            <a:endParaRPr lang="ru-RU" sz="1700" dirty="0"/>
          </a:p>
          <a:p>
            <a:r>
              <a:rPr lang="uk-UA" sz="1700" b="1" dirty="0"/>
              <a:t>Палеоекологія Мезозойської ери (251 – 65,5 </a:t>
            </a:r>
            <a:r>
              <a:rPr lang="uk-UA" sz="1700" b="1" dirty="0" err="1"/>
              <a:t>млн.р.т</a:t>
            </a:r>
            <a:r>
              <a:rPr lang="uk-UA" sz="1700" b="1" dirty="0"/>
              <a:t>.)</a:t>
            </a:r>
            <a:r>
              <a:rPr lang="uk-UA" sz="1700" dirty="0"/>
              <a:t>. Стратиграфічний поділ Мезозойської ери: Тріасовий, Юрський, Крейдяний періоди.</a:t>
            </a:r>
            <a:endParaRPr lang="ru-RU" sz="1700" dirty="0"/>
          </a:p>
          <a:p>
            <a:r>
              <a:rPr lang="uk-UA" sz="1700" b="1" dirty="0"/>
              <a:t>Палеоекологія </a:t>
            </a:r>
            <a:r>
              <a:rPr lang="ru-RU" sz="1700" b="1" dirty="0" err="1"/>
              <a:t>Тр</a:t>
            </a:r>
            <a:r>
              <a:rPr lang="uk-UA" sz="1700" b="1" dirty="0"/>
              <a:t>і</a:t>
            </a:r>
            <a:r>
              <a:rPr lang="ru-RU" sz="1700" b="1" dirty="0"/>
              <a:t>асов</a:t>
            </a:r>
            <a:r>
              <a:rPr lang="uk-UA" sz="1700" b="1" dirty="0" err="1"/>
              <a:t>ого</a:t>
            </a:r>
            <a:r>
              <a:rPr lang="ru-RU" sz="1700" b="1" dirty="0"/>
              <a:t> пер</a:t>
            </a:r>
            <a:r>
              <a:rPr lang="uk-UA" sz="1700" b="1" dirty="0"/>
              <a:t>і</a:t>
            </a:r>
            <a:r>
              <a:rPr lang="ru-RU" sz="1700" b="1" dirty="0"/>
              <a:t>од</a:t>
            </a:r>
            <a:r>
              <a:rPr lang="uk-UA" sz="1700" b="1" dirty="0"/>
              <a:t>у</a:t>
            </a:r>
            <a:r>
              <a:rPr lang="ru-RU" sz="1700" b="1" dirty="0"/>
              <a:t> (251 – 199 млн.</a:t>
            </a:r>
            <a:r>
              <a:rPr lang="uk-UA" sz="1700" b="1" dirty="0"/>
              <a:t>р</a:t>
            </a:r>
            <a:r>
              <a:rPr lang="ru-RU" sz="1700" b="1" dirty="0"/>
              <a:t>.</a:t>
            </a:r>
            <a:r>
              <a:rPr lang="uk-UA" sz="1700" b="1" dirty="0"/>
              <a:t>т</a:t>
            </a:r>
            <a:r>
              <a:rPr lang="ru-RU" sz="1700" b="1" dirty="0"/>
              <a:t>.)</a:t>
            </a:r>
            <a:r>
              <a:rPr lang="uk-UA" sz="1700" dirty="0"/>
              <a:t>. Розташування континентів в Тріасовому періоді. Початок розколу </a:t>
            </a:r>
            <a:r>
              <a:rPr lang="uk-UA" sz="1700" dirty="0" err="1"/>
              <a:t>Пангеї</a:t>
            </a:r>
            <a:r>
              <a:rPr lang="uk-UA" sz="1700" dirty="0"/>
              <a:t>. Причини жари і посух в Тріасі. </a:t>
            </a:r>
            <a:r>
              <a:rPr lang="uk-UA" sz="1700" dirty="0" err="1"/>
              <a:t>Ранньо-Тріасова</a:t>
            </a:r>
            <a:r>
              <a:rPr lang="uk-UA" sz="1700" dirty="0"/>
              <a:t> екваторіальна катастрофа </a:t>
            </a:r>
            <a:r>
              <a:rPr lang="uk-UA" sz="1700" dirty="0" err="1"/>
              <a:t>Сміта-Спатіана</a:t>
            </a:r>
            <a:r>
              <a:rPr lang="uk-UA" sz="1700" dirty="0"/>
              <a:t>.</a:t>
            </a:r>
            <a:endParaRPr lang="ru-RU" sz="17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70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uk-UA" sz="1600" dirty="0"/>
              <a:t>Тривалість відновлення екосистем після термінального Пермського вимирання біоти. Причини екологічного успіху </a:t>
            </a:r>
            <a:r>
              <a:rPr lang="uk-UA" sz="1600" dirty="0" err="1"/>
              <a:t>склерактинієвих</a:t>
            </a:r>
            <a:r>
              <a:rPr lang="uk-UA" sz="1600" dirty="0"/>
              <a:t> коралових поліпів в Тріасовому періоді. Причини поступового екологічного заміщення </a:t>
            </a:r>
            <a:r>
              <a:rPr lang="uk-UA" sz="1600" dirty="0" err="1"/>
              <a:t>брахіопод</a:t>
            </a:r>
            <a:r>
              <a:rPr lang="uk-UA" sz="1600" dirty="0"/>
              <a:t> двостулковими молюсками. Поява екологічної групи хижих молюсків-свердлильників. Тиск хижаків в Тріасі: поява важко-озброєних та рухливих форм морських лілій. Початок домінування в морських екосистемах Тріасу кісткових риб. Поява в Тріасі </a:t>
            </a:r>
            <a:r>
              <a:rPr lang="uk-UA" sz="1600" dirty="0" err="1"/>
              <a:t>рослинноїдності</a:t>
            </a:r>
            <a:r>
              <a:rPr lang="uk-UA" sz="1600" dirty="0"/>
              <a:t> серед кісткових риб Поява вторинно-водних рептилій: </a:t>
            </a:r>
            <a:r>
              <a:rPr lang="uk-UA" sz="1600" dirty="0" err="1"/>
              <a:t>завроптеригій</a:t>
            </a:r>
            <a:r>
              <a:rPr lang="uk-UA" sz="1600" dirty="0"/>
              <a:t>, плезіозаврів, іхтіозаврів, </a:t>
            </a:r>
            <a:r>
              <a:rPr lang="uk-UA" sz="1600" dirty="0" err="1"/>
              <a:t>плакодонтів</a:t>
            </a:r>
            <a:r>
              <a:rPr lang="uk-UA" sz="1600" dirty="0"/>
              <a:t> і справжніх черепах. Екологічні причини появи перших морських рослиноїдних рептилій в Тріасовому періоді. Поява живородіння у наземних і морських рептилій. Поява в Тріасі у павуків здатності плести ловчі мережі. Екологічні переваги </a:t>
            </a:r>
            <a:r>
              <a:rPr lang="uk-UA" sz="1600" dirty="0" err="1"/>
              <a:t>комах-генералістів</a:t>
            </a:r>
            <a:r>
              <a:rPr lang="uk-UA" sz="1600" dirty="0"/>
              <a:t> порівняно з комахами-спеціалістами в епохи криз. Поява </a:t>
            </a:r>
            <a:r>
              <a:rPr lang="uk-UA" sz="1600" dirty="0" err="1"/>
              <a:t>біпедалізма</a:t>
            </a:r>
            <a:r>
              <a:rPr lang="uk-UA" sz="1600" dirty="0"/>
              <a:t> у архозаврів як екологічної адаптації до існування на відкритих просторах </a:t>
            </a:r>
            <a:r>
              <a:rPr lang="uk-UA" sz="1600" dirty="0" err="1"/>
              <a:t>Пангеї</a:t>
            </a:r>
            <a:r>
              <a:rPr lang="uk-UA" sz="1600" dirty="0"/>
              <a:t>. Вторинний </a:t>
            </a:r>
            <a:r>
              <a:rPr lang="uk-UA" sz="1600" dirty="0" err="1"/>
              <a:t>квадрупедалізм</a:t>
            </a:r>
            <a:r>
              <a:rPr lang="uk-UA" sz="1600" dirty="0"/>
              <a:t> у рослиноїдних динозаврів як адаптація до зміни типу харчування. Екологічні стратегії виживання популяції в умовах кризи в екосистемах на прикладі </a:t>
            </a:r>
            <a:r>
              <a:rPr lang="uk-UA" sz="1600" dirty="0" err="1"/>
              <a:t>лістрозаврів</a:t>
            </a:r>
            <a:r>
              <a:rPr lang="uk-UA" sz="1600" dirty="0"/>
              <a:t>. Екологічні причини зміни флор і </a:t>
            </a:r>
            <a:r>
              <a:rPr lang="uk-UA" sz="1600" dirty="0" err="1"/>
              <a:t>фаун</a:t>
            </a:r>
            <a:r>
              <a:rPr lang="uk-UA" sz="1600" dirty="0"/>
              <a:t> на межі </a:t>
            </a:r>
            <a:r>
              <a:rPr lang="uk-UA" sz="1600" dirty="0" err="1"/>
              <a:t>Карніанської</a:t>
            </a:r>
            <a:r>
              <a:rPr lang="uk-UA" sz="1600" dirty="0"/>
              <a:t> і </a:t>
            </a:r>
            <a:r>
              <a:rPr lang="uk-UA" sz="1600" dirty="0" err="1"/>
              <a:t>Норіанської</a:t>
            </a:r>
            <a:r>
              <a:rPr lang="uk-UA" sz="1600" dirty="0"/>
              <a:t> епох Тріасу. Причини і екологічні наслідки термінального Тріасового вимирання біоти.</a:t>
            </a:r>
            <a:endParaRPr lang="ru-RU" sz="1600" dirty="0"/>
          </a:p>
          <a:p>
            <a:r>
              <a:rPr lang="uk-UA" sz="1600" b="1" dirty="0"/>
              <a:t>Палеоекологія Юрського періоду (199 – 145 </a:t>
            </a:r>
            <a:r>
              <a:rPr lang="uk-UA" sz="1600" b="1" dirty="0" err="1"/>
              <a:t>млн.р.т</a:t>
            </a:r>
            <a:r>
              <a:rPr lang="uk-UA" sz="1600" b="1" dirty="0"/>
              <a:t>.)</a:t>
            </a:r>
            <a:r>
              <a:rPr lang="uk-UA" sz="1600" dirty="0"/>
              <a:t>. Розкол </a:t>
            </a:r>
            <a:r>
              <a:rPr lang="uk-UA" sz="1600" dirty="0" err="1"/>
              <a:t>суперматерика</a:t>
            </a:r>
            <a:r>
              <a:rPr lang="uk-UA" sz="1600" dirty="0"/>
              <a:t> </a:t>
            </a:r>
            <a:r>
              <a:rPr lang="uk-UA" sz="1600" dirty="0" err="1"/>
              <a:t>Пангеї</a:t>
            </a:r>
            <a:r>
              <a:rPr lang="uk-UA" sz="1600" dirty="0"/>
              <a:t>. Початок формування океанів сучасного типу. Хімічний склад атмосфери в Юрському періоді. Причини глобальної аноксії в океанах в ранній Юрі. Клімат в Юрському періоді. Причини зміни Тріасових посух на вологі умови в Юрі</a:t>
            </a:r>
            <a:r>
              <a:rPr lang="uk-UA" sz="1600" dirty="0" smtClean="0"/>
              <a:t>. </a:t>
            </a:r>
            <a:r>
              <a:rPr lang="uk-UA" sz="1600" dirty="0"/>
              <a:t>Відсутність кореляції між змінами температури навколишнього середовища і вмістом парникових газів в атмосфері в Юрському періоді</a:t>
            </a:r>
            <a:r>
              <a:rPr lang="uk-UA" sz="1600" dirty="0" smtClean="0"/>
              <a:t>. </a:t>
            </a:r>
            <a:r>
              <a:rPr lang="uk-UA" sz="1600" dirty="0"/>
              <a:t>Причини </a:t>
            </a:r>
            <a:r>
              <a:rPr lang="uk-UA" sz="1600" dirty="0" err="1"/>
              <a:t>Тоарського</a:t>
            </a:r>
            <a:r>
              <a:rPr lang="uk-UA" sz="1600" dirty="0"/>
              <a:t> вимирання біоти в ранній Юрі. Розвиток </a:t>
            </a:r>
            <a:r>
              <a:rPr lang="uk-UA" sz="1600" dirty="0" err="1"/>
              <a:t>водоростей-празинофітів</a:t>
            </a:r>
            <a:r>
              <a:rPr lang="uk-UA" sz="1600" dirty="0"/>
              <a:t> на межі Тріас-Юра. </a:t>
            </a:r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uk-UA" sz="2800" b="1" dirty="0" smtClean="0"/>
          </a:p>
          <a:p>
            <a:endParaRPr lang="uk-UA" sz="2900" b="1" dirty="0" smtClean="0"/>
          </a:p>
          <a:p>
            <a:endParaRPr lang="uk-UA" sz="6000" b="1" dirty="0" smtClean="0"/>
          </a:p>
          <a:p>
            <a:endParaRPr lang="ru-RU" sz="6400" dirty="0"/>
          </a:p>
          <a:p>
            <a:pPr algn="ctr"/>
            <a:endParaRPr lang="ru-RU" sz="17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 algn="just">
              <a:buNone/>
            </a:pPr>
            <a:endParaRPr lang="uk-UA" sz="20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7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258</TotalTime>
  <Words>2360</Words>
  <Application>Microsoft Office PowerPoint</Application>
  <PresentationFormat>Экран (4:3)</PresentationFormat>
  <Paragraphs>164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     Дисципліна «ПАЛЕОЕКОЛОГІЯ»  для студентів 2 курсу спеціальності 101 Екологія        Дисципліна «Палеоекологія» формує комплексне уявлення про генезис та еволюцію органічного світу, а також про залежність біологічної еволюції від умов навколишнього середовища.    </vt:lpstr>
      <vt:lpstr>           Мета дисципліни: вивчення етапності розвитку та закономірностей еволюції органічного світу в залежності від палеоекологічних умов геосфери, визначення впливу природних факторів на розвиток людини, а також зворотнього впливу давньої людини на природне середовище.           Завдання дисципліни:  Теоретичні: визначити особливості еволюції геосфери в геологічному часі, визначити особливості еволюції органічного світу та її залежність від зміни палеоекологічних умов; вивчити вплив природних факторів на розвиток людини, а також зворотній вплив давньої людини на природне середовище.  Практичні: навчитися характеризувати фізико-географічні умови минулих епох і встановлювати кореляцію між умовами навколишнього середовища і розвитком живих організмів на Землі.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ВИЗНАЧЕННЯ ЕКОЛОГІЧНИХ РИЗИКІВ ВИКОРИСТАННЯ ПИТНОЇ ВОДИ ПІСЛЯ СЕЗОННОГО ХЛОРУВАННЯ ЗА ДОПОМОГОЮ МЕТОДІВ БІОТЕСТУВАННЯ</dc:title>
  <dc:creator>Пользователь</dc:creator>
  <cp:lastModifiedBy>Анна Нападовская</cp:lastModifiedBy>
  <cp:revision>92</cp:revision>
  <dcterms:created xsi:type="dcterms:W3CDTF">2019-06-06T09:19:13Z</dcterms:created>
  <dcterms:modified xsi:type="dcterms:W3CDTF">2020-07-30T17:46:47Z</dcterms:modified>
</cp:coreProperties>
</file>