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9" r:id="rId5"/>
    <p:sldId id="280" r:id="rId6"/>
    <p:sldId id="281" r:id="rId7"/>
    <p:sldId id="279"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uk-UA" smtClean="0"/>
              <a:t>Зразок заголовка</a:t>
            </a:r>
            <a:endParaRPr lang="ru-RU"/>
          </a:p>
        </p:txBody>
      </p:sp>
      <p:sp>
        <p:nvSpPr>
          <p:cNvPr id="3" name="Пі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Зразок підзаголовка</a:t>
            </a:r>
            <a:endParaRPr lang="ru-RU"/>
          </a:p>
        </p:txBody>
      </p:sp>
      <p:sp>
        <p:nvSpPr>
          <p:cNvPr id="4" name="Місце для дати 3"/>
          <p:cNvSpPr>
            <a:spLocks noGrp="1"/>
          </p:cNvSpPr>
          <p:nvPr>
            <p:ph type="dt" sz="half" idx="10"/>
          </p:nvPr>
        </p:nvSpPr>
        <p:spPr/>
        <p:txBody>
          <a:bodyPr/>
          <a:lstStyle/>
          <a:p>
            <a:fld id="{9B6918E6-3F4C-4028-99F4-AFB70EC106F2}" type="datetimeFigureOut">
              <a:rPr lang="ru-RU" smtClean="0"/>
              <a:t>29.07.2020</a:t>
            </a:fld>
            <a:endParaRPr lang="ru-RU"/>
          </a:p>
        </p:txBody>
      </p:sp>
      <p:sp>
        <p:nvSpPr>
          <p:cNvPr id="5" name="Місце для нижнього колонтитула 4"/>
          <p:cNvSpPr>
            <a:spLocks noGrp="1"/>
          </p:cNvSpPr>
          <p:nvPr>
            <p:ph type="ftr" sz="quarter" idx="11"/>
          </p:nvPr>
        </p:nvSpPr>
        <p:spPr/>
        <p:txBody>
          <a:bodyPr/>
          <a:lstStyle/>
          <a:p>
            <a:endParaRPr lang="ru-RU"/>
          </a:p>
        </p:txBody>
      </p:sp>
      <p:sp>
        <p:nvSpPr>
          <p:cNvPr id="6" name="Місце для номера слайда 5"/>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ru-RU"/>
          </a:p>
        </p:txBody>
      </p:sp>
      <p:sp>
        <p:nvSpPr>
          <p:cNvPr id="3" name="Місце для вертикального тексту 2"/>
          <p:cNvSpPr>
            <a:spLocks noGrp="1"/>
          </p:cNvSpPr>
          <p:nvPr>
            <p:ph type="body" orient="vert" idx="1"/>
          </p:nvPr>
        </p:nvSpPr>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дати 3"/>
          <p:cNvSpPr>
            <a:spLocks noGrp="1"/>
          </p:cNvSpPr>
          <p:nvPr>
            <p:ph type="dt" sz="half" idx="10"/>
          </p:nvPr>
        </p:nvSpPr>
        <p:spPr/>
        <p:txBody>
          <a:bodyPr/>
          <a:lstStyle/>
          <a:p>
            <a:fld id="{9B6918E6-3F4C-4028-99F4-AFB70EC106F2}" type="datetimeFigureOut">
              <a:rPr lang="ru-RU" smtClean="0"/>
              <a:t>29.07.2020</a:t>
            </a:fld>
            <a:endParaRPr lang="ru-RU"/>
          </a:p>
        </p:txBody>
      </p:sp>
      <p:sp>
        <p:nvSpPr>
          <p:cNvPr id="5" name="Місце для нижнього колонтитула 4"/>
          <p:cNvSpPr>
            <a:spLocks noGrp="1"/>
          </p:cNvSpPr>
          <p:nvPr>
            <p:ph type="ftr" sz="quarter" idx="11"/>
          </p:nvPr>
        </p:nvSpPr>
        <p:spPr/>
        <p:txBody>
          <a:bodyPr/>
          <a:lstStyle/>
          <a:p>
            <a:endParaRPr lang="ru-RU"/>
          </a:p>
        </p:txBody>
      </p:sp>
      <p:sp>
        <p:nvSpPr>
          <p:cNvPr id="6" name="Місце для номера слайда 5"/>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274638"/>
            <a:ext cx="2057400" cy="5851525"/>
          </a:xfrm>
        </p:spPr>
        <p:txBody>
          <a:bodyPr vert="eaVert"/>
          <a:lstStyle/>
          <a:p>
            <a:r>
              <a:rPr lang="uk-UA" smtClean="0"/>
              <a:t>Зразок заголовка</a:t>
            </a:r>
            <a:endParaRPr lang="ru-RU"/>
          </a:p>
        </p:txBody>
      </p:sp>
      <p:sp>
        <p:nvSpPr>
          <p:cNvPr id="3" name="Місце для вертикального тексту 2"/>
          <p:cNvSpPr>
            <a:spLocks noGrp="1"/>
          </p:cNvSpPr>
          <p:nvPr>
            <p:ph type="body" orient="vert" idx="1"/>
          </p:nvPr>
        </p:nvSpPr>
        <p:spPr>
          <a:xfrm>
            <a:off x="457200" y="274638"/>
            <a:ext cx="6019800" cy="5851525"/>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дати 3"/>
          <p:cNvSpPr>
            <a:spLocks noGrp="1"/>
          </p:cNvSpPr>
          <p:nvPr>
            <p:ph type="dt" sz="half" idx="10"/>
          </p:nvPr>
        </p:nvSpPr>
        <p:spPr/>
        <p:txBody>
          <a:bodyPr/>
          <a:lstStyle/>
          <a:p>
            <a:fld id="{9B6918E6-3F4C-4028-99F4-AFB70EC106F2}" type="datetimeFigureOut">
              <a:rPr lang="ru-RU" smtClean="0"/>
              <a:t>29.07.2020</a:t>
            </a:fld>
            <a:endParaRPr lang="ru-RU"/>
          </a:p>
        </p:txBody>
      </p:sp>
      <p:sp>
        <p:nvSpPr>
          <p:cNvPr id="5" name="Місце для нижнього колонтитула 4"/>
          <p:cNvSpPr>
            <a:spLocks noGrp="1"/>
          </p:cNvSpPr>
          <p:nvPr>
            <p:ph type="ftr" sz="quarter" idx="11"/>
          </p:nvPr>
        </p:nvSpPr>
        <p:spPr/>
        <p:txBody>
          <a:bodyPr/>
          <a:lstStyle/>
          <a:p>
            <a:endParaRPr lang="ru-RU"/>
          </a:p>
        </p:txBody>
      </p:sp>
      <p:sp>
        <p:nvSpPr>
          <p:cNvPr id="6" name="Місце для номера слайда 5"/>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ru-RU"/>
          </a:p>
        </p:txBody>
      </p:sp>
      <p:sp>
        <p:nvSpPr>
          <p:cNvPr id="3" name="Місце для вмісту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дати 3"/>
          <p:cNvSpPr>
            <a:spLocks noGrp="1"/>
          </p:cNvSpPr>
          <p:nvPr>
            <p:ph type="dt" sz="half" idx="10"/>
          </p:nvPr>
        </p:nvSpPr>
        <p:spPr/>
        <p:txBody>
          <a:bodyPr/>
          <a:lstStyle/>
          <a:p>
            <a:fld id="{9B6918E6-3F4C-4028-99F4-AFB70EC106F2}" type="datetimeFigureOut">
              <a:rPr lang="ru-RU" smtClean="0"/>
              <a:t>29.07.2020</a:t>
            </a:fld>
            <a:endParaRPr lang="ru-RU"/>
          </a:p>
        </p:txBody>
      </p:sp>
      <p:sp>
        <p:nvSpPr>
          <p:cNvPr id="5" name="Місце для нижнього колонтитула 4"/>
          <p:cNvSpPr>
            <a:spLocks noGrp="1"/>
          </p:cNvSpPr>
          <p:nvPr>
            <p:ph type="ftr" sz="quarter" idx="11"/>
          </p:nvPr>
        </p:nvSpPr>
        <p:spPr/>
        <p:txBody>
          <a:bodyPr/>
          <a:lstStyle/>
          <a:p>
            <a:endParaRPr lang="ru-RU"/>
          </a:p>
        </p:txBody>
      </p:sp>
      <p:sp>
        <p:nvSpPr>
          <p:cNvPr id="6" name="Місце для номера слайда 5"/>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uk-UA" smtClean="0"/>
              <a:t>Зразок заголовка</a:t>
            </a:r>
            <a:endParaRPr lang="ru-RU"/>
          </a:p>
        </p:txBody>
      </p:sp>
      <p:sp>
        <p:nvSpPr>
          <p:cNvPr id="3" name="Місце для тексту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Зразок тексту</a:t>
            </a:r>
          </a:p>
        </p:txBody>
      </p:sp>
      <p:sp>
        <p:nvSpPr>
          <p:cNvPr id="4" name="Місце для дати 3"/>
          <p:cNvSpPr>
            <a:spLocks noGrp="1"/>
          </p:cNvSpPr>
          <p:nvPr>
            <p:ph type="dt" sz="half" idx="10"/>
          </p:nvPr>
        </p:nvSpPr>
        <p:spPr/>
        <p:txBody>
          <a:bodyPr/>
          <a:lstStyle/>
          <a:p>
            <a:fld id="{9B6918E6-3F4C-4028-99F4-AFB70EC106F2}" type="datetimeFigureOut">
              <a:rPr lang="ru-RU" smtClean="0"/>
              <a:t>29.07.2020</a:t>
            </a:fld>
            <a:endParaRPr lang="ru-RU"/>
          </a:p>
        </p:txBody>
      </p:sp>
      <p:sp>
        <p:nvSpPr>
          <p:cNvPr id="5" name="Місце для нижнього колонтитула 4"/>
          <p:cNvSpPr>
            <a:spLocks noGrp="1"/>
          </p:cNvSpPr>
          <p:nvPr>
            <p:ph type="ftr" sz="quarter" idx="11"/>
          </p:nvPr>
        </p:nvSpPr>
        <p:spPr/>
        <p:txBody>
          <a:bodyPr/>
          <a:lstStyle/>
          <a:p>
            <a:endParaRPr lang="ru-RU"/>
          </a:p>
        </p:txBody>
      </p:sp>
      <p:sp>
        <p:nvSpPr>
          <p:cNvPr id="6" name="Місце для номера слайда 5"/>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ru-RU"/>
          </a:p>
        </p:txBody>
      </p:sp>
      <p:sp>
        <p:nvSpPr>
          <p:cNvPr id="3" name="Місце для вмісту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вмісту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5" name="Місце для дати 4"/>
          <p:cNvSpPr>
            <a:spLocks noGrp="1"/>
          </p:cNvSpPr>
          <p:nvPr>
            <p:ph type="dt" sz="half" idx="10"/>
          </p:nvPr>
        </p:nvSpPr>
        <p:spPr/>
        <p:txBody>
          <a:bodyPr/>
          <a:lstStyle/>
          <a:p>
            <a:fld id="{9B6918E6-3F4C-4028-99F4-AFB70EC106F2}" type="datetimeFigureOut">
              <a:rPr lang="ru-RU" smtClean="0"/>
              <a:t>29.07.2020</a:t>
            </a:fld>
            <a:endParaRPr lang="ru-RU"/>
          </a:p>
        </p:txBody>
      </p:sp>
      <p:sp>
        <p:nvSpPr>
          <p:cNvPr id="6" name="Місце для нижнього колонтитула 5"/>
          <p:cNvSpPr>
            <a:spLocks noGrp="1"/>
          </p:cNvSpPr>
          <p:nvPr>
            <p:ph type="ftr" sz="quarter" idx="11"/>
          </p:nvPr>
        </p:nvSpPr>
        <p:spPr/>
        <p:txBody>
          <a:bodyPr/>
          <a:lstStyle/>
          <a:p>
            <a:endParaRPr lang="ru-RU"/>
          </a:p>
        </p:txBody>
      </p:sp>
      <p:sp>
        <p:nvSpPr>
          <p:cNvPr id="7" name="Місце для номера слайда 6"/>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uk-UA" smtClean="0"/>
              <a:t>Зразок заголовка</a:t>
            </a:r>
            <a:endParaRPr lang="ru-RU"/>
          </a:p>
        </p:txBody>
      </p:sp>
      <p:sp>
        <p:nvSpPr>
          <p:cNvPr id="3" name="Місце для тексту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4" name="Місце для вмісту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5" name="Місце для тексту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6" name="Місце для вмісту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7" name="Місце для дати 6"/>
          <p:cNvSpPr>
            <a:spLocks noGrp="1"/>
          </p:cNvSpPr>
          <p:nvPr>
            <p:ph type="dt" sz="half" idx="10"/>
          </p:nvPr>
        </p:nvSpPr>
        <p:spPr/>
        <p:txBody>
          <a:bodyPr/>
          <a:lstStyle/>
          <a:p>
            <a:fld id="{9B6918E6-3F4C-4028-99F4-AFB70EC106F2}" type="datetimeFigureOut">
              <a:rPr lang="ru-RU" smtClean="0"/>
              <a:t>29.07.2020</a:t>
            </a:fld>
            <a:endParaRPr lang="ru-RU"/>
          </a:p>
        </p:txBody>
      </p:sp>
      <p:sp>
        <p:nvSpPr>
          <p:cNvPr id="8" name="Місце для нижнього колонтитула 7"/>
          <p:cNvSpPr>
            <a:spLocks noGrp="1"/>
          </p:cNvSpPr>
          <p:nvPr>
            <p:ph type="ftr" sz="quarter" idx="11"/>
          </p:nvPr>
        </p:nvSpPr>
        <p:spPr/>
        <p:txBody>
          <a:bodyPr/>
          <a:lstStyle/>
          <a:p>
            <a:endParaRPr lang="ru-RU"/>
          </a:p>
        </p:txBody>
      </p:sp>
      <p:sp>
        <p:nvSpPr>
          <p:cNvPr id="9" name="Місце для номера слайда 8"/>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ru-RU"/>
          </a:p>
        </p:txBody>
      </p:sp>
      <p:sp>
        <p:nvSpPr>
          <p:cNvPr id="3" name="Місце для дати 2"/>
          <p:cNvSpPr>
            <a:spLocks noGrp="1"/>
          </p:cNvSpPr>
          <p:nvPr>
            <p:ph type="dt" sz="half" idx="10"/>
          </p:nvPr>
        </p:nvSpPr>
        <p:spPr/>
        <p:txBody>
          <a:bodyPr/>
          <a:lstStyle/>
          <a:p>
            <a:fld id="{9B6918E6-3F4C-4028-99F4-AFB70EC106F2}" type="datetimeFigureOut">
              <a:rPr lang="ru-RU" smtClean="0"/>
              <a:t>29.07.2020</a:t>
            </a:fld>
            <a:endParaRPr lang="ru-RU"/>
          </a:p>
        </p:txBody>
      </p:sp>
      <p:sp>
        <p:nvSpPr>
          <p:cNvPr id="4" name="Місце для нижнього колонтитула 3"/>
          <p:cNvSpPr>
            <a:spLocks noGrp="1"/>
          </p:cNvSpPr>
          <p:nvPr>
            <p:ph type="ftr" sz="quarter" idx="11"/>
          </p:nvPr>
        </p:nvSpPr>
        <p:spPr/>
        <p:txBody>
          <a:bodyPr/>
          <a:lstStyle/>
          <a:p>
            <a:endParaRPr lang="ru-RU"/>
          </a:p>
        </p:txBody>
      </p:sp>
      <p:sp>
        <p:nvSpPr>
          <p:cNvPr id="5" name="Місце для номера слайда 4"/>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9B6918E6-3F4C-4028-99F4-AFB70EC106F2}" type="datetimeFigureOut">
              <a:rPr lang="ru-RU" smtClean="0"/>
              <a:t>29.07.2020</a:t>
            </a:fld>
            <a:endParaRPr lang="ru-RU"/>
          </a:p>
        </p:txBody>
      </p:sp>
      <p:sp>
        <p:nvSpPr>
          <p:cNvPr id="3" name="Місце для нижнього колонтитула 2"/>
          <p:cNvSpPr>
            <a:spLocks noGrp="1"/>
          </p:cNvSpPr>
          <p:nvPr>
            <p:ph type="ftr" sz="quarter" idx="11"/>
          </p:nvPr>
        </p:nvSpPr>
        <p:spPr/>
        <p:txBody>
          <a:bodyPr/>
          <a:lstStyle/>
          <a:p>
            <a:endParaRPr lang="ru-RU"/>
          </a:p>
        </p:txBody>
      </p:sp>
      <p:sp>
        <p:nvSpPr>
          <p:cNvPr id="4" name="Місце для номера слайда 3"/>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uk-UA" smtClean="0"/>
              <a:t>Зразок заголовка</a:t>
            </a:r>
            <a:endParaRPr lang="ru-RU"/>
          </a:p>
        </p:txBody>
      </p:sp>
      <p:sp>
        <p:nvSpPr>
          <p:cNvPr id="3" name="Місце для вмісту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тексту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9B6918E6-3F4C-4028-99F4-AFB70EC106F2}" type="datetimeFigureOut">
              <a:rPr lang="ru-RU" smtClean="0"/>
              <a:t>29.07.2020</a:t>
            </a:fld>
            <a:endParaRPr lang="ru-RU"/>
          </a:p>
        </p:txBody>
      </p:sp>
      <p:sp>
        <p:nvSpPr>
          <p:cNvPr id="6" name="Місце для нижнього колонтитула 5"/>
          <p:cNvSpPr>
            <a:spLocks noGrp="1"/>
          </p:cNvSpPr>
          <p:nvPr>
            <p:ph type="ftr" sz="quarter" idx="11"/>
          </p:nvPr>
        </p:nvSpPr>
        <p:spPr/>
        <p:txBody>
          <a:bodyPr/>
          <a:lstStyle/>
          <a:p>
            <a:endParaRPr lang="ru-RU"/>
          </a:p>
        </p:txBody>
      </p:sp>
      <p:sp>
        <p:nvSpPr>
          <p:cNvPr id="7" name="Місце для номера слайда 6"/>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uk-UA" smtClean="0"/>
              <a:t>Зразок заголовка</a:t>
            </a:r>
            <a:endParaRPr lang="ru-RU"/>
          </a:p>
        </p:txBody>
      </p:sp>
      <p:sp>
        <p:nvSpPr>
          <p:cNvPr id="3" name="Місце для зображення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Місце для тексту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9B6918E6-3F4C-4028-99F4-AFB70EC106F2}" type="datetimeFigureOut">
              <a:rPr lang="ru-RU" smtClean="0"/>
              <a:t>29.07.2020</a:t>
            </a:fld>
            <a:endParaRPr lang="ru-RU"/>
          </a:p>
        </p:txBody>
      </p:sp>
      <p:sp>
        <p:nvSpPr>
          <p:cNvPr id="6" name="Місце для нижнього колонтитула 5"/>
          <p:cNvSpPr>
            <a:spLocks noGrp="1"/>
          </p:cNvSpPr>
          <p:nvPr>
            <p:ph type="ftr" sz="quarter" idx="11"/>
          </p:nvPr>
        </p:nvSpPr>
        <p:spPr/>
        <p:txBody>
          <a:bodyPr/>
          <a:lstStyle/>
          <a:p>
            <a:endParaRPr lang="ru-RU"/>
          </a:p>
        </p:txBody>
      </p:sp>
      <p:sp>
        <p:nvSpPr>
          <p:cNvPr id="7" name="Місце для номера слайда 6"/>
          <p:cNvSpPr>
            <a:spLocks noGrp="1"/>
          </p:cNvSpPr>
          <p:nvPr>
            <p:ph type="sldNum" sz="quarter" idx="12"/>
          </p:nvPr>
        </p:nvSpPr>
        <p:spPr/>
        <p:txBody>
          <a:bodyPr/>
          <a:lstStyle/>
          <a:p>
            <a:fld id="{0477707D-8DE3-4E98-8B70-08A1164DAAC7}"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uk-UA" smtClean="0"/>
              <a:t>Зразок заголовка</a:t>
            </a:r>
            <a:endParaRPr lang="ru-RU"/>
          </a:p>
        </p:txBody>
      </p:sp>
      <p:sp>
        <p:nvSpPr>
          <p:cNvPr id="3" name="Місце для тексту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дати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6918E6-3F4C-4028-99F4-AFB70EC106F2}" type="datetimeFigureOut">
              <a:rPr lang="ru-RU" smtClean="0"/>
              <a:t>29.07.2020</a:t>
            </a:fld>
            <a:endParaRPr lang="ru-RU"/>
          </a:p>
        </p:txBody>
      </p:sp>
      <p:sp>
        <p:nvSpPr>
          <p:cNvPr id="5" name="Місце для нижнього колонтитула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Місце для номера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77707D-8DE3-4E98-8B70-08A1164DAAC7}"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348880"/>
            <a:ext cx="7533135" cy="1251571"/>
          </a:xfrm>
        </p:spPr>
        <p:txBody>
          <a:bodyPr>
            <a:noAutofit/>
          </a:bodyPr>
          <a:lstStyle/>
          <a:p>
            <a:r>
              <a:rPr lang="uk-UA" sz="2800" b="1" dirty="0" smtClean="0"/>
              <a:t/>
            </a:r>
            <a:br>
              <a:rPr lang="uk-UA" sz="2800" b="1" dirty="0" smtClean="0"/>
            </a:br>
            <a:r>
              <a:rPr lang="uk-UA" sz="2800" b="1" dirty="0" smtClean="0"/>
              <a:t/>
            </a:r>
            <a:br>
              <a:rPr lang="uk-UA" sz="2800" b="1" dirty="0" smtClean="0"/>
            </a:br>
            <a:r>
              <a:rPr lang="uk-UA" sz="2800" b="1" dirty="0"/>
              <a:t/>
            </a:r>
            <a:br>
              <a:rPr lang="uk-UA" sz="2800" b="1" dirty="0"/>
            </a:br>
            <a:r>
              <a:rPr lang="uk-UA" sz="2800" b="1" dirty="0" smtClean="0"/>
              <a:t/>
            </a:r>
            <a:br>
              <a:rPr lang="uk-UA" sz="2800" b="1" dirty="0" smtClean="0"/>
            </a:br>
            <a:r>
              <a:rPr lang="uk-UA" sz="2800" b="1" dirty="0" smtClean="0"/>
              <a:t/>
            </a:r>
            <a:br>
              <a:rPr lang="uk-UA" sz="2800" b="1" dirty="0" smtClean="0"/>
            </a:br>
            <a:r>
              <a:rPr lang="uk-UA" sz="2800" b="1" dirty="0" smtClean="0"/>
              <a:t/>
            </a:r>
            <a:br>
              <a:rPr lang="uk-UA" sz="2800" b="1" dirty="0" smtClean="0"/>
            </a:br>
            <a:r>
              <a:rPr lang="uk-UA" sz="2800" b="1" dirty="0" smtClean="0"/>
              <a:t/>
            </a:r>
            <a:br>
              <a:rPr lang="uk-UA" sz="2800" b="1" dirty="0" smtClean="0"/>
            </a:br>
            <a:r>
              <a:rPr lang="uk-UA" sz="2800" b="1" dirty="0" smtClean="0"/>
              <a:t/>
            </a:r>
            <a:br>
              <a:rPr lang="uk-UA" sz="2800" b="1" dirty="0" smtClean="0"/>
            </a:br>
            <a:r>
              <a:rPr lang="en-US" sz="2800" b="1" dirty="0" smtClean="0"/>
              <a:t/>
            </a:r>
            <a:br>
              <a:rPr lang="en-US" sz="2800" b="1" dirty="0" smtClean="0"/>
            </a:br>
            <a:r>
              <a:rPr lang="uk-UA" sz="2000" b="1" dirty="0" smtClean="0"/>
              <a:t>Дисципліна </a:t>
            </a:r>
            <a:r>
              <a:rPr lang="uk-UA" sz="2000" b="1" dirty="0" smtClean="0"/>
              <a:t/>
            </a:r>
            <a:br>
              <a:rPr lang="uk-UA" sz="2000" b="1" dirty="0" smtClean="0"/>
            </a:br>
            <a:r>
              <a:rPr lang="uk-UA" sz="2000" b="1" dirty="0" smtClean="0"/>
              <a:t>«ПРАВОЗНАВСТВО»</a:t>
            </a:r>
            <a:br>
              <a:rPr lang="uk-UA" sz="2000" b="1" dirty="0" smtClean="0"/>
            </a:br>
            <a:r>
              <a:rPr lang="uk-UA" sz="1600" b="1" dirty="0" smtClean="0"/>
              <a:t>для студентів спеціальностей 103 Науки про Землю, </a:t>
            </a:r>
            <a:r>
              <a:rPr lang="en-US" sz="1600" b="1" dirty="0" smtClean="0"/>
              <a:t/>
            </a:r>
            <a:br>
              <a:rPr lang="en-US" sz="1600" b="1" dirty="0" smtClean="0"/>
            </a:br>
            <a:r>
              <a:rPr lang="uk-UA" sz="1600" b="1" dirty="0" smtClean="0"/>
              <a:t>106 Географія, 014.07 Середня освіта (Географія), </a:t>
            </a:r>
            <a:r>
              <a:rPr lang="en-US" sz="1600" b="1" dirty="0" smtClean="0"/>
              <a:t/>
            </a:r>
            <a:br>
              <a:rPr lang="en-US" sz="1600" b="1" dirty="0" smtClean="0"/>
            </a:br>
            <a:r>
              <a:rPr lang="uk-UA" sz="1600" b="1" dirty="0" smtClean="0"/>
              <a:t>101 Екологія</a:t>
            </a:r>
            <a:r>
              <a:rPr lang="uk-UA" sz="2000" b="1" dirty="0" smtClean="0"/>
              <a:t/>
            </a:r>
            <a:br>
              <a:rPr lang="uk-UA" sz="2000" b="1" dirty="0" smtClean="0"/>
            </a:br>
            <a:r>
              <a:rPr lang="uk-UA" sz="2000" b="1" dirty="0" smtClean="0"/>
              <a:t/>
            </a:r>
            <a:br>
              <a:rPr lang="uk-UA" sz="2000" b="1" dirty="0" smtClean="0"/>
            </a:br>
            <a:r>
              <a:rPr lang="uk-UA" sz="2000" b="1" dirty="0" smtClean="0"/>
              <a:t> </a:t>
            </a:r>
            <a:r>
              <a:rPr lang="uk-UA" sz="2800" b="1" dirty="0" smtClean="0"/>
              <a:t/>
            </a:r>
            <a:br>
              <a:rPr lang="uk-UA" sz="2800" b="1" dirty="0" smtClean="0"/>
            </a:br>
            <a:r>
              <a:rPr lang="uk-UA" sz="2800" b="1" dirty="0"/>
              <a:t/>
            </a:r>
            <a:br>
              <a:rPr lang="uk-UA" sz="2800" b="1" dirty="0"/>
            </a:br>
            <a:r>
              <a:rPr lang="uk-UA" sz="2800" b="1" dirty="0" smtClean="0"/>
              <a:t/>
            </a:r>
            <a:br>
              <a:rPr lang="uk-UA" sz="2800" b="1" dirty="0" smtClean="0"/>
            </a:br>
            <a:r>
              <a:rPr lang="uk-UA" sz="2800" b="1" dirty="0" smtClean="0"/>
              <a:t/>
            </a:r>
            <a:br>
              <a:rPr lang="uk-UA" sz="2800" b="1" dirty="0" smtClean="0"/>
            </a:br>
            <a:r>
              <a:rPr lang="uk-UA" sz="2800" b="1" dirty="0" smtClean="0"/>
              <a:t/>
            </a:r>
            <a:br>
              <a:rPr lang="uk-UA" sz="2800" b="1" dirty="0" smtClean="0"/>
            </a:br>
            <a:r>
              <a:rPr lang="uk-UA" sz="2800" b="1" dirty="0" smtClean="0"/>
              <a:t/>
            </a:r>
            <a:br>
              <a:rPr lang="uk-UA" sz="2800" b="1" dirty="0" smtClean="0"/>
            </a:br>
            <a:r>
              <a:rPr lang="uk-UA" sz="2800" b="1" dirty="0"/>
              <a:t/>
            </a:r>
            <a:br>
              <a:rPr lang="uk-UA" sz="2800" b="1" dirty="0"/>
            </a:br>
            <a:r>
              <a:rPr lang="uk-UA" sz="2800" b="1" dirty="0" smtClean="0"/>
              <a:t/>
            </a:r>
            <a:br>
              <a:rPr lang="uk-UA" sz="2800" b="1" dirty="0" smtClean="0"/>
            </a:br>
            <a:r>
              <a:rPr lang="uk-UA" sz="1600" dirty="0" smtClean="0"/>
              <a:t>Дисципліна </a:t>
            </a:r>
            <a:r>
              <a:rPr lang="uk-UA" sz="1600" dirty="0" smtClean="0"/>
              <a:t>«Правознавство» </a:t>
            </a:r>
            <a:r>
              <a:rPr lang="uk-UA" sz="1600" dirty="0"/>
              <a:t>розкриває правові </a:t>
            </a:r>
            <a:r>
              <a:rPr lang="uk-UA" sz="1600" dirty="0" smtClean="0"/>
              <a:t>основи, </a:t>
            </a:r>
            <a:r>
              <a:rPr lang="uk-UA" sz="1600" dirty="0"/>
              <a:t>що </a:t>
            </a:r>
            <a:r>
              <a:rPr lang="uk-UA" sz="1600" dirty="0" smtClean="0"/>
              <a:t>базуються </a:t>
            </a:r>
            <a:r>
              <a:rPr lang="uk-UA" sz="1600" dirty="0"/>
              <a:t>на теорії держави та права, </a:t>
            </a:r>
            <a:r>
              <a:rPr lang="uk-UA" sz="1600" dirty="0" smtClean="0"/>
              <a:t>для забезпечення </a:t>
            </a:r>
            <a:r>
              <a:rPr lang="uk-UA" sz="1600" dirty="0"/>
              <a:t>більш </a:t>
            </a:r>
            <a:r>
              <a:rPr lang="uk-UA" sz="1600" dirty="0" smtClean="0"/>
              <a:t>свідомого </a:t>
            </a:r>
            <a:r>
              <a:rPr lang="uk-UA" sz="1600" dirty="0"/>
              <a:t>і </a:t>
            </a:r>
            <a:r>
              <a:rPr lang="uk-UA" sz="1600" dirty="0" smtClean="0"/>
              <a:t>ґрунтовного </a:t>
            </a:r>
            <a:r>
              <a:rPr lang="uk-UA" sz="1600" dirty="0"/>
              <a:t>використання положень конституційного права та інших галузевих юридичних наук у практичній діяльності майбутніх фахівців.</a:t>
            </a:r>
            <a:br>
              <a:rPr lang="uk-UA" sz="1600" dirty="0"/>
            </a:br>
            <a:r>
              <a:rPr lang="uk-UA" sz="1800" dirty="0"/>
              <a:t>.</a:t>
            </a:r>
            <a:r>
              <a:rPr lang="ru-RU" sz="1800" dirty="0"/>
              <a:t/>
            </a:r>
            <a:br>
              <a:rPr lang="ru-RU" sz="1800" dirty="0"/>
            </a:br>
            <a:r>
              <a:rPr lang="uk-UA" sz="1800" dirty="0" smtClean="0"/>
              <a:t/>
            </a:r>
            <a:br>
              <a:rPr lang="uk-UA" sz="1800" dirty="0" smtClean="0"/>
            </a:br>
            <a:r>
              <a:rPr lang="uk-UA" sz="1800" dirty="0" smtClean="0"/>
              <a:t>   </a:t>
            </a:r>
            <a:r>
              <a:rPr lang="ru-RU" sz="2000" dirty="0"/>
              <a:t/>
            </a:r>
            <a:br>
              <a:rPr lang="ru-RU" sz="2000" dirty="0"/>
            </a:br>
            <a:r>
              <a:rPr lang="ru-RU" sz="2000" dirty="0"/>
              <a:t/>
            </a:r>
            <a:br>
              <a:rPr lang="ru-RU" sz="2000" dirty="0"/>
            </a:br>
            <a:r>
              <a:rPr lang="uk-UA" sz="2800" b="1" dirty="0" smtClean="0"/>
              <a:t/>
            </a:r>
            <a:br>
              <a:rPr lang="uk-UA" sz="2800" b="1" dirty="0" smtClean="0"/>
            </a:br>
            <a:r>
              <a:rPr lang="uk-UA" dirty="0" smtClean="0"/>
              <a:t/>
            </a:r>
            <a:br>
              <a:rPr lang="uk-UA" dirty="0" smtClean="0"/>
            </a:b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1640" y="1916832"/>
            <a:ext cx="6556469" cy="3483124"/>
          </a:xfrm>
          <a:prstGeom prst="rect">
            <a:avLst/>
          </a:prstGeom>
        </p:spPr>
      </p:pic>
      <p:pic>
        <p:nvPicPr>
          <p:cNvPr id="5" name="Picture 2" descr="C:\Users\HOME\Desktop\Емблема університету.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398" y="104710"/>
            <a:ext cx="1587290" cy="158729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HOME\Desktop\Емблема факультету.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37888" y="104711"/>
            <a:ext cx="1562095" cy="158729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836712"/>
            <a:ext cx="7488832" cy="864096"/>
          </a:xfrm>
        </p:spPr>
        <p:txBody>
          <a:bodyPr>
            <a:noAutofit/>
          </a:bodyPr>
          <a:lstStyle/>
          <a:p>
            <a:pPr algn="l"/>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smtClean="0"/>
              <a:t/>
            </a:r>
            <a:br>
              <a:rPr lang="ru-RU" sz="1800" b="1" u="sng" dirty="0" smtClean="0"/>
            </a:br>
            <a:r>
              <a:rPr lang="ru-RU" sz="1800" b="1" u="sng" dirty="0"/>
              <a:t/>
            </a:r>
            <a:br>
              <a:rPr lang="ru-RU" sz="1800" b="1" u="sng" dirty="0"/>
            </a:br>
            <a:r>
              <a:rPr lang="ru-RU" sz="1800" b="1" u="sng" dirty="0" smtClean="0"/>
              <a:t/>
            </a:r>
            <a:br>
              <a:rPr lang="ru-RU" sz="1800" b="1" u="sng" dirty="0" smtClean="0"/>
            </a:br>
            <a:r>
              <a:rPr lang="ru-RU" sz="1800" b="1" u="sng" dirty="0" smtClean="0"/>
              <a:t/>
            </a:r>
            <a:br>
              <a:rPr lang="ru-RU" sz="1800" b="1" u="sng" dirty="0" smtClean="0"/>
            </a:br>
            <a:r>
              <a:rPr lang="uk-UA" sz="1600" b="1" u="sng" dirty="0" smtClean="0"/>
              <a:t>Мета курсу</a:t>
            </a:r>
            <a:r>
              <a:rPr lang="uk-UA" sz="1600" dirty="0" smtClean="0"/>
              <a:t> – формування правових </a:t>
            </a:r>
            <a:r>
              <a:rPr lang="uk-UA" sz="1600" dirty="0"/>
              <a:t>знань, </a:t>
            </a:r>
            <a:r>
              <a:rPr lang="uk-UA" sz="1600" dirty="0" smtClean="0"/>
              <a:t>що базуються на </a:t>
            </a:r>
            <a:r>
              <a:rPr lang="uk-UA" sz="1600" dirty="0"/>
              <a:t>теорії держави та </a:t>
            </a:r>
            <a:r>
              <a:rPr lang="uk-UA" sz="1600" dirty="0" smtClean="0"/>
              <a:t>права, </a:t>
            </a:r>
            <a:r>
              <a:rPr lang="uk-UA" sz="1600" dirty="0"/>
              <a:t>і на цій основі забезпечити більш свідоме і ґрунтовне використання положень конституційного права та інших галузевих юридичних наук у практичній діяльності майбутніх </a:t>
            </a:r>
            <a:r>
              <a:rPr lang="uk-UA" sz="1600" dirty="0" smtClean="0"/>
              <a:t>фахівців.</a:t>
            </a:r>
            <a:br>
              <a:rPr lang="uk-UA" sz="1600" dirty="0" smtClean="0"/>
            </a:br>
            <a:r>
              <a:rPr lang="uk-UA" sz="1600" dirty="0" smtClean="0"/>
              <a:t/>
            </a:r>
            <a:br>
              <a:rPr lang="uk-UA" sz="1600" dirty="0" smtClean="0"/>
            </a:br>
            <a:r>
              <a:rPr lang="uk-UA" sz="1600" dirty="0" smtClean="0"/>
              <a:t/>
            </a:r>
            <a:br>
              <a:rPr lang="uk-UA" sz="1600" dirty="0" smtClean="0"/>
            </a:br>
            <a:r>
              <a:rPr lang="uk-UA" sz="1600" b="1" u="sng" dirty="0" smtClean="0"/>
              <a:t>Завдання курсу</a:t>
            </a:r>
            <a:br>
              <a:rPr lang="uk-UA" sz="1600" b="1" u="sng" dirty="0" smtClean="0"/>
            </a:br>
            <a:r>
              <a:rPr lang="uk-UA" sz="1600" b="1" u="sng" dirty="0" smtClean="0"/>
              <a:t>Теоретичні: </a:t>
            </a:r>
            <a:r>
              <a:rPr lang="uk-UA" sz="1600" dirty="0"/>
              <a:t>засвоєння специфічної фахової термінології, формування </a:t>
            </a:r>
            <a:r>
              <a:rPr lang="uk-UA" sz="1600" dirty="0" err="1"/>
              <a:t>професійно</a:t>
            </a:r>
            <a:r>
              <a:rPr lang="uk-UA" sz="1600" dirty="0"/>
              <a:t> грамотної юридичної </a:t>
            </a:r>
            <a:r>
              <a:rPr lang="uk-UA" sz="1600" dirty="0" smtClean="0"/>
              <a:t>мови </a:t>
            </a:r>
            <a:r>
              <a:rPr lang="uk-UA" sz="1600" dirty="0"/>
              <a:t>як важливого компонента правової культури майбутнього </a:t>
            </a:r>
            <a:r>
              <a:rPr lang="uk-UA" sz="1600" dirty="0" smtClean="0"/>
              <a:t>фахівця; </a:t>
            </a:r>
            <a:r>
              <a:rPr lang="uk-UA" sz="1600" dirty="0"/>
              <a:t>розвиток логічного мислення, уміння аргументувати власну позицію, розвиток творчих нахилів студентів; вироблення елементарних навичок дослідницької діяльності. </a:t>
            </a:r>
            <a:r>
              <a:rPr lang="uk-UA" sz="1600" dirty="0" smtClean="0"/>
              <a:t/>
            </a:r>
            <a:br>
              <a:rPr lang="uk-UA" sz="1600" dirty="0" smtClean="0"/>
            </a:br>
            <a:r>
              <a:rPr lang="uk-UA" sz="1600" b="1" u="sng" dirty="0" smtClean="0"/>
              <a:t>Практичні: </a:t>
            </a:r>
            <a:r>
              <a:rPr lang="ru-RU" sz="1600" dirty="0" smtClean="0"/>
              <a:t>набути </a:t>
            </a:r>
            <a:r>
              <a:rPr lang="ru-RU" sz="1600" dirty="0" err="1" smtClean="0"/>
              <a:t>вміння</a:t>
            </a:r>
            <a:r>
              <a:rPr lang="ru-RU" sz="1600" dirty="0" smtClean="0"/>
              <a:t> </a:t>
            </a:r>
            <a:r>
              <a:rPr lang="ru-RU" sz="1600" dirty="0" err="1" smtClean="0"/>
              <a:t>тлумачити</a:t>
            </a:r>
            <a:r>
              <a:rPr lang="ru-RU" sz="1600" dirty="0" smtClean="0"/>
              <a:t> </a:t>
            </a:r>
            <a:r>
              <a:rPr lang="ru-RU" sz="1600" dirty="0" err="1"/>
              <a:t>положення</a:t>
            </a:r>
            <a:r>
              <a:rPr lang="ru-RU" sz="1600" dirty="0"/>
              <a:t> норм </a:t>
            </a:r>
            <a:r>
              <a:rPr lang="ru-RU" sz="1600" dirty="0" err="1"/>
              <a:t>Конституції</a:t>
            </a:r>
            <a:r>
              <a:rPr lang="ru-RU" sz="1600" dirty="0"/>
              <a:t> </a:t>
            </a:r>
            <a:r>
              <a:rPr lang="ru-RU" sz="1600" dirty="0" err="1"/>
              <a:t>України</a:t>
            </a:r>
            <a:r>
              <a:rPr lang="ru-RU" sz="1600" dirty="0"/>
              <a:t> та </a:t>
            </a:r>
            <a:r>
              <a:rPr lang="ru-RU" sz="1600" dirty="0" err="1"/>
              <a:t>інших</a:t>
            </a:r>
            <a:r>
              <a:rPr lang="ru-RU" sz="1600" dirty="0"/>
              <a:t> </a:t>
            </a:r>
            <a:r>
              <a:rPr lang="ru-RU" sz="1600" dirty="0" smtClean="0"/>
              <a:t>нормативно-</a:t>
            </a:r>
            <a:r>
              <a:rPr lang="ru-RU" sz="1600" dirty="0" err="1" smtClean="0"/>
              <a:t>правових</a:t>
            </a:r>
            <a:r>
              <a:rPr lang="ru-RU" sz="1600" dirty="0" smtClean="0"/>
              <a:t> </a:t>
            </a:r>
            <a:r>
              <a:rPr lang="ru-RU" sz="1600" dirty="0" err="1"/>
              <a:t>актів</a:t>
            </a:r>
            <a:r>
              <a:rPr lang="ru-RU" sz="1600" dirty="0"/>
              <a:t>, </a:t>
            </a:r>
            <a:r>
              <a:rPr lang="ru-RU" sz="1600" dirty="0" err="1"/>
              <a:t>що</a:t>
            </a:r>
            <a:r>
              <a:rPr lang="ru-RU" sz="1600" dirty="0"/>
              <a:t> </a:t>
            </a:r>
            <a:r>
              <a:rPr lang="ru-RU" sz="1600" dirty="0" err="1"/>
              <a:t>регулюють</a:t>
            </a:r>
            <a:r>
              <a:rPr lang="ru-RU" sz="1600" dirty="0"/>
              <a:t> </a:t>
            </a:r>
            <a:r>
              <a:rPr lang="ru-RU" sz="1600" dirty="0" err="1"/>
              <a:t>правові</a:t>
            </a:r>
            <a:r>
              <a:rPr lang="ru-RU" sz="1600" dirty="0"/>
              <a:t> </a:t>
            </a:r>
            <a:r>
              <a:rPr lang="ru-RU" sz="1600" dirty="0" err="1"/>
              <a:t>відносини</a:t>
            </a:r>
            <a:r>
              <a:rPr lang="ru-RU" sz="1600" dirty="0"/>
              <a:t> (</a:t>
            </a:r>
            <a:r>
              <a:rPr lang="ru-RU" sz="1600" dirty="0" err="1"/>
              <a:t>які</a:t>
            </a:r>
            <a:r>
              <a:rPr lang="ru-RU" sz="1600" dirty="0"/>
              <a:t> є предметом </a:t>
            </a:r>
            <a:r>
              <a:rPr lang="ru-RU" sz="1600" dirty="0" err="1"/>
              <a:t>регулювання</a:t>
            </a:r>
            <a:r>
              <a:rPr lang="ru-RU" sz="1600" dirty="0"/>
              <a:t> </a:t>
            </a:r>
            <a:r>
              <a:rPr lang="ru-RU" sz="1600" dirty="0" err="1"/>
              <a:t>окремих</a:t>
            </a:r>
            <a:r>
              <a:rPr lang="ru-RU" sz="1600" dirty="0"/>
              <a:t> </a:t>
            </a:r>
            <a:r>
              <a:rPr lang="ru-RU" sz="1600" dirty="0" err="1"/>
              <a:t>галузей</a:t>
            </a:r>
            <a:r>
              <a:rPr lang="ru-RU" sz="1600" dirty="0"/>
              <a:t> права); </a:t>
            </a:r>
            <a:r>
              <a:rPr lang="ru-RU" sz="1600" dirty="0" err="1"/>
              <a:t>застосовувати</a:t>
            </a:r>
            <a:r>
              <a:rPr lang="ru-RU" sz="1600" dirty="0"/>
              <a:t> </a:t>
            </a:r>
            <a:r>
              <a:rPr lang="ru-RU" sz="1600" dirty="0" err="1"/>
              <a:t>норми</a:t>
            </a:r>
            <a:r>
              <a:rPr lang="ru-RU" sz="1600" dirty="0"/>
              <a:t> чинного </a:t>
            </a:r>
            <a:r>
              <a:rPr lang="ru-RU" sz="1600" dirty="0" err="1"/>
              <a:t>законодавства</a:t>
            </a:r>
            <a:r>
              <a:rPr lang="ru-RU" sz="1600" dirty="0"/>
              <a:t> </a:t>
            </a:r>
            <a:r>
              <a:rPr lang="ru-RU" sz="1600" dirty="0" err="1"/>
              <a:t>під</a:t>
            </a:r>
            <a:r>
              <a:rPr lang="ru-RU" sz="1600" dirty="0"/>
              <a:t> час </a:t>
            </a:r>
            <a:r>
              <a:rPr lang="ru-RU" sz="1600" dirty="0" err="1"/>
              <a:t>вирішення</a:t>
            </a:r>
            <a:r>
              <a:rPr lang="ru-RU" sz="1600" dirty="0"/>
              <a:t> </a:t>
            </a:r>
            <a:r>
              <a:rPr lang="ru-RU" sz="1600" dirty="0" err="1"/>
              <a:t>конкретних</a:t>
            </a:r>
            <a:r>
              <a:rPr lang="ru-RU" sz="1600" dirty="0"/>
              <a:t> </a:t>
            </a:r>
            <a:r>
              <a:rPr lang="ru-RU" sz="1600" dirty="0" err="1"/>
              <a:t>питань</a:t>
            </a:r>
            <a:r>
              <a:rPr lang="ru-RU" sz="1600" dirty="0"/>
              <a:t>; </a:t>
            </a:r>
            <a:r>
              <a:rPr lang="ru-RU" sz="1600" dirty="0" err="1"/>
              <a:t>орієнтуватися</a:t>
            </a:r>
            <a:r>
              <a:rPr lang="ru-RU" sz="1600" dirty="0"/>
              <a:t> у </a:t>
            </a:r>
            <a:r>
              <a:rPr lang="ru-RU" sz="1600" dirty="0" err="1"/>
              <a:t>визначеннях</a:t>
            </a:r>
            <a:r>
              <a:rPr lang="ru-RU" sz="1600" dirty="0"/>
              <a:t> та </a:t>
            </a:r>
            <a:r>
              <a:rPr lang="ru-RU" sz="1600" dirty="0" err="1"/>
              <a:t>термінології</a:t>
            </a:r>
            <a:r>
              <a:rPr lang="ru-RU" sz="1600" dirty="0"/>
              <a:t> </a:t>
            </a:r>
            <a:r>
              <a:rPr lang="ru-RU" sz="1600" dirty="0" err="1"/>
              <a:t>тієї</a:t>
            </a:r>
            <a:r>
              <a:rPr lang="ru-RU" sz="1600" dirty="0"/>
              <a:t> </a:t>
            </a:r>
            <a:r>
              <a:rPr lang="ru-RU" sz="1600" dirty="0" err="1"/>
              <a:t>чи</a:t>
            </a:r>
            <a:r>
              <a:rPr lang="ru-RU" sz="1600" dirty="0"/>
              <a:t> </a:t>
            </a:r>
            <a:r>
              <a:rPr lang="ru-RU" sz="1600" dirty="0" err="1"/>
              <a:t>іншої</a:t>
            </a:r>
            <a:r>
              <a:rPr lang="ru-RU" sz="1600" dirty="0"/>
              <a:t> </a:t>
            </a:r>
            <a:r>
              <a:rPr lang="ru-RU" sz="1600" dirty="0" err="1"/>
              <a:t>галузі</a:t>
            </a:r>
            <a:r>
              <a:rPr lang="ru-RU" sz="1600" dirty="0"/>
              <a:t> права для того, </a:t>
            </a:r>
            <a:r>
              <a:rPr lang="ru-RU" sz="1600" dirty="0" err="1"/>
              <a:t>щоб</a:t>
            </a:r>
            <a:r>
              <a:rPr lang="ru-RU" sz="1600" dirty="0"/>
              <a:t> грамотно </a:t>
            </a:r>
            <a:r>
              <a:rPr lang="ru-RU" sz="1600" dirty="0" err="1"/>
              <a:t>використовувати</a:t>
            </a:r>
            <a:r>
              <a:rPr lang="ru-RU" sz="1600" dirty="0"/>
              <a:t> </a:t>
            </a:r>
            <a:r>
              <a:rPr lang="ru-RU" sz="1600" dirty="0" err="1"/>
              <a:t>теоретичні</a:t>
            </a:r>
            <a:r>
              <a:rPr lang="ru-RU" sz="1600" dirty="0"/>
              <a:t> </a:t>
            </a:r>
            <a:r>
              <a:rPr lang="ru-RU" sz="1600" dirty="0" err="1"/>
              <a:t>знання</a:t>
            </a:r>
            <a:r>
              <a:rPr lang="ru-RU" sz="1600" dirty="0"/>
              <a:t> на </a:t>
            </a:r>
            <a:r>
              <a:rPr lang="ru-RU" sz="1600" dirty="0" err="1"/>
              <a:t>практиці</a:t>
            </a:r>
            <a:r>
              <a:rPr lang="ru-RU" sz="1600" dirty="0"/>
              <a:t>.</a:t>
            </a:r>
            <a:r>
              <a:rPr lang="ru-RU" sz="1600" dirty="0" smtClean="0"/>
              <a:t/>
            </a:r>
            <a:br>
              <a:rPr lang="ru-RU" sz="1600" dirty="0" smtClean="0"/>
            </a:br>
            <a:r>
              <a:rPr lang="uk-UA" sz="1600" dirty="0" smtClean="0"/>
              <a:t/>
            </a:r>
            <a:br>
              <a:rPr lang="uk-UA" sz="1600" dirty="0" smtClean="0"/>
            </a:br>
            <a:r>
              <a:rPr lang="uk-UA" sz="1600" dirty="0" smtClean="0"/>
              <a:t> </a:t>
            </a:r>
            <a:endParaRPr lang="ru-RU"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827584" y="548680"/>
            <a:ext cx="7848872" cy="5977086"/>
          </a:xfrm>
        </p:spPr>
        <p:txBody>
          <a:bodyPr>
            <a:normAutofit/>
          </a:bodyPr>
          <a:lstStyle/>
          <a:p>
            <a:pPr marL="0" indent="0" algn="ctr">
              <a:buNone/>
            </a:pPr>
            <a:r>
              <a:rPr lang="uk-UA" sz="1600" b="1" dirty="0" smtClean="0"/>
              <a:t>ЗМІСТ НАВЧАЛЬНОЇ ПРОГРАМИ</a:t>
            </a:r>
          </a:p>
          <a:p>
            <a:pPr algn="ctr"/>
            <a:endParaRPr lang="uk-UA" sz="1600" b="1" dirty="0" smtClean="0"/>
          </a:p>
          <a:p>
            <a:r>
              <a:rPr lang="uk-UA" sz="1600" b="1" dirty="0" smtClean="0"/>
              <a:t> Держава: основні поняття. </a:t>
            </a:r>
            <a:r>
              <a:rPr lang="uk-UA" sz="1600" dirty="0" smtClean="0"/>
              <a:t>Поняття та ознаки держави. Теорії походження держави. Суверенітет. Функції держави. Форми реалізації функцій держави. Форми держави: форма правління, форма державного устрою, політичний режим</a:t>
            </a:r>
            <a:r>
              <a:rPr lang="ru-RU" sz="1600" dirty="0" smtClean="0"/>
              <a:t>. </a:t>
            </a:r>
            <a:r>
              <a:rPr lang="uk-UA" sz="1600" dirty="0" smtClean="0"/>
              <a:t>Механізм (апарат) держави. Теорія розподілу влад. Правова держава. </a:t>
            </a:r>
          </a:p>
          <a:p>
            <a:r>
              <a:rPr lang="uk-UA" sz="1600" b="1" dirty="0" smtClean="0"/>
              <a:t>Право: основні поняття.</a:t>
            </a:r>
            <a:r>
              <a:rPr lang="uk-UA" sz="1600" dirty="0" smtClean="0"/>
              <a:t> Поняття та ознаки права. Джерела права. Право в об’єктивному і суб’єктивному значенні. Функції і принципи права. Право в системі соціальних норм. Право і мораль. Норма права: поняття, структура, види. Система права. Форми (джерела) права. Закони і підзаконні нормативно</a:t>
            </a:r>
            <a:r>
              <a:rPr lang="en-US" sz="1600" dirty="0" smtClean="0"/>
              <a:t>-</a:t>
            </a:r>
            <a:r>
              <a:rPr lang="uk-UA" sz="1600" dirty="0" smtClean="0"/>
              <a:t>правові акти. Правовідносини: поняття, ознаки, склад. Юридичні факти. Правомірна поведінка, правопорушення, юридична відповідальність. Форми (джерела) права в Україні. Система права. Поняття та склад правопорушення.</a:t>
            </a:r>
          </a:p>
          <a:p>
            <a:r>
              <a:rPr lang="uk-UA" sz="1600" b="1" dirty="0" smtClean="0"/>
              <a:t>Основи конституційного права. </a:t>
            </a:r>
            <a:r>
              <a:rPr lang="uk-UA" sz="1600" dirty="0" smtClean="0"/>
              <a:t>Конституційне право як галузь права. Конституційні правовідносини. Основи конституційного ладу в Україні. Конституція України – Основний Закон держави. Правові засади громадянства: поняття, підстави набуття та припинення. Права, свободи та обов’язки людини та громадянина. Правовий статус і повноваження Верховної Ради України. Правовий статус і повноваження Президента України. Правовий </a:t>
            </a:r>
            <a:r>
              <a:rPr lang="uk-UA" sz="1600" dirty="0"/>
              <a:t>статус і повноваження Кабінету Міністрів України, центральних органів виконавчої влади та місцевих органів виконавчої влади. Поняття місцевого самоврядування. Органи місцевого самоврядування в Україні, їх </a:t>
            </a:r>
            <a:r>
              <a:rPr lang="uk-UA" sz="1600" dirty="0" smtClean="0"/>
              <a:t>повноваження.</a:t>
            </a:r>
          </a:p>
          <a:p>
            <a:endParaRPr lang="ru-RU" sz="1800" dirty="0" smtClean="0"/>
          </a:p>
          <a:p>
            <a:endParaRPr lang="ru-RU" sz="1700" dirty="0" smtClean="0"/>
          </a:p>
          <a:p>
            <a:pPr marL="0" indent="0">
              <a:buNone/>
            </a:pPr>
            <a:endParaRPr lang="ru-RU" sz="1600" dirty="0"/>
          </a:p>
          <a:p>
            <a:pPr marL="0" indent="0" algn="just">
              <a:buNone/>
            </a:pPr>
            <a:endParaRPr lang="uk-UA" sz="2000" dirty="0" smtClean="0">
              <a:cs typeface="Times New Roman" pitchFamily="18" charset="0"/>
            </a:endParaRPr>
          </a:p>
          <a:p>
            <a:pPr marL="0" indent="0" algn="just">
              <a:buNone/>
            </a:pPr>
            <a:endParaRPr lang="ru-RU" sz="1600" dirty="0">
              <a:cs typeface="Times New Roman" pitchFamily="18" charset="0"/>
            </a:endParaRPr>
          </a:p>
        </p:txBody>
      </p:sp>
    </p:spTree>
    <p:extLst>
      <p:ext uri="{BB962C8B-B14F-4D97-AF65-F5344CB8AC3E}">
        <p14:creationId xmlns:p14="http://schemas.microsoft.com/office/powerpoint/2010/main" val="3349005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971600" y="332657"/>
            <a:ext cx="7416824" cy="6192688"/>
          </a:xfrm>
        </p:spPr>
        <p:txBody>
          <a:bodyPr>
            <a:normAutofit lnSpcReduction="10000"/>
          </a:bodyPr>
          <a:lstStyle/>
          <a:p>
            <a:r>
              <a:rPr lang="uk-UA" sz="1600" b="1" dirty="0" smtClean="0"/>
              <a:t>Судоустрій та правоохоронні органи. </a:t>
            </a:r>
            <a:r>
              <a:rPr lang="uk-UA" sz="1600" dirty="0" smtClean="0"/>
              <a:t>Судова система України. Правоохоронна діяльність. Правоохоронні органи України та їх функції. Статус Конституційного Суду України. Статус судів загальної юрисдикції: структура і компетенція. Верховний Суд України. Прокуратура України. Органи внутрішніх справ: система, структура. Національна поліція. Органи юстиції: система, повноваження. Адвокатура України. Нотаріат в Україні. Правовий статус Служби безпеки України.</a:t>
            </a:r>
          </a:p>
          <a:p>
            <a:r>
              <a:rPr lang="uk-UA" sz="1600" b="1" dirty="0" smtClean="0"/>
              <a:t>Основи трудового права. </a:t>
            </a:r>
            <a:r>
              <a:rPr lang="uk-UA" sz="1600" dirty="0" smtClean="0"/>
              <a:t>Трудове право як галузь права. Суспільні відносини, що складають предмет трудового права. Підстави припинення трудового договору. Підстави розірвання трудового договору за ініціативою працівника. Підстави розірвання трудового договору за ініціативою власника або уповноваженого ним органу. Робочий час і час відпочинку. Трудова дисципліна і дисциплінарна відповідальність. Суб’єкти трудових правовідносин. Поняття і зміст трудового договору. Трудовий контракт як особлива форма трудового договору. Порядок укладання трудового договору. Матеріальна відповідальність учасників трудових правовідносин. Індивідуальні та колективні трудові спори.</a:t>
            </a:r>
          </a:p>
          <a:p>
            <a:r>
              <a:rPr lang="uk-UA" sz="1600" b="1" dirty="0" smtClean="0"/>
              <a:t>Основи цивільного права. </a:t>
            </a:r>
            <a:r>
              <a:rPr lang="uk-UA" sz="1600" dirty="0"/>
              <a:t>Цивільне право як галузь права. Принципи цивільного права України. Фізичні особи як суб’єкти цивільного права. Цивільна правоздатність та дієздатність фізичних осіб. Юридичні особи як суб’єкти цивільного права. Право власності: поняття та зміст. Форми права власності. </a:t>
            </a:r>
            <a:r>
              <a:rPr lang="uk-UA" sz="1600" dirty="0" smtClean="0"/>
              <a:t>Цивільно-правовий </a:t>
            </a:r>
            <a:r>
              <a:rPr lang="uk-UA" sz="1600" dirty="0"/>
              <a:t>захист права власності. Зобов’язання: поняття та види. </a:t>
            </a:r>
            <a:r>
              <a:rPr lang="uk-UA" sz="1600" dirty="0" smtClean="0"/>
              <a:t>Цивільно-правові </a:t>
            </a:r>
            <a:r>
              <a:rPr lang="uk-UA" sz="1600" dirty="0"/>
              <a:t>договори. </a:t>
            </a:r>
            <a:r>
              <a:rPr lang="uk-UA" sz="1600" dirty="0" smtClean="0"/>
              <a:t>Цивільно-правова </a:t>
            </a:r>
            <a:r>
              <a:rPr lang="uk-UA" sz="1600" dirty="0"/>
              <a:t>відповідальність. Спадкове право. </a:t>
            </a:r>
            <a:r>
              <a:rPr lang="uk-UA" sz="1600" dirty="0" smtClean="0"/>
              <a:t>Джерела </a:t>
            </a:r>
            <a:r>
              <a:rPr lang="uk-UA" sz="1600" dirty="0"/>
              <a:t>цивільного права України. Цивільні правовідносини, їх класифікація. Об’єкти цивільних правовідносин. Суб’єкти цивільного права. Визнання громадянина недієздатним або обмежено дієздатним. Види юридичних </a:t>
            </a:r>
            <a:r>
              <a:rPr lang="uk-UA" sz="1600" dirty="0" smtClean="0"/>
              <a:t>осіб.</a:t>
            </a:r>
            <a:endParaRPr lang="ru-RU" sz="1600" dirty="0"/>
          </a:p>
          <a:p>
            <a:pPr marL="0" indent="0" algn="just">
              <a:buNone/>
            </a:pPr>
            <a:endParaRPr lang="uk-UA" sz="1600" dirty="0" smtClean="0">
              <a:cs typeface="Times New Roman" pitchFamily="18" charset="0"/>
            </a:endParaRPr>
          </a:p>
          <a:p>
            <a:pPr marL="0" indent="0" algn="just">
              <a:buNone/>
            </a:pPr>
            <a:endParaRPr lang="ru-RU" sz="1600" dirty="0">
              <a:cs typeface="Times New Roman" pitchFamily="18" charset="0"/>
            </a:endParaRPr>
          </a:p>
        </p:txBody>
      </p:sp>
    </p:spTree>
    <p:extLst>
      <p:ext uri="{BB962C8B-B14F-4D97-AF65-F5344CB8AC3E}">
        <p14:creationId xmlns:p14="http://schemas.microsoft.com/office/powerpoint/2010/main" val="375777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043608" y="548680"/>
            <a:ext cx="7488832" cy="5977085"/>
          </a:xfrm>
        </p:spPr>
        <p:txBody>
          <a:bodyPr>
            <a:normAutofit lnSpcReduction="10000"/>
          </a:bodyPr>
          <a:lstStyle/>
          <a:p>
            <a:r>
              <a:rPr lang="uk-UA" sz="1600" b="1" dirty="0"/>
              <a:t>Основи </a:t>
            </a:r>
            <a:r>
              <a:rPr lang="uk-UA" sz="1600" b="1" dirty="0" smtClean="0"/>
              <a:t>сімейного права. </a:t>
            </a:r>
            <a:r>
              <a:rPr lang="uk-UA" sz="1600" dirty="0"/>
              <a:t>Сімейне право як галузь права. Шлюб: поняття та зміст. Порядок та умови укладення шлюбу. Поняття та порядок припинення шлюбу. Опіка та піклування. </a:t>
            </a:r>
            <a:r>
              <a:rPr lang="uk-UA" sz="1600" dirty="0" smtClean="0"/>
              <a:t>Особисті </a:t>
            </a:r>
            <a:r>
              <a:rPr lang="uk-UA" sz="1600" dirty="0"/>
              <a:t>права та обов’язки подружжя. Майнові права та обов’язки подружжя. Умови визнання шлюбу </a:t>
            </a:r>
            <a:r>
              <a:rPr lang="uk-UA" sz="1600" dirty="0" smtClean="0"/>
              <a:t>недійсним.</a:t>
            </a:r>
          </a:p>
          <a:p>
            <a:r>
              <a:rPr lang="uk-UA" sz="1600" b="1" dirty="0"/>
              <a:t>Основи адміністративного права. </a:t>
            </a:r>
            <a:r>
              <a:rPr lang="uk-UA" sz="1600" dirty="0"/>
              <a:t>Поняття адміністративного права як галузі права. </a:t>
            </a:r>
            <a:r>
              <a:rPr lang="uk-UA" sz="1600" dirty="0" smtClean="0"/>
              <a:t>Адміністративно-правові </a:t>
            </a:r>
            <a:r>
              <a:rPr lang="uk-UA" sz="1600" dirty="0"/>
              <a:t>відносини. Адміністративне правопорушення. Склад адміністративного </a:t>
            </a:r>
            <a:r>
              <a:rPr lang="uk-UA" sz="1600" dirty="0" smtClean="0"/>
              <a:t>правопорушення</a:t>
            </a:r>
            <a:r>
              <a:rPr lang="uk-UA" sz="1600" dirty="0"/>
              <a:t>. Адміністративні стягнення: поняття та види. Порядок притягнення до адміністративної відповідальності. </a:t>
            </a:r>
            <a:r>
              <a:rPr lang="uk-UA" sz="1600" dirty="0" smtClean="0"/>
              <a:t>Державне </a:t>
            </a:r>
            <a:r>
              <a:rPr lang="uk-UA" sz="1600" dirty="0"/>
              <a:t>управління. Статус державних службовців</a:t>
            </a:r>
            <a:r>
              <a:rPr lang="uk-UA" sz="1600" dirty="0" smtClean="0"/>
              <a:t>.</a:t>
            </a:r>
          </a:p>
          <a:p>
            <a:r>
              <a:rPr lang="uk-UA" sz="1600" b="1" dirty="0" smtClean="0">
                <a:cs typeface="Times New Roman" pitchFamily="18" charset="0"/>
              </a:rPr>
              <a:t>Основи</a:t>
            </a:r>
            <a:r>
              <a:rPr lang="uk-UA" sz="1600" b="1" dirty="0"/>
              <a:t> </a:t>
            </a:r>
            <a:r>
              <a:rPr lang="uk-UA" sz="1600" b="1" dirty="0" smtClean="0"/>
              <a:t>кримінального права.</a:t>
            </a:r>
            <a:r>
              <a:rPr lang="uk-UA" sz="1600" dirty="0" smtClean="0">
                <a:cs typeface="Times New Roman" pitchFamily="18" charset="0"/>
              </a:rPr>
              <a:t> </a:t>
            </a:r>
            <a:r>
              <a:rPr lang="uk-UA" sz="1600" dirty="0"/>
              <a:t>Кримінальне право як галузь права. Кримінальний закон: поняття, дія кримінального закону у просторі, часі та за колом осіб. Кримінальна відповідальність: поняття, ознаки та підстава. Злочин: поняття та ознаки. Класифікація злочинів. Склад злочину. Покарання: поняття та види. Загальні засади призначення покарання. Співучасть у злочині. Стадії злочину. </a:t>
            </a:r>
            <a:r>
              <a:rPr lang="uk-UA" sz="1600" dirty="0" smtClean="0"/>
              <a:t>Обставини</a:t>
            </a:r>
            <a:r>
              <a:rPr lang="uk-UA" sz="1600" dirty="0"/>
              <a:t>, що виключають злочинність діяння</a:t>
            </a:r>
            <a:r>
              <a:rPr lang="uk-UA" sz="1600" dirty="0" smtClean="0"/>
              <a:t>.</a:t>
            </a:r>
          </a:p>
          <a:p>
            <a:r>
              <a:rPr lang="ru-RU" sz="1600" b="1" dirty="0" err="1"/>
              <a:t>Основи</a:t>
            </a:r>
            <a:r>
              <a:rPr lang="ru-RU" sz="1600" b="1" dirty="0"/>
              <a:t> </a:t>
            </a:r>
            <a:r>
              <a:rPr lang="ru-RU" sz="1600" b="1" dirty="0" err="1"/>
              <a:t>міжнародного</a:t>
            </a:r>
            <a:r>
              <a:rPr lang="ru-RU" sz="1600" b="1" dirty="0"/>
              <a:t> </a:t>
            </a:r>
            <a:r>
              <a:rPr lang="ru-RU" sz="1600" b="1" dirty="0" smtClean="0"/>
              <a:t>права.</a:t>
            </a:r>
            <a:r>
              <a:rPr lang="ru-RU" sz="1600" dirty="0" smtClean="0"/>
              <a:t> </a:t>
            </a:r>
            <a:r>
              <a:rPr lang="ru-RU" sz="1600" dirty="0" err="1"/>
              <a:t>Міжнародні</a:t>
            </a:r>
            <a:r>
              <a:rPr lang="ru-RU" sz="1600" dirty="0"/>
              <a:t> </a:t>
            </a:r>
            <a:r>
              <a:rPr lang="ru-RU" sz="1600" dirty="0" err="1"/>
              <a:t>відносини</a:t>
            </a:r>
            <a:r>
              <a:rPr lang="ru-RU" sz="1600" dirty="0"/>
              <a:t> і </a:t>
            </a:r>
            <a:r>
              <a:rPr lang="ru-RU" sz="1600" dirty="0" err="1"/>
              <a:t>міжнародне</a:t>
            </a:r>
            <a:r>
              <a:rPr lang="ru-RU" sz="1600" dirty="0"/>
              <a:t> право. </a:t>
            </a:r>
            <a:r>
              <a:rPr lang="ru-RU" sz="1600" dirty="0" err="1"/>
              <a:t>Сутність</a:t>
            </a:r>
            <a:r>
              <a:rPr lang="ru-RU" sz="1600" dirty="0"/>
              <a:t>, </a:t>
            </a:r>
            <a:r>
              <a:rPr lang="ru-RU" sz="1600" dirty="0" err="1"/>
              <a:t>джерела</a:t>
            </a:r>
            <a:r>
              <a:rPr lang="ru-RU" sz="1600" dirty="0"/>
              <a:t> і система </a:t>
            </a:r>
            <a:r>
              <a:rPr lang="ru-RU" sz="1600" dirty="0" err="1"/>
              <a:t>міжнародного</a:t>
            </a:r>
            <a:r>
              <a:rPr lang="ru-RU" sz="1600" dirty="0"/>
              <a:t> права. </a:t>
            </a:r>
            <a:r>
              <a:rPr lang="ru-RU" sz="1600" dirty="0" err="1"/>
              <a:t>Співвідношення</a:t>
            </a:r>
            <a:r>
              <a:rPr lang="ru-RU" sz="1600" dirty="0"/>
              <a:t> </a:t>
            </a:r>
            <a:r>
              <a:rPr lang="ru-RU" sz="1600" dirty="0" err="1"/>
              <a:t>міжнародного</a:t>
            </a:r>
            <a:r>
              <a:rPr lang="ru-RU" sz="1600" dirty="0"/>
              <a:t> і </a:t>
            </a:r>
            <a:r>
              <a:rPr lang="ru-RU" sz="1600" dirty="0" err="1"/>
              <a:t>конституційного</a:t>
            </a:r>
            <a:r>
              <a:rPr lang="ru-RU" sz="1600" dirty="0"/>
              <a:t> права. </a:t>
            </a:r>
            <a:r>
              <a:rPr lang="ru-RU" sz="1600" dirty="0" err="1"/>
              <a:t>Суб’єкти</a:t>
            </a:r>
            <a:r>
              <a:rPr lang="ru-RU" sz="1600" dirty="0"/>
              <a:t> </a:t>
            </a:r>
            <a:r>
              <a:rPr lang="ru-RU" sz="1600" dirty="0" err="1"/>
              <a:t>міжнародного</a:t>
            </a:r>
            <a:r>
              <a:rPr lang="ru-RU" sz="1600" dirty="0"/>
              <a:t> права. </a:t>
            </a:r>
            <a:r>
              <a:rPr lang="ru-RU" sz="1600" dirty="0" err="1"/>
              <a:t>Основні</a:t>
            </a:r>
            <a:r>
              <a:rPr lang="ru-RU" sz="1600" dirty="0"/>
              <a:t> </a:t>
            </a:r>
            <a:r>
              <a:rPr lang="ru-RU" sz="1600" dirty="0" err="1"/>
              <a:t>принципи</a:t>
            </a:r>
            <a:r>
              <a:rPr lang="ru-RU" sz="1600" dirty="0"/>
              <a:t> </a:t>
            </a:r>
            <a:r>
              <a:rPr lang="ru-RU" sz="1600" dirty="0" err="1"/>
              <a:t>міжнародного</a:t>
            </a:r>
            <a:r>
              <a:rPr lang="ru-RU" sz="1600" dirty="0"/>
              <a:t> права. Право </a:t>
            </a:r>
            <a:r>
              <a:rPr lang="ru-RU" sz="1600" dirty="0" err="1"/>
              <a:t>міжнародних</a:t>
            </a:r>
            <a:r>
              <a:rPr lang="ru-RU" sz="1600" dirty="0"/>
              <a:t> </a:t>
            </a:r>
            <a:r>
              <a:rPr lang="ru-RU" sz="1600" dirty="0" err="1"/>
              <a:t>договорів</a:t>
            </a:r>
            <a:r>
              <a:rPr lang="ru-RU" sz="1600" dirty="0"/>
              <a:t>. </a:t>
            </a:r>
            <a:r>
              <a:rPr lang="ru-RU" sz="1600" dirty="0" err="1"/>
              <a:t>Міжнародні</a:t>
            </a:r>
            <a:r>
              <a:rPr lang="ru-RU" sz="1600" dirty="0"/>
              <a:t> </a:t>
            </a:r>
            <a:r>
              <a:rPr lang="ru-RU" sz="1600" dirty="0" err="1"/>
              <a:t>організації</a:t>
            </a:r>
            <a:r>
              <a:rPr lang="ru-RU" sz="1600" dirty="0"/>
              <a:t>. </a:t>
            </a:r>
            <a:r>
              <a:rPr lang="ru-RU" sz="1600" dirty="0" err="1"/>
              <a:t>Міжнародні</a:t>
            </a:r>
            <a:r>
              <a:rPr lang="ru-RU" sz="1600" dirty="0"/>
              <a:t> </a:t>
            </a:r>
            <a:r>
              <a:rPr lang="ru-RU" sz="1600" dirty="0" err="1"/>
              <a:t>конференції</a:t>
            </a:r>
            <a:r>
              <a:rPr lang="ru-RU" sz="1600" dirty="0"/>
              <a:t>. </a:t>
            </a:r>
            <a:r>
              <a:rPr lang="ru-RU" sz="1600" dirty="0" err="1"/>
              <a:t>Відповідальність</a:t>
            </a:r>
            <a:r>
              <a:rPr lang="ru-RU" sz="1600" dirty="0"/>
              <a:t> в </a:t>
            </a:r>
            <a:r>
              <a:rPr lang="ru-RU" sz="1600" dirty="0" err="1"/>
              <a:t>міжнародному</a:t>
            </a:r>
            <a:r>
              <a:rPr lang="ru-RU" sz="1600" dirty="0"/>
              <a:t> </a:t>
            </a:r>
            <a:r>
              <a:rPr lang="ru-RU" sz="1600" dirty="0" err="1"/>
              <a:t>праві</a:t>
            </a:r>
            <a:r>
              <a:rPr lang="ru-RU" sz="1600" dirty="0"/>
              <a:t>. Права </a:t>
            </a:r>
            <a:r>
              <a:rPr lang="ru-RU" sz="1600" dirty="0" err="1"/>
              <a:t>людини</a:t>
            </a:r>
            <a:r>
              <a:rPr lang="ru-RU" sz="1600" dirty="0"/>
              <a:t> і </a:t>
            </a:r>
            <a:r>
              <a:rPr lang="ru-RU" sz="1600" dirty="0" err="1"/>
              <a:t>міжнародне</a:t>
            </a:r>
            <a:r>
              <a:rPr lang="ru-RU" sz="1600" dirty="0"/>
              <a:t> право. </a:t>
            </a:r>
            <a:r>
              <a:rPr lang="ru-RU" sz="1600" dirty="0" err="1"/>
              <a:t>Міжнародна</a:t>
            </a:r>
            <a:r>
              <a:rPr lang="ru-RU" sz="1600" dirty="0"/>
              <a:t> </a:t>
            </a:r>
            <a:r>
              <a:rPr lang="ru-RU" sz="1600" dirty="0" err="1"/>
              <a:t>співпраця</a:t>
            </a:r>
            <a:r>
              <a:rPr lang="ru-RU" sz="1600" dirty="0"/>
              <a:t> у </a:t>
            </a:r>
            <a:r>
              <a:rPr lang="ru-RU" sz="1600" dirty="0" err="1"/>
              <a:t>боротьбі</a:t>
            </a:r>
            <a:r>
              <a:rPr lang="ru-RU" sz="1600" dirty="0"/>
              <a:t> </a:t>
            </a:r>
            <a:r>
              <a:rPr lang="ru-RU" sz="1600" dirty="0" err="1"/>
              <a:t>зі</a:t>
            </a:r>
            <a:r>
              <a:rPr lang="ru-RU" sz="1600" dirty="0"/>
              <a:t> </a:t>
            </a:r>
            <a:r>
              <a:rPr lang="ru-RU" sz="1600" dirty="0" err="1"/>
              <a:t>злочинністю</a:t>
            </a:r>
            <a:r>
              <a:rPr lang="ru-RU" sz="1600" dirty="0"/>
              <a:t>. </a:t>
            </a:r>
            <a:r>
              <a:rPr lang="ru-RU" sz="1600" dirty="0" err="1"/>
              <a:t>Міжнародно</a:t>
            </a:r>
            <a:r>
              <a:rPr lang="ru-RU" sz="1600" dirty="0"/>
              <a:t> -</a:t>
            </a:r>
            <a:r>
              <a:rPr lang="ru-RU" sz="1600" dirty="0" err="1"/>
              <a:t>правові</a:t>
            </a:r>
            <a:r>
              <a:rPr lang="ru-RU" sz="1600" dirty="0"/>
              <a:t> </a:t>
            </a:r>
            <a:r>
              <a:rPr lang="ru-RU" sz="1600" dirty="0" err="1"/>
              <a:t>способи</a:t>
            </a:r>
            <a:r>
              <a:rPr lang="ru-RU" sz="1600" dirty="0"/>
              <a:t> </a:t>
            </a:r>
            <a:r>
              <a:rPr lang="ru-RU" sz="1600" dirty="0" err="1"/>
              <a:t>вирішення</a:t>
            </a:r>
            <a:r>
              <a:rPr lang="ru-RU" sz="1600" dirty="0"/>
              <a:t> </a:t>
            </a:r>
            <a:r>
              <a:rPr lang="ru-RU" sz="1600" dirty="0" err="1"/>
              <a:t>міжнародних</a:t>
            </a:r>
            <a:r>
              <a:rPr lang="ru-RU" sz="1600" dirty="0"/>
              <a:t> </a:t>
            </a:r>
            <a:r>
              <a:rPr lang="ru-RU" sz="1600" dirty="0" err="1"/>
              <a:t>суперечок</a:t>
            </a:r>
            <a:r>
              <a:rPr lang="ru-RU" sz="1600" dirty="0"/>
              <a:t>. </a:t>
            </a:r>
            <a:r>
              <a:rPr lang="ru-RU" sz="1600" dirty="0" err="1"/>
              <a:t>Поняття</a:t>
            </a:r>
            <a:r>
              <a:rPr lang="ru-RU" sz="1600" dirty="0"/>
              <a:t> </a:t>
            </a:r>
            <a:r>
              <a:rPr lang="ru-RU" sz="1600" dirty="0" err="1"/>
              <a:t>міжнародного</a:t>
            </a:r>
            <a:r>
              <a:rPr lang="ru-RU" sz="1600" dirty="0"/>
              <a:t> приватного права. </a:t>
            </a:r>
            <a:r>
              <a:rPr lang="ru-RU" sz="1600" dirty="0" err="1"/>
              <a:t>Суб’єкти</a:t>
            </a:r>
            <a:r>
              <a:rPr lang="ru-RU" sz="1600" dirty="0"/>
              <a:t> </a:t>
            </a:r>
            <a:r>
              <a:rPr lang="ru-RU" sz="1600" dirty="0" err="1"/>
              <a:t>міжнародного</a:t>
            </a:r>
            <a:r>
              <a:rPr lang="ru-RU" sz="1600" dirty="0"/>
              <a:t> приватного права. </a:t>
            </a:r>
            <a:r>
              <a:rPr lang="ru-RU" sz="1600" dirty="0" err="1"/>
              <a:t>Джерела</a:t>
            </a:r>
            <a:r>
              <a:rPr lang="ru-RU" sz="1600" dirty="0"/>
              <a:t> </a:t>
            </a:r>
            <a:r>
              <a:rPr lang="ru-RU" sz="1600" dirty="0" err="1"/>
              <a:t>міжнародного</a:t>
            </a:r>
            <a:r>
              <a:rPr lang="ru-RU" sz="1600" dirty="0"/>
              <a:t> приватного </a:t>
            </a:r>
            <a:r>
              <a:rPr lang="ru-RU" sz="1600" dirty="0" smtClean="0"/>
              <a:t>права</a:t>
            </a:r>
            <a:r>
              <a:rPr lang="ru-RU" sz="1600" dirty="0"/>
              <a:t>.</a:t>
            </a:r>
            <a:endParaRPr lang="ru-RU" sz="1600" dirty="0">
              <a:cs typeface="Times New Roman" pitchFamily="18" charset="0"/>
            </a:endParaRPr>
          </a:p>
        </p:txBody>
      </p:sp>
    </p:spTree>
    <p:extLst>
      <p:ext uri="{BB962C8B-B14F-4D97-AF65-F5344CB8AC3E}">
        <p14:creationId xmlns:p14="http://schemas.microsoft.com/office/powerpoint/2010/main" val="3333270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043608" y="548681"/>
            <a:ext cx="7416824" cy="5688632"/>
          </a:xfrm>
        </p:spPr>
        <p:txBody>
          <a:bodyPr>
            <a:normAutofit lnSpcReduction="10000"/>
          </a:bodyPr>
          <a:lstStyle/>
          <a:p>
            <a:r>
              <a:rPr lang="uk-UA" sz="1600" b="1" dirty="0"/>
              <a:t>Основи екологічного </a:t>
            </a:r>
            <a:r>
              <a:rPr lang="uk-UA" sz="1600" b="1" dirty="0" smtClean="0"/>
              <a:t>права. </a:t>
            </a:r>
            <a:r>
              <a:rPr lang="uk-UA" sz="1600" dirty="0"/>
              <a:t>Екологічне право. Екологічні права і обов’язки громадян. Право природокористування. Загальне і спеціальне користування ресурсами. Суб’єкти права користування природними ресурсами. Система аграрного права і його співвідношення з іншими галузями права. Поняття і класифікація суб’єктів аграрних правовідносин. Поняття аграрних правовідносин, їх зміст і класифікація. Земельне право як комплексна галузь права. Земельні відносини. Об’єкти земельних відносин. Землі України за цільовим призначенням. Право власності на землю. Земельна ділянка. Права та обов’язки власників земельних ділянок. Право земельного сервітуту. Контроль за використанням і охороною земель. Підстави для припинення права власності на земельну ділянку</a:t>
            </a:r>
            <a:r>
              <a:rPr lang="uk-UA" sz="1600" dirty="0" smtClean="0"/>
              <a:t>.</a:t>
            </a:r>
          </a:p>
          <a:p>
            <a:r>
              <a:rPr lang="uk-UA" sz="1600" b="1" dirty="0" smtClean="0"/>
              <a:t>Вирішення господарських спорів. </a:t>
            </a:r>
            <a:r>
              <a:rPr lang="uk-UA" sz="1600" dirty="0" smtClean="0"/>
              <a:t>Розгляд цивільних, адміністративних, кримінальних справ. Судова влада в Україні. Правосуддя як особлива функція державної влади. Юрисдикція судів. Основні принципи судочинства в Україні. Конституційне судочинство. Цивільне судочинство. Кримінальне судочинство. Господарське судочинство. Адміністративне судочинство. </a:t>
            </a:r>
          </a:p>
          <a:p>
            <a:r>
              <a:rPr lang="uk-UA" sz="1600" b="1" dirty="0" smtClean="0"/>
              <a:t>Основи </a:t>
            </a:r>
            <a:r>
              <a:rPr lang="uk-UA" sz="1600" b="1" dirty="0"/>
              <a:t>фінансового і банківського права. </a:t>
            </a:r>
            <a:r>
              <a:rPr lang="uk-UA" sz="1600" dirty="0"/>
              <a:t>Фінансове право як галузь права. Джерела фінансового права. Фінансово-правові відносини. Бюджетне право, бюджетні правовідносини та їх суб’єкти. Бюджетна система України. Бюджетний устрій та його принципи. Бюджетний процес. Поняття і предмет податкового права України. Поняття податку та види податків. Правові основи банківської діяльності. Поняття банківського права. Банківські правовідносини. Джерела банківського права. Банк, як інститут </a:t>
            </a:r>
            <a:r>
              <a:rPr lang="uk-UA" sz="1600" dirty="0" smtClean="0"/>
              <a:t>фінансово</a:t>
            </a:r>
            <a:r>
              <a:rPr lang="en-US" sz="1600" dirty="0" smtClean="0"/>
              <a:t>-</a:t>
            </a:r>
            <a:r>
              <a:rPr lang="uk-UA" sz="1600" dirty="0" smtClean="0"/>
              <a:t>кредитної </a:t>
            </a:r>
            <a:r>
              <a:rPr lang="uk-UA" sz="1600" dirty="0"/>
              <a:t>системи. Функції НБУ за чинним законодавством. Поняття банківської таємниці. </a:t>
            </a:r>
            <a:endParaRPr lang="ru-RU" sz="1600" dirty="0">
              <a:cs typeface="Times New Roman" pitchFamily="18" charset="0"/>
            </a:endParaRPr>
          </a:p>
        </p:txBody>
      </p:sp>
    </p:spTree>
    <p:extLst>
      <p:ext uri="{BB962C8B-B14F-4D97-AF65-F5344CB8AC3E}">
        <p14:creationId xmlns:p14="http://schemas.microsoft.com/office/powerpoint/2010/main" val="3858845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76672"/>
            <a:ext cx="8280920" cy="5832648"/>
          </a:xfrm>
        </p:spPr>
        <p:txBody>
          <a:bodyPr>
            <a:normAutofit fontScale="55000" lnSpcReduction="20000"/>
          </a:bodyPr>
          <a:lstStyle/>
          <a:p>
            <a:endParaRPr lang="uk-UA" sz="1800" b="1" u="sng" dirty="0" smtClean="0"/>
          </a:p>
          <a:p>
            <a:pPr marL="0" indent="0" algn="ctr">
              <a:buNone/>
            </a:pPr>
            <a:r>
              <a:rPr lang="uk-UA" sz="1800" b="1" u="sng" dirty="0" smtClean="0"/>
              <a:t>Компетентності</a:t>
            </a:r>
            <a:r>
              <a:rPr lang="uk-UA" sz="1800" b="1" u="sng" dirty="0"/>
              <a:t>, які формуються під час вивчення</a:t>
            </a:r>
            <a:endParaRPr lang="ru-RU" sz="1800" dirty="0"/>
          </a:p>
          <a:p>
            <a:pPr marL="0" indent="0" algn="ctr">
              <a:buNone/>
            </a:pPr>
            <a:r>
              <a:rPr lang="uk-UA" sz="1800" b="1" u="sng" dirty="0"/>
              <a:t>дисципліни </a:t>
            </a:r>
            <a:r>
              <a:rPr lang="uk-UA" sz="1800" b="1" u="sng" dirty="0" smtClean="0"/>
              <a:t>«Правознавство»</a:t>
            </a:r>
            <a:endParaRPr lang="uk-UA" sz="1800" b="1" u="sng" dirty="0"/>
          </a:p>
          <a:p>
            <a:r>
              <a:rPr lang="uk-UA" sz="1800" b="1" dirty="0"/>
              <a:t> </a:t>
            </a:r>
            <a:r>
              <a:rPr lang="uk-UA" sz="1800" b="1" u="sng" dirty="0" smtClean="0"/>
              <a:t>Загальні компетентності</a:t>
            </a:r>
            <a:r>
              <a:rPr lang="uk-UA" sz="1800" b="1" u="sng" dirty="0"/>
              <a:t>:</a:t>
            </a:r>
            <a:endParaRPr lang="ru-RU" sz="1800" dirty="0"/>
          </a:p>
          <a:p>
            <a:r>
              <a:rPr lang="uk-UA" sz="1800" dirty="0" smtClean="0"/>
              <a:t>К01 (*К12). </a:t>
            </a:r>
            <a:r>
              <a:rPr lang="uk-UA" sz="1800" dirty="0"/>
              <a:t>Здатність реалізувати свої права і обов’язки як члена суспільства, усвідомлювати цінності громадянського (вільного демократичного) суспільства та необхідність його сталого розвитку, верховенства права, прав і свобод людини і громадянина в Україні.</a:t>
            </a:r>
          </a:p>
          <a:p>
            <a:r>
              <a:rPr lang="uk-UA" sz="1800" dirty="0"/>
              <a:t>К02 (*</a:t>
            </a:r>
            <a:r>
              <a:rPr lang="uk-UA" sz="1800" dirty="0" smtClean="0"/>
              <a:t>К13). </a:t>
            </a:r>
            <a:r>
              <a:rPr lang="uk-UA" sz="1800" dirty="0"/>
              <a:t>Здатність зберігати та примножувати моральні, культурні, наукові цінності і досягнення суспільства на основі розуміння історії та закономірностей розвитку предметної області, її місця у загальній системі знань про природу і суспільство та у розвитку суспільства, техніки і технологій, використовувати різні види та форми рухової активності для активного відпочинку та ведення здорового способу життя.</a:t>
            </a:r>
          </a:p>
          <a:p>
            <a:r>
              <a:rPr lang="uk-UA" sz="1800" dirty="0"/>
              <a:t>К03. Здатність застосовувати знання у практичних ситуаціях. </a:t>
            </a:r>
          </a:p>
          <a:p>
            <a:r>
              <a:rPr lang="uk-UA" sz="1800" dirty="0"/>
              <a:t>К04 (*</a:t>
            </a:r>
            <a:r>
              <a:rPr lang="uk-UA" sz="1800" dirty="0" smtClean="0"/>
              <a:t>К01). Знання </a:t>
            </a:r>
            <a:r>
              <a:rPr lang="uk-UA" sz="1800" dirty="0"/>
              <a:t>та розуміння предметної області та розуміння професійної діяльності. </a:t>
            </a:r>
          </a:p>
          <a:p>
            <a:r>
              <a:rPr lang="uk-UA" sz="1800" dirty="0"/>
              <a:t>К07 (*</a:t>
            </a:r>
            <a:r>
              <a:rPr lang="uk-UA" sz="1800" dirty="0" smtClean="0"/>
              <a:t>К02). </a:t>
            </a:r>
            <a:r>
              <a:rPr lang="uk-UA" sz="1800" dirty="0"/>
              <a:t>Навички використання інформаційних і комунікаційних технологій.  </a:t>
            </a:r>
          </a:p>
          <a:p>
            <a:r>
              <a:rPr lang="uk-UA" sz="1800" dirty="0"/>
              <a:t>К08. Здатність вчитися і оволодівати сучасними знаннями. </a:t>
            </a:r>
          </a:p>
          <a:p>
            <a:r>
              <a:rPr lang="uk-UA" sz="1800" dirty="0"/>
              <a:t>К09. Здатність працювати в команді. </a:t>
            </a:r>
            <a:endParaRPr lang="uk-UA" sz="1800" dirty="0" smtClean="0"/>
          </a:p>
          <a:p>
            <a:r>
              <a:rPr lang="uk-UA" sz="1800" dirty="0"/>
              <a:t>К10. Навички забезпечення безпеки життєдіяльності.  </a:t>
            </a:r>
          </a:p>
          <a:p>
            <a:r>
              <a:rPr lang="uk-UA" sz="1800" dirty="0" smtClean="0"/>
              <a:t>К11</a:t>
            </a:r>
            <a:r>
              <a:rPr lang="uk-UA" sz="1800" dirty="0"/>
              <a:t>. Прагнення до збереження природного навколишнього середовища. </a:t>
            </a:r>
          </a:p>
          <a:p>
            <a:r>
              <a:rPr lang="uk-UA" sz="1800" dirty="0"/>
              <a:t>К12. Здатність діяти на основі етичних міркувань (мотивів).</a:t>
            </a:r>
            <a:endParaRPr lang="uk-UA" sz="1800" dirty="0" smtClean="0"/>
          </a:p>
          <a:p>
            <a:endParaRPr lang="uk-UA" sz="1800" dirty="0" smtClean="0"/>
          </a:p>
          <a:p>
            <a:endParaRPr lang="uk-UA" sz="1800" dirty="0" smtClean="0"/>
          </a:p>
          <a:p>
            <a:endParaRPr lang="uk-UA" sz="1800" dirty="0" smtClean="0"/>
          </a:p>
          <a:p>
            <a:endParaRPr lang="uk-UA" sz="1800" dirty="0" smtClean="0"/>
          </a:p>
          <a:p>
            <a:endParaRPr lang="uk-UA" sz="1800" dirty="0" smtClean="0"/>
          </a:p>
          <a:p>
            <a:endParaRPr lang="uk-UA" sz="1800" dirty="0" smtClean="0"/>
          </a:p>
          <a:p>
            <a:endParaRPr lang="uk-UA" sz="1800" dirty="0" smtClean="0"/>
          </a:p>
          <a:p>
            <a:endParaRPr lang="uk-UA" sz="1800" dirty="0" smtClean="0"/>
          </a:p>
          <a:p>
            <a:endParaRPr lang="uk-UA" sz="1800" dirty="0" smtClean="0"/>
          </a:p>
          <a:p>
            <a:endParaRPr lang="uk-UA" sz="1800" dirty="0" smtClean="0"/>
          </a:p>
          <a:p>
            <a:endParaRPr lang="uk-UA" sz="1800" dirty="0" smtClean="0"/>
          </a:p>
          <a:p>
            <a:endParaRPr lang="uk-UA" sz="1800" dirty="0" smtClean="0"/>
          </a:p>
          <a:p>
            <a:endParaRPr lang="uk-UA" sz="1800" dirty="0" smtClean="0"/>
          </a:p>
          <a:p>
            <a:endParaRPr lang="uk-UA" sz="1800" dirty="0" smtClean="0"/>
          </a:p>
          <a:p>
            <a:endParaRPr lang="uk-UA" sz="1800" dirty="0" smtClean="0"/>
          </a:p>
          <a:p>
            <a:endParaRPr lang="uk-UA" sz="1800" dirty="0" smtClean="0"/>
          </a:p>
          <a:p>
            <a:r>
              <a:rPr lang="uk-UA" sz="1800" b="1" u="sng" dirty="0" smtClean="0"/>
              <a:t>Спеціальні </a:t>
            </a:r>
            <a:r>
              <a:rPr lang="uk-UA" sz="1800" b="1" u="sng" dirty="0"/>
              <a:t>(фахові, предметні) компетентності</a:t>
            </a:r>
            <a:r>
              <a:rPr lang="uk-UA" sz="1800" b="1" u="sng" dirty="0" smtClean="0"/>
              <a:t>:</a:t>
            </a:r>
            <a:endParaRPr lang="en-US" sz="1800" b="1" u="sng" dirty="0" smtClean="0"/>
          </a:p>
          <a:p>
            <a:r>
              <a:rPr lang="uk-UA" sz="1800" dirty="0" smtClean="0"/>
              <a:t>*К17. Знання сучасних досягнень національного та міжнародного екологічного законодавства.</a:t>
            </a:r>
            <a:endParaRPr lang="en-US" sz="1800" dirty="0" smtClean="0"/>
          </a:p>
          <a:p>
            <a:r>
              <a:rPr lang="en-US" sz="1800" dirty="0" smtClean="0"/>
              <a:t>*</a:t>
            </a:r>
            <a:r>
              <a:rPr lang="uk-UA" sz="1800" dirty="0" smtClean="0"/>
              <a:t>К19. Здатність до використання основних принципів та складових екологічного управління.</a:t>
            </a:r>
            <a:endParaRPr lang="ru-RU" sz="1800" dirty="0"/>
          </a:p>
          <a:p>
            <a:r>
              <a:rPr lang="uk-UA" sz="1800" dirty="0" smtClean="0"/>
              <a:t> </a:t>
            </a:r>
            <a:r>
              <a:rPr lang="en-US" sz="1800" dirty="0" smtClean="0"/>
              <a:t> </a:t>
            </a:r>
            <a:r>
              <a:rPr lang="uk-UA" sz="1800" dirty="0" smtClean="0"/>
              <a:t>К21</a:t>
            </a:r>
            <a:r>
              <a:rPr lang="uk-UA" sz="1800" dirty="0"/>
              <a:t>. Здатність до планування, організації та проведення досліджень і підготовки звітності</a:t>
            </a:r>
            <a:r>
              <a:rPr lang="uk-UA" sz="1800" dirty="0" smtClean="0"/>
              <a:t>.</a:t>
            </a:r>
          </a:p>
          <a:p>
            <a:r>
              <a:rPr lang="uk-UA" sz="1800" dirty="0" smtClean="0"/>
              <a:t>*К48.  Здатність до використання законодавчо-нормативної бази у організаційно-технічних заходах охорони </a:t>
            </a:r>
            <a:r>
              <a:rPr lang="uk-UA" sz="1800" dirty="0" err="1" smtClean="0"/>
              <a:t>грунтів</a:t>
            </a:r>
            <a:r>
              <a:rPr lang="uk-UA" sz="1800" dirty="0" smtClean="0"/>
              <a:t> та земних надр.</a:t>
            </a:r>
            <a:endParaRPr lang="uk-UA" sz="1800" dirty="0"/>
          </a:p>
          <a:p>
            <a:pPr marL="0" indent="0">
              <a:buNone/>
            </a:pPr>
            <a:endParaRPr lang="ru-RU" sz="1600" dirty="0"/>
          </a:p>
          <a:p>
            <a:endParaRPr lang="ru-RU" sz="1600" dirty="0"/>
          </a:p>
          <a:p>
            <a:endParaRPr lang="uk-UA" sz="2800" b="1" dirty="0" smtClean="0"/>
          </a:p>
          <a:p>
            <a:endParaRPr lang="uk-UA" sz="2900" b="1" dirty="0" smtClean="0"/>
          </a:p>
          <a:p>
            <a:endParaRPr lang="uk-UA" sz="6000" b="1" dirty="0" smtClean="0"/>
          </a:p>
          <a:p>
            <a:endParaRPr lang="ru-RU" sz="6400" dirty="0"/>
          </a:p>
          <a:p>
            <a:pPr algn="ctr"/>
            <a:endParaRPr lang="ru-RU" sz="1700" dirty="0" smtClean="0"/>
          </a:p>
          <a:p>
            <a:pPr marL="0" indent="0">
              <a:buNone/>
            </a:pPr>
            <a:endParaRPr lang="ru-RU" sz="2400" dirty="0"/>
          </a:p>
          <a:p>
            <a:pPr marL="0" indent="0" algn="just">
              <a:buNone/>
            </a:pPr>
            <a:endParaRPr lang="uk-UA" sz="2000" dirty="0" smtClean="0">
              <a:cs typeface="Times New Roman" pitchFamily="18" charset="0"/>
            </a:endParaRPr>
          </a:p>
          <a:p>
            <a:pPr marL="0" indent="0" algn="just">
              <a:buNone/>
            </a:pPr>
            <a:endParaRPr lang="ru-RU" sz="2200" dirty="0">
              <a:cs typeface="Times New Roman" pitchFamily="18" charset="0"/>
            </a:endParaRPr>
          </a:p>
        </p:txBody>
      </p:sp>
      <p:pic>
        <p:nvPicPr>
          <p:cNvPr id="1026" name="Picture 2" descr="C:\Users\HOME\Desktop\cropped-cropped-headerbg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3170808"/>
            <a:ext cx="7272808" cy="2094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6241597"/>
      </p:ext>
    </p:extLst>
  </p:cSld>
  <p:clrMapOvr>
    <a:masterClrMapping/>
  </p:clrMapOvr>
</p:sld>
</file>

<file path=ppt/theme/theme1.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653</TotalTime>
  <Words>1006</Words>
  <Application>Microsoft Office PowerPoint</Application>
  <PresentationFormat>Экран (4:3)</PresentationFormat>
  <Paragraphs>63</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         Дисципліна  «ПРАВОЗНАВСТВО» для студентів спеціальностей 103 Науки про Землю,  106 Географія, 014.07 Середня освіта (Географія),  101 Екологія           Дисципліна «Правознавство» розкриває правові основи, що базуються на теорії держави та права, для забезпечення більш свідомого і ґрунтовного використання положень конституційного права та інших галузевих юридичних наук у практичній діяльності майбутніх фахівців. .         </vt:lpstr>
      <vt:lpstr>                 Мета курсу – формування правових знань, що базуються на теорії держави та права, і на цій основі забезпечити більш свідоме і ґрунтовне використання положень конституційного права та інших галузевих юридичних наук у практичній діяльності майбутніх фахівців.   Завдання курсу Теоретичні: засвоєння специфічної фахової термінології, формування професійно грамотної юридичної мови як важливого компонента правової культури майбутнього фахівця; розвиток логічного мислення, уміння аргументувати власну позицію, розвиток творчих нахилів студентів; вироблення елементарних навичок дослідницької діяльності.  Практичні: набути вміння тлумачити положення норм Конституції України та інших нормативно-правових актів, що регулюють правові відносини (які є предметом регулювання окремих галузей права); застосовувати норми чинного законодавства під час вирішення конкретних питань; орієнтуватися у визначеннях та термінології тієї чи іншої галузі права для того, щоб грамотно використовувати теоретичні знання на практиці.   </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ВИЗНАЧЕННЯ ЕКОЛОГІЧНИХ РИЗИКІВ ВИКОРИСТАННЯ ПИТНОЇ ВОДИ ПІСЛЯ СЕЗОННОГО ХЛОРУВАННЯ ЗА ДОПОМОГОЮ МЕТОДІВ БІОТЕСТУВАННЯ</dc:title>
  <dc:creator>Пользователь</dc:creator>
  <cp:lastModifiedBy>HOME</cp:lastModifiedBy>
  <cp:revision>221</cp:revision>
  <dcterms:created xsi:type="dcterms:W3CDTF">2019-06-06T09:19:13Z</dcterms:created>
  <dcterms:modified xsi:type="dcterms:W3CDTF">2020-07-29T10:00:35Z</dcterms:modified>
</cp:coreProperties>
</file>