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1" r:id="rId9"/>
    <p:sldId id="262" r:id="rId10"/>
    <p:sldId id="267" r:id="rId11"/>
    <p:sldId id="264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cap="all" dirty="0" smtClean="0">
                <a:solidFill>
                  <a:srgbClr val="7030A0"/>
                </a:solidFill>
              </a:rPr>
              <a:t>ПРАКТИКУМ З РОЗВ</a:t>
            </a:r>
            <a:r>
              <a:rPr lang="en-US" b="1" cap="all" dirty="0" smtClean="0">
                <a:solidFill>
                  <a:srgbClr val="7030A0"/>
                </a:solidFill>
              </a:rPr>
              <a:t>`</a:t>
            </a:r>
            <a:r>
              <a:rPr lang="uk-UA" b="1" cap="all" dirty="0" smtClean="0">
                <a:solidFill>
                  <a:srgbClr val="7030A0"/>
                </a:solidFill>
              </a:rPr>
              <a:t>ЯЗУВАННЯ ФІЗИЧНИХ ЗАДАЧ</a:t>
            </a:r>
            <a:endParaRPr lang="ru-RU" b="1" cap="all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920880" cy="403244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3-4 курси </a:t>
            </a:r>
            <a:r>
              <a:rPr lang="uk-UA" b="1" dirty="0">
                <a:solidFill>
                  <a:schemeClr val="tx1"/>
                </a:solidFill>
              </a:rPr>
              <a:t>- 014 Середня освіта (фізика)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 </a:t>
            </a:r>
            <a:r>
              <a:rPr lang="uk-UA" b="1" dirty="0" smtClean="0">
                <a:solidFill>
                  <a:schemeClr val="tx1"/>
                </a:solidFill>
              </a:rPr>
              <a:t>ф</a:t>
            </a:r>
            <a:r>
              <a:rPr lang="ru-RU" b="1" dirty="0" err="1">
                <a:solidFill>
                  <a:schemeClr val="tx1"/>
                </a:solidFill>
              </a:rPr>
              <a:t>акультет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комп</a:t>
            </a:r>
            <a:r>
              <a:rPr lang="ru-RU" b="1" dirty="0">
                <a:solidFill>
                  <a:schemeClr val="tx1"/>
                </a:solidFill>
              </a:rPr>
              <a:t>`</a:t>
            </a:r>
            <a:r>
              <a:rPr lang="uk-UA" b="1" dirty="0" err="1">
                <a:solidFill>
                  <a:schemeClr val="tx1"/>
                </a:solidFill>
              </a:rPr>
              <a:t>ютерних</a:t>
            </a:r>
            <a:r>
              <a:rPr lang="uk-UA" b="1" dirty="0">
                <a:solidFill>
                  <a:schemeClr val="tx1"/>
                </a:solidFill>
              </a:rPr>
              <a:t> наук, фізики та </a:t>
            </a:r>
            <a:r>
              <a:rPr lang="uk-UA" b="1" dirty="0" smtClean="0">
                <a:solidFill>
                  <a:schemeClr val="tx1"/>
                </a:solidFill>
              </a:rPr>
              <a:t>математики</a:t>
            </a:r>
          </a:p>
          <a:p>
            <a:pPr algn="just"/>
            <a:endParaRPr lang="uk-UA" sz="2000" dirty="0" smtClean="0"/>
          </a:p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Програма внесена до Збірника авторських програм з дисциплін кафедри фізики та методики її навчання Херсонський державний університет для підготовки студентів на здобуття ступенів вищої освіти «бакалавр», «магістр». </a:t>
            </a:r>
            <a:r>
              <a:rPr lang="ru-RU" sz="2000" dirty="0" err="1" smtClean="0">
                <a:solidFill>
                  <a:schemeClr val="tx1"/>
                </a:solidFill>
              </a:rPr>
              <a:t>Свідоцтво</a:t>
            </a:r>
            <a:r>
              <a:rPr lang="ru-RU" sz="2000" dirty="0" smtClean="0">
                <a:solidFill>
                  <a:schemeClr val="tx1"/>
                </a:solidFill>
              </a:rPr>
              <a:t> про </a:t>
            </a:r>
            <a:r>
              <a:rPr lang="ru-RU" sz="2000" dirty="0" err="1" smtClean="0">
                <a:solidFill>
                  <a:schemeClr val="tx1"/>
                </a:solidFill>
              </a:rPr>
              <a:t>реєстрацію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авторських</a:t>
            </a:r>
            <a:r>
              <a:rPr lang="ru-RU" sz="2000" dirty="0" smtClean="0">
                <a:solidFill>
                  <a:schemeClr val="tx1"/>
                </a:solidFill>
              </a:rPr>
              <a:t> прав №79262 </a:t>
            </a:r>
            <a:r>
              <a:rPr lang="ru-RU" sz="2000" dirty="0" err="1" smtClean="0">
                <a:solidFill>
                  <a:schemeClr val="tx1"/>
                </a:solidFill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</a:rPr>
              <a:t> 02.04.2018.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754760" cy="6403040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</a:rPr>
              <a:t>Ти класний вчитель, </a:t>
            </a:r>
            <a:r>
              <a:rPr lang="uk-UA" b="1" dirty="0" smtClean="0">
                <a:solidFill>
                  <a:srgbClr val="FF0000"/>
                </a:solidFill>
              </a:rPr>
              <a:t>якщо твої учні вміють </a:t>
            </a:r>
            <a:r>
              <a:rPr lang="uk-UA" b="1" dirty="0" err="1" smtClean="0">
                <a:solidFill>
                  <a:srgbClr val="FF0000"/>
                </a:solidFill>
              </a:rPr>
              <a:t>розв</a:t>
            </a:r>
            <a:r>
              <a:rPr lang="en-US" b="1" dirty="0" smtClean="0">
                <a:solidFill>
                  <a:srgbClr val="FF0000"/>
                </a:solidFill>
              </a:rPr>
              <a:t>`</a:t>
            </a:r>
            <a:r>
              <a:rPr lang="uk-UA" b="1" dirty="0" err="1" smtClean="0">
                <a:solidFill>
                  <a:srgbClr val="FF0000"/>
                </a:solidFill>
              </a:rPr>
              <a:t>язувати</a:t>
            </a:r>
            <a:r>
              <a:rPr lang="uk-UA" b="1" dirty="0" smtClean="0">
                <a:solidFill>
                  <a:srgbClr val="FF0000"/>
                </a:solidFill>
              </a:rPr>
              <a:t> задачі</a:t>
            </a:r>
            <a:r>
              <a:rPr lang="uk-UA" b="1" dirty="0" smtClean="0">
                <a:solidFill>
                  <a:srgbClr val="FF0000"/>
                </a:solidFill>
              </a:rPr>
              <a:t>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0560"/>
            <a:ext cx="4435566" cy="63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4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Тема: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i="1" dirty="0">
                <a:solidFill>
                  <a:srgbClr val="FF0000"/>
                </a:solidFill>
              </a:rPr>
              <a:t>Методика розв’язування задач на змінний струм,  світлові хвилі, з квантової </a:t>
            </a:r>
            <a:r>
              <a:rPr lang="uk-UA" sz="2800" b="1" i="1" dirty="0" smtClean="0">
                <a:solidFill>
                  <a:srgbClr val="FF0000"/>
                </a:solidFill>
              </a:rPr>
              <a:t>фізики</a:t>
            </a: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r>
              <a:rPr lang="uk-UA" sz="2800" dirty="0">
                <a:solidFill>
                  <a:schemeClr val="tx1"/>
                </a:solidFill>
              </a:rPr>
              <a:t>Методика розв’язування задач на змінний струм. Трансформатори. Закон Ома для змінного струму, резонанс. Методика розв’язування задач на електромагнітні хвилі. </a:t>
            </a:r>
            <a:endParaRPr lang="uk-UA" sz="2800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Методика </a:t>
            </a:r>
            <a:r>
              <a:rPr lang="uk-UA" sz="2800" dirty="0">
                <a:solidFill>
                  <a:schemeClr val="tx1"/>
                </a:solidFill>
              </a:rPr>
              <a:t>розв’язування задач із хвильової оптики: інтерференція, дисперсія. </a:t>
            </a:r>
            <a:endParaRPr lang="uk-UA" sz="2800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Методика </a:t>
            </a:r>
            <a:r>
              <a:rPr lang="uk-UA" sz="2800" dirty="0">
                <a:solidFill>
                  <a:schemeClr val="tx1"/>
                </a:solidFill>
              </a:rPr>
              <a:t>розв’язування задач на фотоефект. </a:t>
            </a:r>
            <a:endParaRPr lang="uk-UA" sz="2800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Методика </a:t>
            </a:r>
            <a:r>
              <a:rPr lang="uk-UA" sz="2800" dirty="0">
                <a:solidFill>
                  <a:schemeClr val="tx1"/>
                </a:solidFill>
              </a:rPr>
              <a:t>розв’язування задач з атомної фізики. </a:t>
            </a:r>
            <a:endParaRPr lang="uk-UA" sz="2800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Методика </a:t>
            </a:r>
            <a:r>
              <a:rPr lang="uk-UA" sz="2800" dirty="0">
                <a:solidFill>
                  <a:schemeClr val="tx1"/>
                </a:solidFill>
              </a:rPr>
              <a:t>розв’язування задач з фізики атомного ядра.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/>
            </a:r>
            <a:br>
              <a:rPr lang="uk-UA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61593"/>
            <a:ext cx="8280920" cy="507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/>
              <a:t>ЯК НАВЧИТИ УЧНЯ РОЗВ</a:t>
            </a:r>
            <a:r>
              <a:rPr lang="en-US" sz="2800" b="1" dirty="0" smtClean="0"/>
              <a:t>`</a:t>
            </a:r>
            <a:r>
              <a:rPr lang="uk-UA" sz="2800" b="1" dirty="0" smtClean="0"/>
              <a:t>ЯЗУВАТИ ЗАДАЧІ З ФІЗИКИ? – </a:t>
            </a:r>
            <a:r>
              <a:rPr lang="uk-UA" sz="2800" b="1" dirty="0" smtClean="0">
                <a:solidFill>
                  <a:srgbClr val="7030A0"/>
                </a:solidFill>
              </a:rPr>
              <a:t>ЦЕ</a:t>
            </a:r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НАЙСКЛАДНІШЕ МЕТОДИЧНЕ ПИТАННЯ!!!</a:t>
            </a:r>
          </a:p>
          <a:p>
            <a:pPr algn="r"/>
            <a:endParaRPr lang="uk-UA" sz="2800" b="1" dirty="0"/>
          </a:p>
          <a:p>
            <a:pPr algn="r"/>
            <a:endParaRPr lang="uk-UA" sz="2800" b="1" dirty="0" smtClean="0"/>
          </a:p>
          <a:p>
            <a:r>
              <a:rPr lang="uk-UA" sz="2800" b="1" dirty="0" smtClean="0">
                <a:solidFill>
                  <a:srgbClr val="FF0000"/>
                </a:solidFill>
              </a:rPr>
              <a:t>БУДЕ </a:t>
            </a:r>
            <a:r>
              <a:rPr lang="uk-UA" sz="2800" b="1" dirty="0" smtClean="0">
                <a:solidFill>
                  <a:srgbClr val="FF0000"/>
                </a:solidFill>
              </a:rPr>
              <a:t>ЦІКАВО!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 </a:t>
            </a:r>
            <a:r>
              <a:rPr lang="uk-UA" b="1" u="sng" dirty="0"/>
              <a:t>Завдання курсу</a:t>
            </a:r>
            <a:r>
              <a:rPr lang="ru-RU" dirty="0"/>
              <a:t/>
            </a:r>
            <a:br>
              <a:rPr lang="ru-RU" dirty="0"/>
            </a:br>
            <a:r>
              <a:rPr lang="uk-UA" i="1" dirty="0">
                <a:solidFill>
                  <a:srgbClr val="FF0000"/>
                </a:solidFill>
              </a:rPr>
              <a:t>Теоретичні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chemeClr val="tx1"/>
                </a:solidFill>
              </a:rPr>
              <a:t>Сформувати здатність розуміти фізичну сутність задачі.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Сформувати здатність довести зміст задачі та хід її розв’язання до учнів.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Оволодіти методикою проведення уроків з розв’язування задач.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Засвоїти методику розв’язування задач різних типів: графічних, обчислювальних, якісних.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Навчити спрощувати чи ускладнювати задачу залежно від рівня.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rgbClr val="FF0000"/>
                </a:solidFill>
              </a:rPr>
              <a:t>Практичні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chemeClr val="tx1"/>
                </a:solidFill>
              </a:rPr>
              <a:t>Сформувати вміння добирати задачі до уроку в залежності від мети.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Сформувати вміння доводити зміст та хід розв’язування задач до учнів.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uk-UA" sz="2800" b="1" u="sng" dirty="0">
                <a:solidFill>
                  <a:srgbClr val="7030A0"/>
                </a:solidFill>
              </a:rPr>
              <a:t>Мета курсу</a:t>
            </a:r>
            <a:r>
              <a:rPr lang="uk-UA" sz="2800" b="1" u="sng" dirty="0"/>
              <a:t>:</a:t>
            </a:r>
            <a:r>
              <a:rPr lang="uk-UA" sz="2800" b="1" dirty="0"/>
              <a:t> </a:t>
            </a:r>
            <a:r>
              <a:rPr lang="uk-UA" sz="2800" dirty="0"/>
              <a:t>сформувати практичні уміння майбутнього учителя фізики з методики розв’язування </a:t>
            </a:r>
            <a:r>
              <a:rPr lang="uk-UA" sz="2800" dirty="0" smtClean="0"/>
              <a:t>задач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90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Після </a:t>
            </a:r>
            <a:r>
              <a:rPr lang="uk-UA" sz="3600" dirty="0">
                <a:solidFill>
                  <a:srgbClr val="FF0000"/>
                </a:solidFill>
              </a:rPr>
              <a:t>вивчення курсу «Практикум з розв’язування фізичних задач» студенти повинні</a:t>
            </a:r>
            <a:r>
              <a:rPr lang="ru-RU" sz="3600" dirty="0">
                <a:solidFill>
                  <a:srgbClr val="FF0000"/>
                </a:solidFill>
              </a:rPr>
              <a:t> набути таких компетентностей</a:t>
            </a:r>
          </a:p>
          <a:p>
            <a:r>
              <a:rPr lang="uk-UA" i="1" dirty="0">
                <a:solidFill>
                  <a:srgbClr val="7030A0"/>
                </a:solidFill>
              </a:rPr>
              <a:t>Теоретична компетентність</a:t>
            </a:r>
            <a:r>
              <a:rPr lang="uk-UA" dirty="0"/>
              <a:t>: </a:t>
            </a:r>
            <a:endParaRPr lang="ru-RU" dirty="0"/>
          </a:p>
          <a:p>
            <a:pPr lvl="0"/>
            <a:r>
              <a:rPr lang="uk-UA" dirty="0">
                <a:solidFill>
                  <a:schemeClr val="tx1"/>
                </a:solidFill>
              </a:rPr>
              <a:t>основні теоретичні питання методики розв’язування і складання фізичних задач; 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структурні особливості різних типів задач; 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конкретні прийоми розв’язання задач.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i="1" dirty="0">
                <a:solidFill>
                  <a:srgbClr val="7030A0"/>
                </a:solidFill>
              </a:rPr>
              <a:t>Практична компетентність</a:t>
            </a:r>
            <a:r>
              <a:rPr lang="uk-UA" dirty="0">
                <a:solidFill>
                  <a:srgbClr val="7030A0"/>
                </a:solidFill>
              </a:rPr>
              <a:t>: 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здійснювати різні способи постановки фізичної задачі; 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розкривати перед учнями фізичний зміст задачі; 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раціонально записувати умову задачі; 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вводити в умову спрощення, вести пошук і складати план розв’язання; 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використовувати аналіз розв’язку, досліджувати і оцінювати одержані результати; 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в процесі розв’язування задачі використовувати різноманітні дидактичні засоби.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КОМПЕТЕНТНОСТІ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856" y="332656"/>
            <a:ext cx="8229600" cy="7543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ЗАДАЧІ З ФІЗИКИ В МАЛЮНКАХ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img1.liveinternet.ru/images/foto/c/0/351/3959351/f_20611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4" y="980728"/>
            <a:ext cx="7134225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204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r>
              <a:rPr lang="uk-UA" sz="9600" dirty="0">
                <a:solidFill>
                  <a:srgbClr val="FF0000"/>
                </a:solidFill>
              </a:rPr>
              <a:t>Тема:</a:t>
            </a:r>
            <a:r>
              <a:rPr lang="uk-UA" sz="9600" b="1" dirty="0">
                <a:solidFill>
                  <a:srgbClr val="FF0000"/>
                </a:solidFill>
              </a:rPr>
              <a:t> </a:t>
            </a:r>
            <a:r>
              <a:rPr lang="uk-UA" sz="9600" b="1" i="1" dirty="0">
                <a:solidFill>
                  <a:srgbClr val="FF0000"/>
                </a:solidFill>
              </a:rPr>
              <a:t>Методика розв’язування задач з кінематики, динаміки, статики.</a:t>
            </a:r>
            <a:endParaRPr lang="ru-RU" sz="9600" b="1" dirty="0">
              <a:solidFill>
                <a:srgbClr val="FF0000"/>
              </a:solidFill>
            </a:endParaRPr>
          </a:p>
          <a:p>
            <a:r>
              <a:rPr lang="uk-UA" sz="9600" dirty="0">
                <a:solidFill>
                  <a:schemeClr val="tx1"/>
                </a:solidFill>
              </a:rPr>
              <a:t>Методика розв’язування задач з кінематики: обчислювання середньої швидкості руху й середньої швидкості переміщення; рівноприскорений рух з дослідженням одержаного результату. Методика розв’язування задач з кінематики: графічні задачі. Методика розв’язування задач з кінематики: задачі на закон додавання швидкостей. Методика розв’язування на рух тіл під дією сили тяжіння. Методика виконання вправ з динаміки. </a:t>
            </a:r>
            <a:endParaRPr lang="uk-UA" sz="9600" dirty="0" smtClean="0">
              <a:solidFill>
                <a:schemeClr val="tx1"/>
              </a:solidFill>
            </a:endParaRPr>
          </a:p>
          <a:p>
            <a:r>
              <a:rPr lang="uk-UA" sz="9600" dirty="0" smtClean="0">
                <a:solidFill>
                  <a:schemeClr val="tx1"/>
                </a:solidFill>
              </a:rPr>
              <a:t>Методика </a:t>
            </a:r>
            <a:r>
              <a:rPr lang="uk-UA" sz="9600" dirty="0">
                <a:solidFill>
                  <a:schemeClr val="tx1"/>
                </a:solidFill>
              </a:rPr>
              <a:t>розв’язування задач з динаміки в </a:t>
            </a:r>
            <a:r>
              <a:rPr lang="uk-UA" sz="9600" dirty="0" err="1">
                <a:solidFill>
                  <a:schemeClr val="tx1"/>
                </a:solidFill>
              </a:rPr>
              <a:t>інерціальних</a:t>
            </a:r>
            <a:r>
              <a:rPr lang="uk-UA" sz="9600" dirty="0">
                <a:solidFill>
                  <a:schemeClr val="tx1"/>
                </a:solidFill>
              </a:rPr>
              <a:t> системах відліку. </a:t>
            </a:r>
            <a:r>
              <a:rPr lang="uk-UA" sz="9600" dirty="0" smtClean="0">
                <a:solidFill>
                  <a:schemeClr val="tx1"/>
                </a:solidFill>
              </a:rPr>
              <a:t>Методика </a:t>
            </a:r>
            <a:r>
              <a:rPr lang="uk-UA" sz="9600" dirty="0">
                <a:solidFill>
                  <a:schemeClr val="tx1"/>
                </a:solidFill>
              </a:rPr>
              <a:t>розв’язування задач на рівновагу тіл, коли відсутня вісь обертання</a:t>
            </a:r>
            <a:r>
              <a:rPr lang="uk-UA" sz="9600" dirty="0" smtClean="0">
                <a:solidFill>
                  <a:schemeClr val="tx1"/>
                </a:solidFill>
              </a:rPr>
              <a:t>.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0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7500" lnSpcReduction="20000"/>
          </a:bodyPr>
          <a:lstStyle/>
          <a:p>
            <a:r>
              <a:rPr lang="uk-UA" sz="5400" dirty="0">
                <a:solidFill>
                  <a:srgbClr val="FF0000"/>
                </a:solidFill>
              </a:rPr>
              <a:t>Тема: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i="1" dirty="0">
                <a:solidFill>
                  <a:srgbClr val="FF0000"/>
                </a:solidFill>
              </a:rPr>
              <a:t>Методика розв’язування задач на закони збереження, </a:t>
            </a:r>
            <a:r>
              <a:rPr lang="uk-UA" sz="5400" b="1" i="1" dirty="0" smtClean="0">
                <a:solidFill>
                  <a:srgbClr val="FF0000"/>
                </a:solidFill>
              </a:rPr>
              <a:t>молекулярно-кінетичну </a:t>
            </a:r>
            <a:r>
              <a:rPr lang="uk-UA" sz="5400" b="1" i="1" dirty="0">
                <a:solidFill>
                  <a:srgbClr val="FF0000"/>
                </a:solidFill>
              </a:rPr>
              <a:t>теорію.</a:t>
            </a:r>
            <a:endParaRPr lang="ru-RU" sz="5400" b="1" dirty="0">
              <a:solidFill>
                <a:srgbClr val="FF0000"/>
              </a:solidFill>
            </a:endParaRPr>
          </a:p>
          <a:p>
            <a:r>
              <a:rPr lang="uk-UA" sz="5400" dirty="0">
                <a:solidFill>
                  <a:schemeClr val="tx1"/>
                </a:solidFill>
              </a:rPr>
              <a:t>Методика розв’язування задач на закон збереження імпульсу. Методика розв’язування задач на закон збереження енергії. Методика розв’язування задач на основні положення МКТ. </a:t>
            </a:r>
            <a:endParaRPr lang="uk-UA" sz="5400" dirty="0" smtClean="0">
              <a:solidFill>
                <a:schemeClr val="tx1"/>
              </a:solidFill>
            </a:endParaRPr>
          </a:p>
          <a:p>
            <a:r>
              <a:rPr lang="uk-UA" sz="5400" dirty="0" smtClean="0">
                <a:solidFill>
                  <a:schemeClr val="tx1"/>
                </a:solidFill>
              </a:rPr>
              <a:t>Методика </a:t>
            </a:r>
            <a:r>
              <a:rPr lang="uk-UA" sz="5400" dirty="0">
                <a:solidFill>
                  <a:schemeClr val="tx1"/>
                </a:solidFill>
              </a:rPr>
              <a:t>розв’язування графічних задач на газові закони. Методика розв’язування обчислювальних задач на газові закони та рівняння стану ідеального газу. </a:t>
            </a:r>
            <a:endParaRPr lang="uk-UA" sz="5400" dirty="0" smtClean="0">
              <a:solidFill>
                <a:schemeClr val="tx1"/>
              </a:solidFill>
            </a:endParaRPr>
          </a:p>
          <a:p>
            <a:r>
              <a:rPr lang="uk-UA" sz="5400" dirty="0" smtClean="0">
                <a:solidFill>
                  <a:schemeClr val="tx1"/>
                </a:solidFill>
              </a:rPr>
              <a:t>Методика </a:t>
            </a:r>
            <a:r>
              <a:rPr lang="uk-UA" sz="5400" dirty="0">
                <a:solidFill>
                  <a:schemeClr val="tx1"/>
                </a:solidFill>
              </a:rPr>
              <a:t>розв’язування задач на властивості пари і вологість повітря. Методика розв’язування задач на властивості рідин, твердих тіл.</a:t>
            </a:r>
            <a:endParaRPr lang="ru-RU" sz="5400" dirty="0">
              <a:solidFill>
                <a:schemeClr val="tx1"/>
              </a:solidFill>
            </a:endParaRPr>
          </a:p>
          <a:p>
            <a:endParaRPr lang="ru-RU" sz="4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09613"/>
            <a:ext cx="7618413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5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FF0000"/>
                </a:solidFill>
              </a:rPr>
              <a:t>Тема: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i="1" dirty="0">
                <a:solidFill>
                  <a:srgbClr val="FF0000"/>
                </a:solidFill>
              </a:rPr>
              <a:t>Методика розв’язування задач з термодинаміки та </a:t>
            </a:r>
            <a:r>
              <a:rPr lang="uk-UA" sz="2000" b="1" i="1" dirty="0" smtClean="0">
                <a:solidFill>
                  <a:srgbClr val="FF0000"/>
                </a:solidFill>
              </a:rPr>
              <a:t>електростатики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Методика </a:t>
            </a:r>
            <a:r>
              <a:rPr lang="uk-UA" sz="2000" dirty="0">
                <a:solidFill>
                  <a:schemeClr val="tx1"/>
                </a:solidFill>
              </a:rPr>
              <a:t>розв’язування задач на термодинаміку, на рівняння теплового балансу. Методика розв’язування задач на теплові двигуни. Методика розв’язування задач на зміну внутрішньої енергії під час виконання механічної роботи. </a:t>
            </a:r>
            <a:endParaRPr lang="uk-UA" sz="2000" dirty="0" smtClean="0">
              <a:solidFill>
                <a:schemeClr val="tx1"/>
              </a:solidFill>
            </a:endParaRPr>
          </a:p>
          <a:p>
            <a:r>
              <a:rPr lang="uk-UA" sz="2000" dirty="0" err="1" smtClean="0">
                <a:solidFill>
                  <a:schemeClr val="tx1"/>
                </a:solidFill>
              </a:rPr>
              <a:t>Поелементна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підготовка учнів до розв’язування задач з електростатики:  закон Кулона, напруженість електричного </a:t>
            </a:r>
            <a:r>
              <a:rPr lang="uk-UA" sz="2000" dirty="0" smtClean="0">
                <a:solidFill>
                  <a:schemeClr val="tx1"/>
                </a:solidFill>
              </a:rPr>
              <a:t>поля; потенціал</a:t>
            </a:r>
            <a:r>
              <a:rPr lang="uk-UA" sz="2000" dirty="0">
                <a:solidFill>
                  <a:schemeClr val="tx1"/>
                </a:solidFill>
              </a:rPr>
              <a:t>. </a:t>
            </a:r>
            <a:endParaRPr lang="uk-UA" sz="2000" dirty="0" smtClean="0">
              <a:solidFill>
                <a:schemeClr val="tx1"/>
              </a:solidFill>
            </a:endParaRPr>
          </a:p>
          <a:p>
            <a:r>
              <a:rPr lang="uk-UA" sz="2000" dirty="0" smtClean="0">
                <a:solidFill>
                  <a:schemeClr val="tx1"/>
                </a:solidFill>
              </a:rPr>
              <a:t>Методика </a:t>
            </a:r>
            <a:r>
              <a:rPr lang="uk-UA" sz="2000" dirty="0">
                <a:solidFill>
                  <a:schemeClr val="tx1"/>
                </a:solidFill>
              </a:rPr>
              <a:t>розв’язування задач на визначення ємності провідника, що один знаходиться у просторі. Методика розв’язування </a:t>
            </a:r>
            <a:r>
              <a:rPr lang="uk-UA" sz="2000" dirty="0" smtClean="0">
                <a:solidFill>
                  <a:schemeClr val="tx1"/>
                </a:solidFill>
              </a:rPr>
              <a:t>задач на електроємність </a:t>
            </a:r>
            <a:r>
              <a:rPr lang="uk-UA" sz="2000" dirty="0">
                <a:solidFill>
                  <a:schemeClr val="tx1"/>
                </a:solidFill>
              </a:rPr>
              <a:t>конденсатора. Методика розв’язування задач на обчислення конденсаторних </a:t>
            </a:r>
            <a:r>
              <a:rPr lang="uk-UA" sz="2000" dirty="0" smtClean="0">
                <a:solidFill>
                  <a:schemeClr val="tx1"/>
                </a:solidFill>
              </a:rPr>
              <a:t>тіл.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8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36504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Тема: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i="1" dirty="0">
                <a:solidFill>
                  <a:srgbClr val="FF0000"/>
                </a:solidFill>
              </a:rPr>
              <a:t>Методика розв’язування задач на постійний струм та магнітне </a:t>
            </a:r>
            <a:r>
              <a:rPr lang="uk-UA" sz="2400" b="1" i="1" dirty="0" smtClean="0">
                <a:solidFill>
                  <a:srgbClr val="FF0000"/>
                </a:solidFill>
              </a:rPr>
              <a:t>поле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uk-UA" sz="2400" dirty="0">
                <a:solidFill>
                  <a:schemeClr val="tx1"/>
                </a:solidFill>
              </a:rPr>
              <a:t>Методика розв’язування задач на закон Ома для ділянки кола з ЕРС. Методика розв’язування задач на обчислення електричних </a:t>
            </a:r>
            <a:r>
              <a:rPr lang="uk-UA" sz="2400" dirty="0" smtClean="0">
                <a:solidFill>
                  <a:schemeClr val="tx1"/>
                </a:solidFill>
              </a:rPr>
              <a:t>кіл. 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Методика </a:t>
            </a:r>
            <a:r>
              <a:rPr lang="uk-UA" sz="2400" dirty="0">
                <a:solidFill>
                  <a:schemeClr val="tx1"/>
                </a:solidFill>
              </a:rPr>
              <a:t>розв’язування задач на магнітне </a:t>
            </a:r>
            <a:r>
              <a:rPr lang="uk-UA" sz="2400" dirty="0" smtClean="0">
                <a:solidFill>
                  <a:schemeClr val="tx1"/>
                </a:solidFill>
              </a:rPr>
              <a:t>поле.  </a:t>
            </a:r>
            <a:r>
              <a:rPr lang="uk-UA" sz="2400" dirty="0">
                <a:solidFill>
                  <a:schemeClr val="tx1"/>
                </a:solidFill>
              </a:rPr>
              <a:t>Методика розв’язування задач на електромагнітну </a:t>
            </a:r>
            <a:r>
              <a:rPr lang="uk-UA" sz="2400" dirty="0" smtClean="0">
                <a:solidFill>
                  <a:schemeClr val="tx1"/>
                </a:solidFill>
              </a:rPr>
              <a:t>індукцію. </a:t>
            </a:r>
            <a:r>
              <a:rPr lang="uk-UA" sz="2400" dirty="0">
                <a:solidFill>
                  <a:schemeClr val="tx1"/>
                </a:solidFill>
              </a:rPr>
              <a:t>Методика розв’язування задач на вільні електромагнітні коливання.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</TotalTime>
  <Words>558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ПРАКТИКУМ З РОЗВ`ЯЗУВАННЯ ФІЗИЧНИХ ЗАДАЧ</vt:lpstr>
      <vt:lpstr>Мета курсу: сформувати практичні уміння майбутнього учителя фізики з методики розв’язування задач </vt:lpstr>
      <vt:lpstr>КОМПЕТЕНТНОСТІ</vt:lpstr>
      <vt:lpstr>ЗАДАЧІ З ФІЗИКИ В МАЛЮНКАХ</vt:lpstr>
      <vt:lpstr>Програма навчальної дисципліни</vt:lpstr>
      <vt:lpstr>Програма навчальної дисципліни</vt:lpstr>
      <vt:lpstr>Презентация PowerPoint</vt:lpstr>
      <vt:lpstr>Програма навчальної дисципліни</vt:lpstr>
      <vt:lpstr>Програма навчальної дисципліни</vt:lpstr>
      <vt:lpstr>Ти класний вчитель, якщо твої учні вміють розв`язувати задачі!!!</vt:lpstr>
      <vt:lpstr>Програма навчальної дисципліни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методичної діяльності учителя фізики</dc:title>
  <dc:creator>111</dc:creator>
  <cp:lastModifiedBy>111</cp:lastModifiedBy>
  <cp:revision>61</cp:revision>
  <dcterms:created xsi:type="dcterms:W3CDTF">2020-06-14T10:07:13Z</dcterms:created>
  <dcterms:modified xsi:type="dcterms:W3CDTF">2020-06-14T19:01:22Z</dcterms:modified>
</cp:coreProperties>
</file>