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2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13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8"/>
  </p:notesMasterIdLst>
  <p:sldIdLst>
    <p:sldId id="258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290" r:id="rId14"/>
    <p:sldId id="302" r:id="rId15"/>
    <p:sldId id="303" r:id="rId16"/>
    <p:sldId id="262" r:id="rId17"/>
  </p:sldIdLst>
  <p:sldSz cx="12192000" cy="6858000"/>
  <p:notesSz cx="6858000" cy="9144000"/>
  <p:embeddedFontLst>
    <p:embeddedFont>
      <p:font typeface="Helvetica Neue" panose="020B0604020202020204" charset="0"/>
      <p:bold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41" roundtripDataSignature="AMtx7mhBoKO5JdLuo4TGHT2ayT8k839II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D9AE190-93B3-427C-8913-7FC8A484CCCA}">
  <a:tblStyle styleId="{3D9AE190-93B3-427C-8913-7FC8A484CCC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0CADDF83-8D0E-4C9A-913E-97CF51032D68}" styleName="Table_1">
    <a:wholeTbl>
      <a:tcTxStyle b="off" i="off">
        <a:font>
          <a:latin typeface="Helvetica"/>
          <a:ea typeface="Helvetica"/>
          <a:cs typeface="Helvetica"/>
        </a:font>
        <a:schemeClr val="dk1"/>
      </a:tcTxStyle>
      <a:tcStyle>
        <a:tcBdr>
          <a:left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6E9F1"/>
          </a:solidFill>
        </a:fill>
      </a:tcStyle>
    </a:wholeTbl>
    <a:band1H>
      <a:tcTxStyle/>
      <a:tcStyle>
        <a:tcBdr/>
        <a:fill>
          <a:solidFill>
            <a:srgbClr val="CAD0E1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AD0E1"/>
          </a:solidFill>
        </a:fill>
      </a:tcStyle>
    </a:band1V>
    <a:band2V>
      <a:tcTxStyle/>
      <a:tcStyle>
        <a:tcBdr/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E6E9F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/>
      <a:tcStyle>
        <a:tcBdr/>
        <a:fill>
          <a:solidFill>
            <a:srgbClr val="E6E9F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84E427A-3D55-4303-BF80-6455036E1DE7}" styleName="Стиль із теми 1 –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8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41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43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90150217709272"/>
          <c:y val="4.4802867383512544E-2"/>
          <c:w val="0.86735847208288153"/>
          <c:h val="0.763496970570650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Перший РВО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2.0377520377520379E-3"/>
                  <c:y val="-7.936507936507936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B5C-4842-B183-59C74AC153D9}"/>
                </c:ext>
              </c:extLst>
            </c:dLbl>
            <c:dLbl>
              <c:idx val="2"/>
              <c:layout>
                <c:manualLayout>
                  <c:x val="-2.0377520377521164E-3"/>
                  <c:y val="1.587301587301587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B5C-4842-B183-59C74AC153D9}"/>
                </c:ext>
              </c:extLst>
            </c:dLbl>
            <c:dLbl>
              <c:idx val="3"/>
              <c:layout>
                <c:manualLayout>
                  <c:x val="-1.6980985484922493E-3"/>
                  <c:y val="7.936507936507936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B5C-4842-B183-59C74AC153D9}"/>
                </c:ext>
              </c:extLst>
            </c:dLbl>
            <c:dLbl>
              <c:idx val="4"/>
              <c:layout>
                <c:manualLayout>
                  <c:x val="-4.0130118870276349E-3"/>
                  <c:y val="1.19047619047619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B5C-4842-B183-59C74AC153D9}"/>
                </c:ext>
              </c:extLst>
            </c:dLbl>
            <c:dLbl>
              <c:idx val="5"/>
              <c:layout>
                <c:manualLayout>
                  <c:x val="-3.6733583977679252E-3"/>
                  <c:y val="3.968253968253895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B5C-4842-B183-59C74AC153D9}"/>
                </c:ext>
              </c:extLst>
            </c:dLbl>
            <c:dLbl>
              <c:idx val="6"/>
              <c:layout>
                <c:manualLayout>
                  <c:x val="1.126210575029394E-3"/>
                  <c:y val="1.98412698412698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B5C-4842-B183-59C74AC153D9}"/>
                </c:ext>
              </c:extLst>
            </c:dLbl>
            <c:dLbl>
              <c:idx val="7"/>
              <c:layout>
                <c:manualLayout>
                  <c:x val="-1.6980985484922493E-3"/>
                  <c:y val="1.98412698412698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B5C-4842-B183-59C74AC153D9}"/>
                </c:ext>
              </c:extLst>
            </c:dLbl>
            <c:dLbl>
              <c:idx val="8"/>
              <c:layout>
                <c:manualLayout>
                  <c:x val="3.1013015264983769E-3"/>
                  <c:y val="-3.968253968254040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B5C-4842-B183-59C74AC153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Лист1!$A$2:$A$10</c:f>
              <c:strCache>
                <c:ptCount val="9"/>
                <c:pt idx="0">
                  <c:v>ФКМ</c:v>
                </c:pt>
                <c:pt idx="1">
                  <c:v>ПФ</c:v>
                </c:pt>
                <c:pt idx="2">
                  <c:v>МФ</c:v>
                </c:pt>
                <c:pt idx="3">
                  <c:v>ФБГЕ</c:v>
                </c:pt>
                <c:pt idx="4">
                  <c:v>ФБіП</c:v>
                </c:pt>
                <c:pt idx="5">
                  <c:v>ФУІФЖ</c:v>
                </c:pt>
                <c:pt idx="6">
                  <c:v>ФФВС</c:v>
                </c:pt>
                <c:pt idx="7">
                  <c:v>ФПІС</c:v>
                </c:pt>
                <c:pt idx="8">
                  <c:v>ФКНФМ</c:v>
                </c:pt>
              </c:strCache>
            </c:strRef>
          </c:cat>
          <c:val>
            <c:numRef>
              <c:f>Лист1!$B$2:$B$10</c:f>
              <c:numCache>
                <c:formatCode>0.00%</c:formatCode>
                <c:ptCount val="9"/>
                <c:pt idx="0">
                  <c:v>0.95499999999999996</c:v>
                </c:pt>
                <c:pt idx="1">
                  <c:v>0.95</c:v>
                </c:pt>
                <c:pt idx="2">
                  <c:v>0.78100000000000003</c:v>
                </c:pt>
                <c:pt idx="3">
                  <c:v>0.66400000000000003</c:v>
                </c:pt>
                <c:pt idx="4">
                  <c:v>0.59799999999999998</c:v>
                </c:pt>
                <c:pt idx="5">
                  <c:v>0.42199999999999999</c:v>
                </c:pt>
                <c:pt idx="6">
                  <c:v>0.41199999999999998</c:v>
                </c:pt>
                <c:pt idx="7">
                  <c:v>0.33600000000000002</c:v>
                </c:pt>
                <c:pt idx="8">
                  <c:v>0.26900000000000002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B5C-4842-B183-59C74AC153D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0185185185185182E-2"/>
                  <c:y val="4.76190476190476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B5C-4842-B183-59C74AC153D9}"/>
                </c:ext>
              </c:extLst>
            </c:dLbl>
            <c:dLbl>
              <c:idx val="6"/>
              <c:layout>
                <c:manualLayout>
                  <c:x val="2.3148148148148147E-3"/>
                  <c:y val="-1.19047619047619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B5C-4842-B183-59C74AC153D9}"/>
                </c:ext>
              </c:extLst>
            </c:dLbl>
            <c:spPr>
              <a:solidFill>
                <a:srgbClr val="FFC0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Лист1!$A$2:$A$10</c:f>
              <c:strCache>
                <c:ptCount val="9"/>
                <c:pt idx="0">
                  <c:v>ФКМ</c:v>
                </c:pt>
                <c:pt idx="1">
                  <c:v>ПФ</c:v>
                </c:pt>
                <c:pt idx="2">
                  <c:v>МФ</c:v>
                </c:pt>
                <c:pt idx="3">
                  <c:v>ФБГЕ</c:v>
                </c:pt>
                <c:pt idx="4">
                  <c:v>ФБіП</c:v>
                </c:pt>
                <c:pt idx="5">
                  <c:v>ФУІФЖ</c:v>
                </c:pt>
                <c:pt idx="6">
                  <c:v>ФФВС</c:v>
                </c:pt>
                <c:pt idx="7">
                  <c:v>ФПІС</c:v>
                </c:pt>
                <c:pt idx="8">
                  <c:v>ФКНФМ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</c:numCache>
            </c:numRef>
          </c:val>
          <c:extLst>
            <c:ext xmlns:c16="http://schemas.microsoft.com/office/drawing/2014/chart" uri="{C3380CC4-5D6E-409C-BE32-E72D297353CC}">
              <c16:uniqueId val="{0000000B-8B5C-4842-B183-59C74AC153D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71188447"/>
        <c:axId val="2006556511"/>
      </c:barChart>
      <c:catAx>
        <c:axId val="18711884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  <c:crossAx val="2006556511"/>
        <c:crosses val="autoZero"/>
        <c:auto val="1"/>
        <c:lblAlgn val="ctr"/>
        <c:lblOffset val="100"/>
        <c:noMultiLvlLbl val="0"/>
      </c:catAx>
      <c:valAx>
        <c:axId val="200655651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  <c:crossAx val="18711884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Аркуш1!$B$1</c:f>
              <c:strCache>
                <c:ptCount val="1"/>
                <c:pt idx="0">
                  <c:v>Продаж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99D-4254-A7F3-57C75579D164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99D-4254-A7F3-57C75579D16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99D-4254-A7F3-57C75579D16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99D-4254-A7F3-57C75579D164}"/>
              </c:ext>
            </c:extLst>
          </c:dPt>
          <c:dLbls>
            <c:dLbl>
              <c:idx val="0"/>
              <c:layout>
                <c:manualLayout>
                  <c:x val="2.7522155896348367E-2"/>
                  <c:y val="-0.3415552227924463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uk-UA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99D-4254-A7F3-57C75579D1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Аркуш1!$A$2:$A$5</c:f>
              <c:strCache>
                <c:ptCount val="3"/>
                <c:pt idx="0">
                  <c:v>так</c:v>
                </c:pt>
                <c:pt idx="1">
                  <c:v>частково</c:v>
                </c:pt>
                <c:pt idx="2">
                  <c:v>ні</c:v>
                </c:pt>
              </c:strCache>
            </c:strRef>
          </c:cat>
          <c:val>
            <c:numRef>
              <c:f>Аркуш1!$B$2:$B$5</c:f>
              <c:numCache>
                <c:formatCode>General</c:formatCode>
                <c:ptCount val="4"/>
                <c:pt idx="0">
                  <c:v>40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99D-4254-A7F3-57C75579D164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Аркуш1!$B$1</c:f>
              <c:strCache>
                <c:ptCount val="1"/>
                <c:pt idx="0">
                  <c:v>Продаж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7F0-466C-AD61-0C2EFE11396A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7F0-466C-AD61-0C2EFE11396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7F0-466C-AD61-0C2EFE11396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7F0-466C-AD61-0C2EFE11396A}"/>
              </c:ext>
            </c:extLst>
          </c:dPt>
          <c:dLbls>
            <c:dLbl>
              <c:idx val="0"/>
              <c:layout>
                <c:manualLayout>
                  <c:x val="-5.609966226166866E-2"/>
                  <c:y val="-0.2686848518935133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7F0-466C-AD61-0C2EFE11396A}"/>
                </c:ext>
              </c:extLst>
            </c:dLbl>
            <c:dLbl>
              <c:idx val="1"/>
              <c:layout>
                <c:manualLayout>
                  <c:x val="8.2178821319404904E-2"/>
                  <c:y val="0.1631439820022497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uk-UA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7F0-466C-AD61-0C2EFE1139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Аркуш1!$A$2:$A$5</c:f>
              <c:strCache>
                <c:ptCount val="3"/>
                <c:pt idx="0">
                  <c:v>так</c:v>
                </c:pt>
                <c:pt idx="1">
                  <c:v>частково</c:v>
                </c:pt>
                <c:pt idx="2">
                  <c:v>ні</c:v>
                </c:pt>
              </c:strCache>
            </c:strRef>
          </c:cat>
          <c:val>
            <c:numRef>
              <c:f>Аркуш1!$B$2:$B$5</c:f>
              <c:numCache>
                <c:formatCode>General</c:formatCode>
                <c:ptCount val="4"/>
                <c:pt idx="0">
                  <c:v>9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7F0-466C-AD61-0C2EFE11396A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Аркуш1!$B$1</c:f>
              <c:strCache>
                <c:ptCount val="1"/>
                <c:pt idx="0">
                  <c:v>Продаж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0ED-4725-BCCB-C67039BD2D4D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0ED-4725-BCCB-C67039BD2D4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0ED-4725-BCCB-C67039BD2D4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0ED-4725-BCCB-C67039BD2D4D}"/>
              </c:ext>
            </c:extLst>
          </c:dPt>
          <c:dLbls>
            <c:dLbl>
              <c:idx val="0"/>
              <c:layout>
                <c:manualLayout>
                  <c:x val="-5.1614512157320935E-2"/>
                  <c:y val="0.161280219408139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uk-UA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0ED-4725-BCCB-C67039BD2D4D}"/>
                </c:ext>
              </c:extLst>
            </c:dLbl>
            <c:dLbl>
              <c:idx val="1"/>
              <c:layout>
                <c:manualLayout>
                  <c:x val="6.9532679507668907E-2"/>
                  <c:y val="-0.270304129551099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uk-UA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0ED-4725-BCCB-C67039BD2D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Аркуш1!$A$2:$A$5</c:f>
              <c:strCache>
                <c:ptCount val="2"/>
                <c:pt idx="0">
                  <c:v>так</c:v>
                </c:pt>
                <c:pt idx="1">
                  <c:v>ні</c:v>
                </c:pt>
              </c:strCache>
            </c:strRef>
          </c:cat>
          <c:val>
            <c:numRef>
              <c:f>Аркуш1!$B$2:$B$5</c:f>
              <c:numCache>
                <c:formatCode>General</c:formatCode>
                <c:ptCount val="4"/>
                <c:pt idx="0">
                  <c:v>4</c:v>
                </c:pt>
                <c:pt idx="1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0ED-4725-BCCB-C67039BD2D4D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Аркуш1!$B$1</c:f>
              <c:strCache>
                <c:ptCount val="1"/>
                <c:pt idx="0">
                  <c:v>Продаж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F27-4CCC-982F-DE2CF3423BE4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F27-4CCC-982F-DE2CF3423BE4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F27-4CCC-982F-DE2CF3423BE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F27-4CCC-982F-DE2CF3423BE4}"/>
              </c:ext>
            </c:extLst>
          </c:dPt>
          <c:dLbls>
            <c:dLbl>
              <c:idx val="0"/>
              <c:layout>
                <c:manualLayout>
                  <c:x val="-3.8660556508406746E-2"/>
                  <c:y val="-0.2629859819443814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uk-UA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F27-4CCC-982F-DE2CF3423B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Аркуш1!$A$2:$A$5</c:f>
              <c:strCache>
                <c:ptCount val="3"/>
                <c:pt idx="0">
                  <c:v>так</c:v>
                </c:pt>
                <c:pt idx="1">
                  <c:v>частково</c:v>
                </c:pt>
                <c:pt idx="2">
                  <c:v>ні</c:v>
                </c:pt>
              </c:strCache>
            </c:strRef>
          </c:cat>
          <c:val>
            <c:numRef>
              <c:f>Аркуш1!$B$2:$B$5</c:f>
              <c:numCache>
                <c:formatCode>General</c:formatCode>
                <c:ptCount val="4"/>
                <c:pt idx="0">
                  <c:v>36</c:v>
                </c:pt>
                <c:pt idx="1">
                  <c:v>2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F27-4CCC-982F-DE2CF3423BE4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бакалавр</c:v>
                </c:pt>
              </c:strCache>
            </c:strRef>
          </c:tx>
          <c:spPr>
            <a:ln w="76200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117532445660482E-2"/>
                  <c:y val="4.42066167205701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53E-4B5D-B051-4F4B00024E83}"/>
                </c:ext>
              </c:extLst>
            </c:dLbl>
            <c:dLbl>
              <c:idx val="1"/>
              <c:layout>
                <c:manualLayout>
                  <c:x val="-4.3888888888888887E-2"/>
                  <c:y val="6.15376202974627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53E-4B5D-B051-4F4B00024E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6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Аркуш1!$A$2:$A$3</c:f>
              <c:numCache>
                <c:formatCode>General</c:formatCode>
                <c:ptCount val="2"/>
                <c:pt idx="0">
                  <c:v>2023</c:v>
                </c:pt>
                <c:pt idx="1">
                  <c:v>2025</c:v>
                </c:pt>
              </c:numCache>
            </c:numRef>
          </c:cat>
          <c:val>
            <c:numRef>
              <c:f>Аркуш1!$B$2:$B$3</c:f>
              <c:numCache>
                <c:formatCode>0.00%</c:formatCode>
                <c:ptCount val="2"/>
                <c:pt idx="0">
                  <c:v>0.33100000000000002</c:v>
                </c:pt>
                <c:pt idx="1">
                  <c:v>0.51100000000000001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53E-4B5D-B051-4F4B00024E83}"/>
            </c:ext>
          </c:extLst>
        </c:ser>
        <c:ser>
          <c:idx val="1"/>
          <c:order val="1"/>
          <c:tx>
            <c:strRef>
              <c:f>Аркуш1!$C$1</c:f>
              <c:strCache>
                <c:ptCount val="1"/>
                <c:pt idx="0">
                  <c:v>магіст</c:v>
                </c:pt>
              </c:strCache>
            </c:strRef>
          </c:tx>
          <c:spPr>
            <a:ln w="762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7.2017706819224134E-2"/>
                  <c:y val="-5.068982928260484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53E-4B5D-B051-4F4B00024E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6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Аркуш1!$A$2:$A$3</c:f>
              <c:numCache>
                <c:formatCode>General</c:formatCode>
                <c:ptCount val="2"/>
                <c:pt idx="0">
                  <c:v>2023</c:v>
                </c:pt>
                <c:pt idx="1">
                  <c:v>2025</c:v>
                </c:pt>
              </c:numCache>
            </c:numRef>
          </c:cat>
          <c:val>
            <c:numRef>
              <c:f>Аркуш1!$C$2:$C$3</c:f>
              <c:numCache>
                <c:formatCode>0.00%</c:formatCode>
                <c:ptCount val="2"/>
                <c:pt idx="0">
                  <c:v>0.35799999999999998</c:v>
                </c:pt>
                <c:pt idx="1">
                  <c:v>0.58399999999999996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53E-4B5D-B051-4F4B00024E83}"/>
            </c:ext>
          </c:extLst>
        </c:ser>
        <c:ser>
          <c:idx val="2"/>
          <c:order val="2"/>
          <c:tx>
            <c:strRef>
              <c:f>Аркуш1!$D$1</c:f>
              <c:strCache>
                <c:ptCount val="1"/>
                <c:pt idx="0">
                  <c:v>аспірант</c:v>
                </c:pt>
              </c:strCache>
            </c:strRef>
          </c:tx>
          <c:spPr>
            <a:ln w="762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6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Аркуш1!$A$2:$A$3</c:f>
              <c:numCache>
                <c:formatCode>General</c:formatCode>
                <c:ptCount val="2"/>
                <c:pt idx="0">
                  <c:v>2023</c:v>
                </c:pt>
                <c:pt idx="1">
                  <c:v>2025</c:v>
                </c:pt>
              </c:numCache>
            </c:numRef>
          </c:cat>
          <c:val>
            <c:numRef>
              <c:f>Аркуш1!$D$2:$D$3</c:f>
              <c:numCache>
                <c:formatCode>0.00%</c:formatCode>
                <c:ptCount val="2"/>
                <c:pt idx="0">
                  <c:v>0.64700000000000002</c:v>
                </c:pt>
                <c:pt idx="1">
                  <c:v>0.80800000000000005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53E-4B5D-B051-4F4B00024E83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25807632"/>
        <c:axId val="425810992"/>
      </c:lineChart>
      <c:catAx>
        <c:axId val="425807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accent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  <c:crossAx val="425810992"/>
        <c:crosses val="autoZero"/>
        <c:auto val="1"/>
        <c:lblAlgn val="ctr"/>
        <c:lblOffset val="100"/>
        <c:noMultiLvlLbl val="0"/>
      </c:catAx>
      <c:valAx>
        <c:axId val="42581099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  <c:crossAx val="425807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bg2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Перший РВО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2.0377520377520379E-3"/>
                  <c:y val="-7.936507936507936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0F2-4757-9478-2950BB30EC3C}"/>
                </c:ext>
              </c:extLst>
            </c:dLbl>
            <c:dLbl>
              <c:idx val="2"/>
              <c:layout>
                <c:manualLayout>
                  <c:x val="-2.0377520377521164E-3"/>
                  <c:y val="1.587301587301587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0F2-4757-9478-2950BB30EC3C}"/>
                </c:ext>
              </c:extLst>
            </c:dLbl>
            <c:dLbl>
              <c:idx val="3"/>
              <c:layout>
                <c:manualLayout>
                  <c:x val="-1.6980985484922493E-3"/>
                  <c:y val="7.936507936507936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0F2-4757-9478-2950BB30EC3C}"/>
                </c:ext>
              </c:extLst>
            </c:dLbl>
            <c:dLbl>
              <c:idx val="4"/>
              <c:layout>
                <c:manualLayout>
                  <c:x val="-4.0130118870276349E-3"/>
                  <c:y val="1.19047619047619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0F2-4757-9478-2950BB30EC3C}"/>
                </c:ext>
              </c:extLst>
            </c:dLbl>
            <c:dLbl>
              <c:idx val="5"/>
              <c:layout>
                <c:manualLayout>
                  <c:x val="-3.6733583977679252E-3"/>
                  <c:y val="3.968253968253895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0F2-4757-9478-2950BB30EC3C}"/>
                </c:ext>
              </c:extLst>
            </c:dLbl>
            <c:dLbl>
              <c:idx val="6"/>
              <c:layout>
                <c:manualLayout>
                  <c:x val="1.126210575029394E-3"/>
                  <c:y val="1.98412698412698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0F2-4757-9478-2950BB30EC3C}"/>
                </c:ext>
              </c:extLst>
            </c:dLbl>
            <c:dLbl>
              <c:idx val="7"/>
              <c:layout>
                <c:manualLayout>
                  <c:x val="-1.6980985484922493E-3"/>
                  <c:y val="1.98412698412698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0F2-4757-9478-2950BB30EC3C}"/>
                </c:ext>
              </c:extLst>
            </c:dLbl>
            <c:dLbl>
              <c:idx val="8"/>
              <c:layout>
                <c:manualLayout>
                  <c:x val="3.1013015264983769E-3"/>
                  <c:y val="-3.968253968254040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0F2-4757-9478-2950BB30EC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Лист1!$A$2:$A$10</c:f>
              <c:strCache>
                <c:ptCount val="9"/>
                <c:pt idx="0">
                  <c:v>ФКМ</c:v>
                </c:pt>
                <c:pt idx="1">
                  <c:v>МФ</c:v>
                </c:pt>
                <c:pt idx="2">
                  <c:v>ПФ</c:v>
                </c:pt>
                <c:pt idx="3">
                  <c:v>ФБГЕ</c:v>
                </c:pt>
                <c:pt idx="4">
                  <c:v>ФБіП</c:v>
                </c:pt>
                <c:pt idx="5">
                  <c:v>ФКНФМ</c:v>
                </c:pt>
                <c:pt idx="6">
                  <c:v>ФПІС</c:v>
                </c:pt>
                <c:pt idx="7">
                  <c:v>ФУІФЖ</c:v>
                </c:pt>
                <c:pt idx="8">
                  <c:v>ФФВС</c:v>
                </c:pt>
              </c:strCache>
            </c:strRef>
          </c:cat>
          <c:val>
            <c:numRef>
              <c:f>Лист1!$B$2:$B$10</c:f>
              <c:numCache>
                <c:formatCode>0.00%</c:formatCode>
                <c:ptCount val="9"/>
                <c:pt idx="0">
                  <c:v>1</c:v>
                </c:pt>
                <c:pt idx="1">
                  <c:v>0.95799999999999996</c:v>
                </c:pt>
                <c:pt idx="2">
                  <c:v>0.92300000000000004</c:v>
                </c:pt>
                <c:pt idx="3">
                  <c:v>0.4</c:v>
                </c:pt>
                <c:pt idx="4">
                  <c:v>0.29699999999999999</c:v>
                </c:pt>
                <c:pt idx="5">
                  <c:v>0.214</c:v>
                </c:pt>
                <c:pt idx="6">
                  <c:v>0.17599999999999999</c:v>
                </c:pt>
                <c:pt idx="7">
                  <c:v>0.125</c:v>
                </c:pt>
                <c:pt idx="8">
                  <c:v>0.111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0F2-4757-9478-2950BB30EC3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0185185185185182E-2"/>
                  <c:y val="4.76190476190476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0F2-4757-9478-2950BB30EC3C}"/>
                </c:ext>
              </c:extLst>
            </c:dLbl>
            <c:dLbl>
              <c:idx val="6"/>
              <c:layout>
                <c:manualLayout>
                  <c:x val="2.3148148148148147E-3"/>
                  <c:y val="-1.19047619047619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0F2-4757-9478-2950BB30EC3C}"/>
                </c:ext>
              </c:extLst>
            </c:dLbl>
            <c:spPr>
              <a:solidFill>
                <a:srgbClr val="FFC0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Лист1!$A$2:$A$10</c:f>
              <c:strCache>
                <c:ptCount val="9"/>
                <c:pt idx="0">
                  <c:v>ФКМ</c:v>
                </c:pt>
                <c:pt idx="1">
                  <c:v>МФ</c:v>
                </c:pt>
                <c:pt idx="2">
                  <c:v>ПФ</c:v>
                </c:pt>
                <c:pt idx="3">
                  <c:v>ФБГЕ</c:v>
                </c:pt>
                <c:pt idx="4">
                  <c:v>ФБіП</c:v>
                </c:pt>
                <c:pt idx="5">
                  <c:v>ФКНФМ</c:v>
                </c:pt>
                <c:pt idx="6">
                  <c:v>ФПІС</c:v>
                </c:pt>
                <c:pt idx="7">
                  <c:v>ФУІФЖ</c:v>
                </c:pt>
                <c:pt idx="8">
                  <c:v>ФФВС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</c:numCache>
            </c:numRef>
          </c:val>
          <c:extLst>
            <c:ext xmlns:c16="http://schemas.microsoft.com/office/drawing/2014/chart" uri="{C3380CC4-5D6E-409C-BE32-E72D297353CC}">
              <c16:uniqueId val="{0000000B-80F2-4757-9478-2950BB30EC3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71188447"/>
        <c:axId val="2006556511"/>
      </c:barChart>
      <c:catAx>
        <c:axId val="18711884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  <c:crossAx val="2006556511"/>
        <c:crosses val="autoZero"/>
        <c:auto val="1"/>
        <c:lblAlgn val="ctr"/>
        <c:lblOffset val="100"/>
        <c:noMultiLvlLbl val="0"/>
      </c:catAx>
      <c:valAx>
        <c:axId val="200655651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  <c:crossAx val="18711884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9251185258359149E-2"/>
          <c:y val="4.3650793650793648E-2"/>
          <c:w val="0.93826810016592022"/>
          <c:h val="0.7370228721409823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денна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8.1201786439301666E-3"/>
                  <c:y val="-1.8187620582885705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A56-45EB-AF0F-42C9573B9362}"/>
                </c:ext>
              </c:extLst>
            </c:dLbl>
            <c:dLbl>
              <c:idx val="1"/>
              <c:layout>
                <c:manualLayout>
                  <c:x val="-1.4210312626877792E-2"/>
                  <c:y val="1.8187620582885705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A56-45EB-AF0F-42C9573B9362}"/>
                </c:ext>
              </c:extLst>
            </c:dLbl>
            <c:dLbl>
              <c:idx val="2"/>
              <c:layout>
                <c:manualLayout>
                  <c:x val="-1.6240357287860333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A56-45EB-AF0F-42C9573B9362}"/>
                </c:ext>
              </c:extLst>
            </c:dLbl>
            <c:dLbl>
              <c:idx val="3"/>
              <c:layout>
                <c:manualLayout>
                  <c:x val="-2.0300446609825377E-2"/>
                  <c:y val="1.98412698412698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A56-45EB-AF0F-42C9573B9362}"/>
                </c:ext>
              </c:extLst>
            </c:dLbl>
            <c:dLbl>
              <c:idx val="4"/>
              <c:layout>
                <c:manualLayout>
                  <c:x val="-1.620370370370379E-2"/>
                  <c:y val="3.968253968253949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A56-45EB-AF0F-42C9573B9362}"/>
                </c:ext>
              </c:extLst>
            </c:dLbl>
            <c:dLbl>
              <c:idx val="6"/>
              <c:layout>
                <c:manualLayout>
                  <c:x val="-1.8270401948842947E-2"/>
                  <c:y val="1.8187620582885705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A56-45EB-AF0F-42C9573B9362}"/>
                </c:ext>
              </c:extLst>
            </c:dLbl>
            <c:dLbl>
              <c:idx val="7"/>
              <c:layout>
                <c:manualLayout>
                  <c:x val="-1.4210312626877792E-2"/>
                  <c:y val="3.968253968253949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A56-45EB-AF0F-42C9573B9362}"/>
                </c:ext>
              </c:extLst>
            </c:dLbl>
            <c:dLbl>
              <c:idx val="8"/>
              <c:layout>
                <c:manualLayout>
                  <c:x val="-1.8270401948842874E-2"/>
                  <c:y val="3.96825396825396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A56-45EB-AF0F-42C9573B9362}"/>
                </c:ext>
              </c:extLst>
            </c:dLbl>
            <c:spPr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Аркуш1!$A$2:$A$10</c:f>
              <c:strCache>
                <c:ptCount val="9"/>
                <c:pt idx="0">
                  <c:v>ФФВС</c:v>
                </c:pt>
                <c:pt idx="1">
                  <c:v>ПФ</c:v>
                </c:pt>
                <c:pt idx="2">
                  <c:v>ФПІС</c:v>
                </c:pt>
                <c:pt idx="3">
                  <c:v>ФБГЕ</c:v>
                </c:pt>
                <c:pt idx="4">
                  <c:v>ФБІП</c:v>
                </c:pt>
                <c:pt idx="5">
                  <c:v>ФУІФЖ</c:v>
                </c:pt>
                <c:pt idx="6">
                  <c:v>МФ</c:v>
                </c:pt>
                <c:pt idx="7">
                  <c:v>ФКНФМ</c:v>
                </c:pt>
                <c:pt idx="8">
                  <c:v>ФКМ</c:v>
                </c:pt>
              </c:strCache>
            </c:strRef>
          </c:cat>
          <c:val>
            <c:numRef>
              <c:f>Аркуш1!$B$2:$B$10</c:f>
              <c:numCache>
                <c:formatCode>General</c:formatCode>
                <c:ptCount val="9"/>
                <c:pt idx="0">
                  <c:v>4.8</c:v>
                </c:pt>
                <c:pt idx="1">
                  <c:v>4.5</c:v>
                </c:pt>
                <c:pt idx="2">
                  <c:v>4.2</c:v>
                </c:pt>
                <c:pt idx="3">
                  <c:v>4.5</c:v>
                </c:pt>
                <c:pt idx="4">
                  <c:v>4.5999999999999996</c:v>
                </c:pt>
                <c:pt idx="5">
                  <c:v>4.3</c:v>
                </c:pt>
                <c:pt idx="6">
                  <c:v>4.5</c:v>
                </c:pt>
                <c:pt idx="7">
                  <c:v>4.5999999999999996</c:v>
                </c:pt>
                <c:pt idx="8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A56-45EB-AF0F-42C9573B9362}"/>
            </c:ext>
          </c:extLst>
        </c:ser>
        <c:ser>
          <c:idx val="1"/>
          <c:order val="1"/>
          <c:tx>
            <c:strRef>
              <c:f>Аркуш1!$C$1</c:f>
              <c:strCache>
                <c:ptCount val="1"/>
                <c:pt idx="0">
                  <c:v>заочна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1.3888888888888888E-2"/>
                  <c:y val="3.968253968253949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A56-45EB-AF0F-42C9573B9362}"/>
                </c:ext>
              </c:extLst>
            </c:dLbl>
            <c:dLbl>
              <c:idx val="5"/>
              <c:layout>
                <c:manualLayout>
                  <c:x val="1.2180267965895174E-2"/>
                  <c:y val="2.380952380952380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A56-45EB-AF0F-42C9573B9362}"/>
                </c:ext>
              </c:extLst>
            </c:dLbl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Аркуш1!$A$2:$A$10</c:f>
              <c:strCache>
                <c:ptCount val="9"/>
                <c:pt idx="0">
                  <c:v>ФФВС</c:v>
                </c:pt>
                <c:pt idx="1">
                  <c:v>ПФ</c:v>
                </c:pt>
                <c:pt idx="2">
                  <c:v>ФПІС</c:v>
                </c:pt>
                <c:pt idx="3">
                  <c:v>ФБГЕ</c:v>
                </c:pt>
                <c:pt idx="4">
                  <c:v>ФБІП</c:v>
                </c:pt>
                <c:pt idx="5">
                  <c:v>ФУІФЖ</c:v>
                </c:pt>
                <c:pt idx="6">
                  <c:v>МФ</c:v>
                </c:pt>
                <c:pt idx="7">
                  <c:v>ФКНФМ</c:v>
                </c:pt>
                <c:pt idx="8">
                  <c:v>ФКМ</c:v>
                </c:pt>
              </c:strCache>
            </c:strRef>
          </c:cat>
          <c:val>
            <c:numRef>
              <c:f>Аркуш1!$C$2:$C$10</c:f>
              <c:numCache>
                <c:formatCode>General</c:formatCode>
                <c:ptCount val="9"/>
                <c:pt idx="0">
                  <c:v>5</c:v>
                </c:pt>
                <c:pt idx="1">
                  <c:v>4.8</c:v>
                </c:pt>
                <c:pt idx="2">
                  <c:v>4.8</c:v>
                </c:pt>
                <c:pt idx="3">
                  <c:v>4.8</c:v>
                </c:pt>
                <c:pt idx="4">
                  <c:v>4.5999999999999996</c:v>
                </c:pt>
                <c:pt idx="5">
                  <c:v>3.7</c:v>
                </c:pt>
                <c:pt idx="6">
                  <c:v>4.8</c:v>
                </c:pt>
                <c:pt idx="7">
                  <c:v>5</c:v>
                </c:pt>
                <c:pt idx="8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A56-45EB-AF0F-42C9573B9362}"/>
            </c:ext>
          </c:extLst>
        </c:ser>
        <c:ser>
          <c:idx val="2"/>
          <c:order val="2"/>
          <c:tx>
            <c:strRef>
              <c:f>Аркуш1!$D$1</c:f>
              <c:strCache>
                <c:ptCount val="1"/>
                <c:pt idx="0">
                  <c:v>Стовпець1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Аркуш1!$A$2:$A$10</c:f>
              <c:strCache>
                <c:ptCount val="9"/>
                <c:pt idx="0">
                  <c:v>ФФВС</c:v>
                </c:pt>
                <c:pt idx="1">
                  <c:v>ПФ</c:v>
                </c:pt>
                <c:pt idx="2">
                  <c:v>ФПІС</c:v>
                </c:pt>
                <c:pt idx="3">
                  <c:v>ФБГЕ</c:v>
                </c:pt>
                <c:pt idx="4">
                  <c:v>ФБІП</c:v>
                </c:pt>
                <c:pt idx="5">
                  <c:v>ФУІФЖ</c:v>
                </c:pt>
                <c:pt idx="6">
                  <c:v>МФ</c:v>
                </c:pt>
                <c:pt idx="7">
                  <c:v>ФКНФМ</c:v>
                </c:pt>
                <c:pt idx="8">
                  <c:v>ФКМ</c:v>
                </c:pt>
              </c:strCache>
            </c:strRef>
          </c:cat>
          <c:val>
            <c:numRef>
              <c:f>Аркуш1!$D$2:$D$10</c:f>
              <c:numCache>
                <c:formatCode>General</c:formatCode>
                <c:ptCount val="9"/>
              </c:numCache>
            </c:numRef>
          </c:val>
          <c:extLst>
            <c:ext xmlns:c16="http://schemas.microsoft.com/office/drawing/2014/chart" uri="{C3380CC4-5D6E-409C-BE32-E72D297353CC}">
              <c16:uniqueId val="{0000000C-9A56-45EB-AF0F-42C9573B936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97674143"/>
        <c:axId val="797669823"/>
      </c:barChart>
      <c:catAx>
        <c:axId val="7976741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797669823"/>
        <c:crosses val="autoZero"/>
        <c:auto val="1"/>
        <c:lblAlgn val="ctr"/>
        <c:lblOffset val="100"/>
        <c:noMultiLvlLbl val="0"/>
      </c:catAx>
      <c:valAx>
        <c:axId val="797669823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7976741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денна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9.2592592592592587E-3"/>
                  <c:y val="2.380952380952380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41C-45C8-92D3-A591C9A2D852}"/>
                </c:ext>
              </c:extLst>
            </c:dLbl>
            <c:dLbl>
              <c:idx val="1"/>
              <c:layout>
                <c:manualLayout>
                  <c:x val="-2.0833333333333332E-2"/>
                  <c:y val="1.587301587301587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41C-45C8-92D3-A591C9A2D852}"/>
                </c:ext>
              </c:extLst>
            </c:dLbl>
            <c:dLbl>
              <c:idx val="2"/>
              <c:layout>
                <c:manualLayout>
                  <c:x val="-1.6203703703703703E-2"/>
                  <c:y val="3.968253968253931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41C-45C8-92D3-A591C9A2D852}"/>
                </c:ext>
              </c:extLst>
            </c:dLbl>
            <c:dLbl>
              <c:idx val="3"/>
              <c:layout>
                <c:manualLayout>
                  <c:x val="-1.3888888888888888E-2"/>
                  <c:y val="1.190476190476192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41C-45C8-92D3-A591C9A2D852}"/>
                </c:ext>
              </c:extLst>
            </c:dLbl>
            <c:dLbl>
              <c:idx val="4"/>
              <c:layout>
                <c:manualLayout>
                  <c:x val="-2.6584867075664622E-2"/>
                  <c:y val="-1.8187620582885705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41C-45C8-92D3-A591C9A2D852}"/>
                </c:ext>
              </c:extLst>
            </c:dLbl>
            <c:dLbl>
              <c:idx val="6"/>
              <c:layout>
                <c:manualLayout>
                  <c:x val="-1.6203703703703703E-2"/>
                  <c:y val="1.190476190476192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41C-45C8-92D3-A591C9A2D852}"/>
                </c:ext>
              </c:extLst>
            </c:dLbl>
            <c:dLbl>
              <c:idx val="7"/>
              <c:layout>
                <c:manualLayout>
                  <c:x val="-1.8518518518518517E-2"/>
                  <c:y val="1.190476190476192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41C-45C8-92D3-A591C9A2D852}"/>
                </c:ext>
              </c:extLst>
            </c:dLbl>
            <c:dLbl>
              <c:idx val="8"/>
              <c:layout>
                <c:manualLayout>
                  <c:x val="-2.3148148148148147E-2"/>
                  <c:y val="1.19047619047619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41C-45C8-92D3-A591C9A2D852}"/>
                </c:ext>
              </c:extLst>
            </c:dLbl>
            <c:spPr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Аркуш1!$A$2:$A$10</c:f>
              <c:strCache>
                <c:ptCount val="9"/>
                <c:pt idx="0">
                  <c:v>ФФВС</c:v>
                </c:pt>
                <c:pt idx="1">
                  <c:v>ПФ</c:v>
                </c:pt>
                <c:pt idx="2">
                  <c:v>ФПІС</c:v>
                </c:pt>
                <c:pt idx="3">
                  <c:v>ФБГЕ</c:v>
                </c:pt>
                <c:pt idx="4">
                  <c:v>ФБІП</c:v>
                </c:pt>
                <c:pt idx="5">
                  <c:v>ФУІФЖ</c:v>
                </c:pt>
                <c:pt idx="6">
                  <c:v>МФ</c:v>
                </c:pt>
                <c:pt idx="7">
                  <c:v>ФКНФМ</c:v>
                </c:pt>
                <c:pt idx="8">
                  <c:v>ФКМ</c:v>
                </c:pt>
              </c:strCache>
            </c:strRef>
          </c:cat>
          <c:val>
            <c:numRef>
              <c:f>Аркуш1!$B$2:$B$10</c:f>
              <c:numCache>
                <c:formatCode>General</c:formatCode>
                <c:ptCount val="9"/>
                <c:pt idx="0">
                  <c:v>4.7</c:v>
                </c:pt>
                <c:pt idx="1">
                  <c:v>4.5999999999999996</c:v>
                </c:pt>
                <c:pt idx="2">
                  <c:v>4.3</c:v>
                </c:pt>
                <c:pt idx="3">
                  <c:v>4.5</c:v>
                </c:pt>
                <c:pt idx="4">
                  <c:v>4.5999999999999996</c:v>
                </c:pt>
                <c:pt idx="5">
                  <c:v>4.5</c:v>
                </c:pt>
                <c:pt idx="6">
                  <c:v>4.5</c:v>
                </c:pt>
                <c:pt idx="7">
                  <c:v>4.5</c:v>
                </c:pt>
                <c:pt idx="8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41C-45C8-92D3-A591C9A2D852}"/>
            </c:ext>
          </c:extLst>
        </c:ser>
        <c:ser>
          <c:idx val="1"/>
          <c:order val="1"/>
          <c:tx>
            <c:strRef>
              <c:f>Аркуш1!$C$1</c:f>
              <c:strCache>
                <c:ptCount val="1"/>
                <c:pt idx="0">
                  <c:v>заочна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dLbl>
              <c:idx val="5"/>
              <c:layout>
                <c:manualLayout>
                  <c:x val="1.620370370370362E-2"/>
                  <c:y val="1.19047619047619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41C-45C8-92D3-A591C9A2D852}"/>
                </c:ext>
              </c:extLst>
            </c:dLbl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Аркуш1!$A$2:$A$10</c:f>
              <c:strCache>
                <c:ptCount val="9"/>
                <c:pt idx="0">
                  <c:v>ФФВС</c:v>
                </c:pt>
                <c:pt idx="1">
                  <c:v>ПФ</c:v>
                </c:pt>
                <c:pt idx="2">
                  <c:v>ФПІС</c:v>
                </c:pt>
                <c:pt idx="3">
                  <c:v>ФБГЕ</c:v>
                </c:pt>
                <c:pt idx="4">
                  <c:v>ФБІП</c:v>
                </c:pt>
                <c:pt idx="5">
                  <c:v>ФУІФЖ</c:v>
                </c:pt>
                <c:pt idx="6">
                  <c:v>МФ</c:v>
                </c:pt>
                <c:pt idx="7">
                  <c:v>ФКНФМ</c:v>
                </c:pt>
                <c:pt idx="8">
                  <c:v>ФКМ</c:v>
                </c:pt>
              </c:strCache>
            </c:strRef>
          </c:cat>
          <c:val>
            <c:numRef>
              <c:f>Аркуш1!$C$2:$C$10</c:f>
              <c:numCache>
                <c:formatCode>General</c:formatCode>
                <c:ptCount val="9"/>
                <c:pt idx="0">
                  <c:v>5</c:v>
                </c:pt>
                <c:pt idx="1">
                  <c:v>4.8</c:v>
                </c:pt>
                <c:pt idx="2">
                  <c:v>4.9000000000000004</c:v>
                </c:pt>
                <c:pt idx="3">
                  <c:v>4.8</c:v>
                </c:pt>
                <c:pt idx="4">
                  <c:v>4.5999999999999996</c:v>
                </c:pt>
                <c:pt idx="5">
                  <c:v>3.8</c:v>
                </c:pt>
                <c:pt idx="6">
                  <c:v>4.7</c:v>
                </c:pt>
                <c:pt idx="7">
                  <c:v>5</c:v>
                </c:pt>
                <c:pt idx="8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41C-45C8-92D3-A591C9A2D852}"/>
            </c:ext>
          </c:extLst>
        </c:ser>
        <c:ser>
          <c:idx val="2"/>
          <c:order val="2"/>
          <c:tx>
            <c:strRef>
              <c:f>Аркуш1!$D$1</c:f>
              <c:strCache>
                <c:ptCount val="1"/>
                <c:pt idx="0">
                  <c:v>Стовпець1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Аркуш1!$A$2:$A$10</c:f>
              <c:strCache>
                <c:ptCount val="9"/>
                <c:pt idx="0">
                  <c:v>ФФВС</c:v>
                </c:pt>
                <c:pt idx="1">
                  <c:v>ПФ</c:v>
                </c:pt>
                <c:pt idx="2">
                  <c:v>ФПІС</c:v>
                </c:pt>
                <c:pt idx="3">
                  <c:v>ФБГЕ</c:v>
                </c:pt>
                <c:pt idx="4">
                  <c:v>ФБІП</c:v>
                </c:pt>
                <c:pt idx="5">
                  <c:v>ФУІФЖ</c:v>
                </c:pt>
                <c:pt idx="6">
                  <c:v>МФ</c:v>
                </c:pt>
                <c:pt idx="7">
                  <c:v>ФКНФМ</c:v>
                </c:pt>
                <c:pt idx="8">
                  <c:v>ФКМ</c:v>
                </c:pt>
              </c:strCache>
            </c:strRef>
          </c:cat>
          <c:val>
            <c:numRef>
              <c:f>Аркуш1!$D$2:$D$10</c:f>
              <c:numCache>
                <c:formatCode>General</c:formatCode>
                <c:ptCount val="9"/>
              </c:numCache>
            </c:numRef>
          </c:val>
          <c:extLst>
            <c:ext xmlns:c16="http://schemas.microsoft.com/office/drawing/2014/chart" uri="{C3380CC4-5D6E-409C-BE32-E72D297353CC}">
              <c16:uniqueId val="{0000000B-A41C-45C8-92D3-A591C9A2D85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97704383"/>
        <c:axId val="797704863"/>
      </c:barChart>
      <c:catAx>
        <c:axId val="7977043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797704863"/>
        <c:crosses val="autoZero"/>
        <c:auto val="1"/>
        <c:lblAlgn val="ctr"/>
        <c:lblOffset val="100"/>
        <c:noMultiLvlLbl val="0"/>
      </c:catAx>
      <c:valAx>
        <c:axId val="797704863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7977043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69465892006217"/>
          <c:y val="4.8386664432903334E-2"/>
          <c:w val="0.85698818897637796"/>
          <c:h val="0.750471324063215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Стовпець1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2.0377520377520379E-3"/>
                  <c:y val="-7.936507936507936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278-49A5-B19D-2E1B95BF6DB8}"/>
                </c:ext>
              </c:extLst>
            </c:dLbl>
            <c:dLbl>
              <c:idx val="2"/>
              <c:layout>
                <c:manualLayout>
                  <c:x val="-2.0377520377521164E-3"/>
                  <c:y val="1.587301587301587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278-49A5-B19D-2E1B95BF6DB8}"/>
                </c:ext>
              </c:extLst>
            </c:dLbl>
            <c:dLbl>
              <c:idx val="3"/>
              <c:layout>
                <c:manualLayout>
                  <c:x val="-1.6980985484922493E-3"/>
                  <c:y val="7.936507936507936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278-49A5-B19D-2E1B95BF6DB8}"/>
                </c:ext>
              </c:extLst>
            </c:dLbl>
            <c:dLbl>
              <c:idx val="4"/>
              <c:layout>
                <c:manualLayout>
                  <c:x val="-4.0130118870276349E-3"/>
                  <c:y val="1.19047619047619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278-49A5-B19D-2E1B95BF6DB8}"/>
                </c:ext>
              </c:extLst>
            </c:dLbl>
            <c:dLbl>
              <c:idx val="5"/>
              <c:layout>
                <c:manualLayout>
                  <c:x val="-3.6733583977679252E-3"/>
                  <c:y val="3.968253968253895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278-49A5-B19D-2E1B95BF6DB8}"/>
                </c:ext>
              </c:extLst>
            </c:dLbl>
            <c:dLbl>
              <c:idx val="6"/>
              <c:layout>
                <c:manualLayout>
                  <c:x val="1.126210575029394E-3"/>
                  <c:y val="1.98412698412698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278-49A5-B19D-2E1B95BF6DB8}"/>
                </c:ext>
              </c:extLst>
            </c:dLbl>
            <c:dLbl>
              <c:idx val="7"/>
              <c:layout>
                <c:manualLayout>
                  <c:x val="-1.6980985484922493E-3"/>
                  <c:y val="1.98412698412698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278-49A5-B19D-2E1B95BF6DB8}"/>
                </c:ext>
              </c:extLst>
            </c:dLbl>
            <c:dLbl>
              <c:idx val="8"/>
              <c:layout>
                <c:manualLayout>
                  <c:x val="3.1013015264983769E-3"/>
                  <c:y val="-3.968253968254040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278-49A5-B19D-2E1B95BF6DB8}"/>
                </c:ext>
              </c:extLst>
            </c:dLbl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Лист1!$A$2:$A$10</c:f>
              <c:strCache>
                <c:ptCount val="9"/>
                <c:pt idx="0">
                  <c:v>ПФ</c:v>
                </c:pt>
                <c:pt idx="1">
                  <c:v>ФКМ</c:v>
                </c:pt>
                <c:pt idx="2">
                  <c:v>МФ</c:v>
                </c:pt>
                <c:pt idx="3">
                  <c:v>ФУІФЖ</c:v>
                </c:pt>
                <c:pt idx="4">
                  <c:v>ФБГЕ</c:v>
                </c:pt>
                <c:pt idx="5">
                  <c:v>ФБіП</c:v>
                </c:pt>
                <c:pt idx="6">
                  <c:v>ФКНФМ</c:v>
                </c:pt>
                <c:pt idx="7">
                  <c:v>ФПІС</c:v>
                </c:pt>
                <c:pt idx="8">
                  <c:v>ФФВС</c:v>
                </c:pt>
              </c:strCache>
            </c:strRef>
          </c:cat>
          <c:val>
            <c:numRef>
              <c:f>Лист1!$B$2:$B$10</c:f>
              <c:numCache>
                <c:formatCode>0.00%</c:formatCode>
                <c:ptCount val="9"/>
                <c:pt idx="0">
                  <c:v>0.95699999999999996</c:v>
                </c:pt>
                <c:pt idx="1">
                  <c:v>0.88700000000000001</c:v>
                </c:pt>
                <c:pt idx="2">
                  <c:v>0.65500000000000003</c:v>
                </c:pt>
                <c:pt idx="3">
                  <c:v>0.63800000000000001</c:v>
                </c:pt>
                <c:pt idx="4">
                  <c:v>0.47</c:v>
                </c:pt>
                <c:pt idx="5">
                  <c:v>0.442</c:v>
                </c:pt>
                <c:pt idx="6">
                  <c:v>0.433</c:v>
                </c:pt>
                <c:pt idx="7">
                  <c:v>0.35</c:v>
                </c:pt>
                <c:pt idx="8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278-49A5-B19D-2E1B95BF6DB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Стовпець3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1648510152447159E-3"/>
                  <c:y val="-9.0938102914428524E-18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278-49A5-B19D-2E1B95BF6DB8}"/>
                </c:ext>
              </c:extLst>
            </c:dLbl>
            <c:dLbl>
              <c:idx val="6"/>
              <c:layout>
                <c:manualLayout>
                  <c:x val="2.3148148148148147E-3"/>
                  <c:y val="-1.19047619047619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278-49A5-B19D-2E1B95BF6D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Лист1!$A$2:$A$10</c:f>
              <c:strCache>
                <c:ptCount val="9"/>
                <c:pt idx="0">
                  <c:v>ПФ</c:v>
                </c:pt>
                <c:pt idx="1">
                  <c:v>ФКМ</c:v>
                </c:pt>
                <c:pt idx="2">
                  <c:v>МФ</c:v>
                </c:pt>
                <c:pt idx="3">
                  <c:v>ФУІФЖ</c:v>
                </c:pt>
                <c:pt idx="4">
                  <c:v>ФБГЕ</c:v>
                </c:pt>
                <c:pt idx="5">
                  <c:v>ФБіП</c:v>
                </c:pt>
                <c:pt idx="6">
                  <c:v>ФКНФМ</c:v>
                </c:pt>
                <c:pt idx="7">
                  <c:v>ФПІС</c:v>
                </c:pt>
                <c:pt idx="8">
                  <c:v>ФФВС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</c:numCache>
            </c:numRef>
          </c:val>
          <c:extLst>
            <c:ext xmlns:c16="http://schemas.microsoft.com/office/drawing/2014/chart" uri="{C3380CC4-5D6E-409C-BE32-E72D297353CC}">
              <c16:uniqueId val="{0000000B-C278-49A5-B19D-2E1B95BF6DB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71188447"/>
        <c:axId val="2006556511"/>
      </c:barChart>
      <c:catAx>
        <c:axId val="18711884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  <c:crossAx val="2006556511"/>
        <c:crosses val="autoZero"/>
        <c:auto val="1"/>
        <c:lblAlgn val="ctr"/>
        <c:lblOffset val="100"/>
        <c:noMultiLvlLbl val="0"/>
      </c:catAx>
      <c:valAx>
        <c:axId val="200655651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  <c:crossAx val="18711884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Стовпець1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2.0377520377520379E-3"/>
                  <c:y val="-7.936507936507936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246-4D61-8769-7DEDC6618ECD}"/>
                </c:ext>
              </c:extLst>
            </c:dLbl>
            <c:dLbl>
              <c:idx val="2"/>
              <c:layout>
                <c:manualLayout>
                  <c:x val="-2.0377520377521164E-3"/>
                  <c:y val="1.587301587301587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246-4D61-8769-7DEDC6618ECD}"/>
                </c:ext>
              </c:extLst>
            </c:dLbl>
            <c:dLbl>
              <c:idx val="3"/>
              <c:layout>
                <c:manualLayout>
                  <c:x val="-1.6980985484922493E-3"/>
                  <c:y val="7.936507936507936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246-4D61-8769-7DEDC6618ECD}"/>
                </c:ext>
              </c:extLst>
            </c:dLbl>
            <c:dLbl>
              <c:idx val="4"/>
              <c:layout>
                <c:manualLayout>
                  <c:x val="-4.0130118870276349E-3"/>
                  <c:y val="1.19047619047619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246-4D61-8769-7DEDC6618ECD}"/>
                </c:ext>
              </c:extLst>
            </c:dLbl>
            <c:dLbl>
              <c:idx val="5"/>
              <c:layout>
                <c:manualLayout>
                  <c:x val="-3.6733583977679252E-3"/>
                  <c:y val="3.968253968253895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246-4D61-8769-7DEDC6618ECD}"/>
                </c:ext>
              </c:extLst>
            </c:dLbl>
            <c:dLbl>
              <c:idx val="6"/>
              <c:layout>
                <c:manualLayout>
                  <c:x val="1.126210575029394E-3"/>
                  <c:y val="1.98412698412698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246-4D61-8769-7DEDC6618ECD}"/>
                </c:ext>
              </c:extLst>
            </c:dLbl>
            <c:dLbl>
              <c:idx val="7"/>
              <c:layout>
                <c:manualLayout>
                  <c:x val="-1.6980985484922493E-3"/>
                  <c:y val="1.98412698412698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246-4D61-8769-7DEDC6618ECD}"/>
                </c:ext>
              </c:extLst>
            </c:dLbl>
            <c:dLbl>
              <c:idx val="8"/>
              <c:layout>
                <c:manualLayout>
                  <c:x val="3.1013015264983769E-3"/>
                  <c:y val="-3.968253968254040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246-4D61-8769-7DEDC6618ECD}"/>
                </c:ext>
              </c:extLst>
            </c:dLbl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8"/>
                <c:pt idx="0">
                  <c:v>ФКМ</c:v>
                </c:pt>
                <c:pt idx="1">
                  <c:v>ПФ</c:v>
                </c:pt>
                <c:pt idx="2">
                  <c:v>МФ</c:v>
                </c:pt>
                <c:pt idx="3">
                  <c:v>ФУІФЖ</c:v>
                </c:pt>
                <c:pt idx="4">
                  <c:v>ФКНФМ</c:v>
                </c:pt>
                <c:pt idx="5">
                  <c:v>ФБГЕ</c:v>
                </c:pt>
                <c:pt idx="6">
                  <c:v>ФПІС</c:v>
                </c:pt>
                <c:pt idx="7">
                  <c:v>ФБіП</c:v>
                </c:pt>
              </c:strCache>
            </c:strRef>
          </c:cat>
          <c:val>
            <c:numRef>
              <c:f>Лист1!$B$2:$B$9</c:f>
              <c:numCache>
                <c:formatCode>0.00%</c:formatCode>
                <c:ptCount val="8"/>
                <c:pt idx="0">
                  <c:v>1</c:v>
                </c:pt>
                <c:pt idx="1">
                  <c:v>0.877</c:v>
                </c:pt>
                <c:pt idx="2">
                  <c:v>0.875</c:v>
                </c:pt>
                <c:pt idx="3">
                  <c:v>0.57699999999999996</c:v>
                </c:pt>
                <c:pt idx="4">
                  <c:v>0.52400000000000002</c:v>
                </c:pt>
                <c:pt idx="5">
                  <c:v>0.5</c:v>
                </c:pt>
                <c:pt idx="6">
                  <c:v>0.44500000000000001</c:v>
                </c:pt>
                <c:pt idx="7">
                  <c:v>0.25700000000000001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246-4D61-8769-7DEDC6618EC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Стовпець3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1648510152447159E-3"/>
                  <c:y val="-9.0938102914428524E-18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246-4D61-8769-7DEDC6618ECD}"/>
                </c:ext>
              </c:extLst>
            </c:dLbl>
            <c:dLbl>
              <c:idx val="6"/>
              <c:layout>
                <c:manualLayout>
                  <c:x val="2.3148148148148147E-3"/>
                  <c:y val="-1.19047619047619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246-4D61-8769-7DEDC6618E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8"/>
                <c:pt idx="0">
                  <c:v>ФКМ</c:v>
                </c:pt>
                <c:pt idx="1">
                  <c:v>ПФ</c:v>
                </c:pt>
                <c:pt idx="2">
                  <c:v>МФ</c:v>
                </c:pt>
                <c:pt idx="3">
                  <c:v>ФУІФЖ</c:v>
                </c:pt>
                <c:pt idx="4">
                  <c:v>ФКНФМ</c:v>
                </c:pt>
                <c:pt idx="5">
                  <c:v>ФБГЕ</c:v>
                </c:pt>
                <c:pt idx="6">
                  <c:v>ФПІС</c:v>
                </c:pt>
                <c:pt idx="7">
                  <c:v>ФБіП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B-8246-4D61-8769-7DEDC6618EC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71188447"/>
        <c:axId val="2006556511"/>
      </c:barChart>
      <c:catAx>
        <c:axId val="18711884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  <c:crossAx val="2006556511"/>
        <c:crosses val="autoZero"/>
        <c:auto val="1"/>
        <c:lblAlgn val="ctr"/>
        <c:lblOffset val="100"/>
        <c:noMultiLvlLbl val="0"/>
      </c:catAx>
      <c:valAx>
        <c:axId val="200655651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  <c:crossAx val="18711884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873583839994683E-2"/>
          <c:y val="4.7619047619047616E-2"/>
          <c:w val="0.92035848367055384"/>
          <c:h val="0.746729158855143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денна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2658227848101271E-2"/>
                  <c:y val="1.984126984126982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6B3-45D0-9086-B4B383CA2E68}"/>
                </c:ext>
              </c:extLst>
            </c:dLbl>
            <c:dLbl>
              <c:idx val="1"/>
              <c:layout>
                <c:manualLayout>
                  <c:x val="-2.3206751054852339E-2"/>
                  <c:y val="3.96825396825396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6B3-45D0-9086-B4B383CA2E68}"/>
                </c:ext>
              </c:extLst>
            </c:dLbl>
            <c:dLbl>
              <c:idx val="2"/>
              <c:layout>
                <c:manualLayout>
                  <c:x val="-1.054852320675105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6B3-45D0-9086-B4B383CA2E68}"/>
                </c:ext>
              </c:extLst>
            </c:dLbl>
            <c:dLbl>
              <c:idx val="4"/>
              <c:layout>
                <c:manualLayout>
                  <c:x val="-1.6877637130801686E-2"/>
                  <c:y val="1.587301587301587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6B3-45D0-9086-B4B383CA2E68}"/>
                </c:ext>
              </c:extLst>
            </c:dLbl>
            <c:dLbl>
              <c:idx val="6"/>
              <c:layout>
                <c:manualLayout>
                  <c:x val="-1.4767932489451555E-2"/>
                  <c:y val="1.190476190476188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6B3-45D0-9086-B4B383CA2E68}"/>
                </c:ext>
              </c:extLst>
            </c:dLbl>
            <c:dLbl>
              <c:idx val="7"/>
              <c:layout>
                <c:manualLayout>
                  <c:x val="-1.2658227848101266E-2"/>
                  <c:y val="1.984126984126982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6B3-45D0-9086-B4B383CA2E68}"/>
                </c:ext>
              </c:extLst>
            </c:dLbl>
            <c:dLbl>
              <c:idx val="8"/>
              <c:layout>
                <c:manualLayout>
                  <c:x val="-2.1097046413502108E-3"/>
                  <c:y val="-1.8187620582885705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6B3-45D0-9086-B4B383CA2E68}"/>
                </c:ext>
              </c:extLst>
            </c:dLbl>
            <c:spPr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Аркуш1!$A$2:$A$10</c:f>
              <c:strCache>
                <c:ptCount val="9"/>
                <c:pt idx="0">
                  <c:v>ФФВС</c:v>
                </c:pt>
                <c:pt idx="1">
                  <c:v>ПФ</c:v>
                </c:pt>
                <c:pt idx="2">
                  <c:v>ФПІС</c:v>
                </c:pt>
                <c:pt idx="3">
                  <c:v>ФБГЕ</c:v>
                </c:pt>
                <c:pt idx="4">
                  <c:v>ФБІП</c:v>
                </c:pt>
                <c:pt idx="5">
                  <c:v>ФУІФЖ</c:v>
                </c:pt>
                <c:pt idx="6">
                  <c:v>МФ</c:v>
                </c:pt>
                <c:pt idx="7">
                  <c:v>ФКНФМ</c:v>
                </c:pt>
                <c:pt idx="8">
                  <c:v>ФКМ</c:v>
                </c:pt>
              </c:strCache>
            </c:strRef>
          </c:cat>
          <c:val>
            <c:numRef>
              <c:f>Аркуш1!$B$2:$B$10</c:f>
              <c:numCache>
                <c:formatCode>General</c:formatCode>
                <c:ptCount val="9"/>
                <c:pt idx="0">
                  <c:v>4.4000000000000004</c:v>
                </c:pt>
                <c:pt idx="1">
                  <c:v>4.7</c:v>
                </c:pt>
                <c:pt idx="2">
                  <c:v>4.9000000000000004</c:v>
                </c:pt>
                <c:pt idx="3">
                  <c:v>4.5999999999999996</c:v>
                </c:pt>
                <c:pt idx="4">
                  <c:v>4.4000000000000004</c:v>
                </c:pt>
                <c:pt idx="5">
                  <c:v>4.3</c:v>
                </c:pt>
                <c:pt idx="6">
                  <c:v>4.5999999999999996</c:v>
                </c:pt>
                <c:pt idx="7">
                  <c:v>4.4000000000000004</c:v>
                </c:pt>
                <c:pt idx="8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6B3-45D0-9086-B4B383CA2E68}"/>
            </c:ext>
          </c:extLst>
        </c:ser>
        <c:ser>
          <c:idx val="1"/>
          <c:order val="1"/>
          <c:tx>
            <c:strRef>
              <c:f>Аркуш1!$C$1</c:f>
              <c:strCache>
                <c:ptCount val="1"/>
                <c:pt idx="0">
                  <c:v>заочна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6B3-45D0-9086-B4B383CA2E68}"/>
                </c:ext>
              </c:extLst>
            </c:dLbl>
            <c:dLbl>
              <c:idx val="2"/>
              <c:layout>
                <c:manualLayout>
                  <c:x val="1.4767932489451477E-2"/>
                  <c:y val="1.19047619047619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6B3-45D0-9086-B4B383CA2E68}"/>
                </c:ext>
              </c:extLst>
            </c:dLbl>
            <c:dLbl>
              <c:idx val="3"/>
              <c:layout>
                <c:manualLayout>
                  <c:x val="1.6877637130801686E-2"/>
                  <c:y val="-1.8187620582885705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6B3-45D0-9086-B4B383CA2E68}"/>
                </c:ext>
              </c:extLst>
            </c:dLbl>
            <c:dLbl>
              <c:idx val="4"/>
              <c:layout>
                <c:manualLayout>
                  <c:x val="1.4767932489451477E-2"/>
                  <c:y val="3.968253968253949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6B3-45D0-9086-B4B383CA2E68}"/>
                </c:ext>
              </c:extLst>
            </c:dLbl>
            <c:dLbl>
              <c:idx val="5"/>
              <c:layout>
                <c:manualLayout>
                  <c:x val="1.687763713080161E-2"/>
                  <c:y val="1.190476190476186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6B3-45D0-9086-B4B383CA2E68}"/>
                </c:ext>
              </c:extLst>
            </c:dLbl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Аркуш1!$A$2:$A$10</c:f>
              <c:strCache>
                <c:ptCount val="9"/>
                <c:pt idx="0">
                  <c:v>ФФВС</c:v>
                </c:pt>
                <c:pt idx="1">
                  <c:v>ПФ</c:v>
                </c:pt>
                <c:pt idx="2">
                  <c:v>ФПІС</c:v>
                </c:pt>
                <c:pt idx="3">
                  <c:v>ФБГЕ</c:v>
                </c:pt>
                <c:pt idx="4">
                  <c:v>ФБІП</c:v>
                </c:pt>
                <c:pt idx="5">
                  <c:v>ФУІФЖ</c:v>
                </c:pt>
                <c:pt idx="6">
                  <c:v>МФ</c:v>
                </c:pt>
                <c:pt idx="7">
                  <c:v>ФКНФМ</c:v>
                </c:pt>
                <c:pt idx="8">
                  <c:v>ФКМ</c:v>
                </c:pt>
              </c:strCache>
            </c:strRef>
          </c:cat>
          <c:val>
            <c:numRef>
              <c:f>Аркуш1!$C$2:$C$10</c:f>
              <c:numCache>
                <c:formatCode>General</c:formatCode>
                <c:ptCount val="9"/>
                <c:pt idx="0">
                  <c:v>0</c:v>
                </c:pt>
                <c:pt idx="1">
                  <c:v>4.8</c:v>
                </c:pt>
                <c:pt idx="2">
                  <c:v>4.8</c:v>
                </c:pt>
                <c:pt idx="3">
                  <c:v>5</c:v>
                </c:pt>
                <c:pt idx="4">
                  <c:v>4.5</c:v>
                </c:pt>
                <c:pt idx="5">
                  <c:v>4.3</c:v>
                </c:pt>
                <c:pt idx="6">
                  <c:v>4.7</c:v>
                </c:pt>
                <c:pt idx="7">
                  <c:v>4.5999999999999996</c:v>
                </c:pt>
                <c:pt idx="8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66B3-45D0-9086-B4B383CA2E68}"/>
            </c:ext>
          </c:extLst>
        </c:ser>
        <c:ser>
          <c:idx val="2"/>
          <c:order val="2"/>
          <c:tx>
            <c:strRef>
              <c:f>Аркуш1!$D$1</c:f>
              <c:strCache>
                <c:ptCount val="1"/>
                <c:pt idx="0">
                  <c:v>Стовпець1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Аркуш1!$A$2:$A$10</c:f>
              <c:strCache>
                <c:ptCount val="9"/>
                <c:pt idx="0">
                  <c:v>ФФВС</c:v>
                </c:pt>
                <c:pt idx="1">
                  <c:v>ПФ</c:v>
                </c:pt>
                <c:pt idx="2">
                  <c:v>ФПІС</c:v>
                </c:pt>
                <c:pt idx="3">
                  <c:v>ФБГЕ</c:v>
                </c:pt>
                <c:pt idx="4">
                  <c:v>ФБІП</c:v>
                </c:pt>
                <c:pt idx="5">
                  <c:v>ФУІФЖ</c:v>
                </c:pt>
                <c:pt idx="6">
                  <c:v>МФ</c:v>
                </c:pt>
                <c:pt idx="7">
                  <c:v>ФКНФМ</c:v>
                </c:pt>
                <c:pt idx="8">
                  <c:v>ФКМ</c:v>
                </c:pt>
              </c:strCache>
            </c:strRef>
          </c:cat>
          <c:val>
            <c:numRef>
              <c:f>Аркуш1!$D$2:$D$10</c:f>
              <c:numCache>
                <c:formatCode>General</c:formatCode>
                <c:ptCount val="9"/>
              </c:numCache>
            </c:numRef>
          </c:val>
          <c:extLst>
            <c:ext xmlns:c16="http://schemas.microsoft.com/office/drawing/2014/chart" uri="{C3380CC4-5D6E-409C-BE32-E72D297353CC}">
              <c16:uniqueId val="{0000000E-66B3-45D0-9086-B4B383CA2E6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93838688"/>
        <c:axId val="593833888"/>
      </c:barChart>
      <c:catAx>
        <c:axId val="593838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593833888"/>
        <c:crosses val="autoZero"/>
        <c:auto val="1"/>
        <c:lblAlgn val="ctr"/>
        <c:lblOffset val="100"/>
        <c:noMultiLvlLbl val="0"/>
      </c:catAx>
      <c:valAx>
        <c:axId val="593833888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593838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2263680607763218E-2"/>
          <c:y val="0.14718253968253969"/>
          <c:w val="0.93632928421635742"/>
          <c:h val="0.63349112610923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денна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2562814070351759E-2"/>
                  <c:y val="1.19047619047619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26E-4DDB-8B85-E295AFF3024C}"/>
                </c:ext>
              </c:extLst>
            </c:dLbl>
            <c:dLbl>
              <c:idx val="1"/>
              <c:layout>
                <c:manualLayout>
                  <c:x val="-3.1407035175879415E-2"/>
                  <c:y val="2.380952380952380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26E-4DDB-8B85-E295AFF3024C}"/>
                </c:ext>
              </c:extLst>
            </c:dLbl>
            <c:dLbl>
              <c:idx val="2"/>
              <c:layout>
                <c:manualLayout>
                  <c:x val="-2.3031825795644893E-2"/>
                  <c:y val="3.968253968253931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26E-4DDB-8B85-E295AFF3024C}"/>
                </c:ext>
              </c:extLst>
            </c:dLbl>
            <c:dLbl>
              <c:idx val="3"/>
              <c:layout>
                <c:manualLayout>
                  <c:x val="-1.4656616415410386E-2"/>
                  <c:y val="1.587301587301587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26E-4DDB-8B85-E295AFF3024C}"/>
                </c:ext>
              </c:extLst>
            </c:dLbl>
            <c:dLbl>
              <c:idx val="4"/>
              <c:layout>
                <c:manualLayout>
                  <c:x val="-1.67504187604690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26E-4DDB-8B85-E295AFF3024C}"/>
                </c:ext>
              </c:extLst>
            </c:dLbl>
            <c:dLbl>
              <c:idx val="5"/>
              <c:layout>
                <c:manualLayout>
                  <c:x val="-2.0938023450586343E-2"/>
                  <c:y val="1.984126984126980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26E-4DDB-8B85-E295AFF3024C}"/>
                </c:ext>
              </c:extLst>
            </c:dLbl>
            <c:dLbl>
              <c:idx val="6"/>
              <c:layout>
                <c:manualLayout>
                  <c:x val="-2.3031825795644893E-2"/>
                  <c:y val="1.98412698412698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26E-4DDB-8B85-E295AFF3024C}"/>
                </c:ext>
              </c:extLst>
            </c:dLbl>
            <c:dLbl>
              <c:idx val="7"/>
              <c:layout>
                <c:manualLayout>
                  <c:x val="-2.5125628140703519E-2"/>
                  <c:y val="1.98412698412698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26E-4DDB-8B85-E295AFF3024C}"/>
                </c:ext>
              </c:extLst>
            </c:dLbl>
            <c:dLbl>
              <c:idx val="8"/>
              <c:layout>
                <c:manualLayout>
                  <c:x val="-1.8844221105527637E-2"/>
                  <c:y val="1.19047619047619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26E-4DDB-8B85-E295AFF3024C}"/>
                </c:ext>
              </c:extLst>
            </c:dLbl>
            <c:spPr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Аркуш1!$A$2:$A$10</c:f>
              <c:strCache>
                <c:ptCount val="9"/>
                <c:pt idx="0">
                  <c:v>ФФВС</c:v>
                </c:pt>
                <c:pt idx="1">
                  <c:v>ПФ</c:v>
                </c:pt>
                <c:pt idx="2">
                  <c:v>ФПІС</c:v>
                </c:pt>
                <c:pt idx="3">
                  <c:v>ФБГЕ</c:v>
                </c:pt>
                <c:pt idx="4">
                  <c:v>ФБІП</c:v>
                </c:pt>
                <c:pt idx="5">
                  <c:v>ФУІФЖ</c:v>
                </c:pt>
                <c:pt idx="6">
                  <c:v>МФ</c:v>
                </c:pt>
                <c:pt idx="7">
                  <c:v>ФКНФМ</c:v>
                </c:pt>
                <c:pt idx="8">
                  <c:v>ФКМ</c:v>
                </c:pt>
              </c:strCache>
            </c:strRef>
          </c:cat>
          <c:val>
            <c:numRef>
              <c:f>Аркуш1!$B$2:$B$10</c:f>
              <c:numCache>
                <c:formatCode>General</c:formatCode>
                <c:ptCount val="9"/>
                <c:pt idx="0">
                  <c:v>4.4000000000000004</c:v>
                </c:pt>
                <c:pt idx="1">
                  <c:v>4.7</c:v>
                </c:pt>
                <c:pt idx="2">
                  <c:v>4.9000000000000004</c:v>
                </c:pt>
                <c:pt idx="3">
                  <c:v>4.5999999999999996</c:v>
                </c:pt>
                <c:pt idx="4">
                  <c:v>4.4000000000000004</c:v>
                </c:pt>
                <c:pt idx="5">
                  <c:v>4.4000000000000004</c:v>
                </c:pt>
                <c:pt idx="6">
                  <c:v>4.7</c:v>
                </c:pt>
                <c:pt idx="7">
                  <c:v>4.5</c:v>
                </c:pt>
                <c:pt idx="8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26E-4DDB-8B85-E295AFF3024C}"/>
            </c:ext>
          </c:extLst>
        </c:ser>
        <c:ser>
          <c:idx val="1"/>
          <c:order val="1"/>
          <c:tx>
            <c:strRef>
              <c:f>Аркуш1!$C$1</c:f>
              <c:strCache>
                <c:ptCount val="1"/>
                <c:pt idx="0">
                  <c:v>заочна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26E-4DDB-8B85-E295AFF3024C}"/>
                </c:ext>
              </c:extLst>
            </c:dLbl>
            <c:dLbl>
              <c:idx val="2"/>
              <c:layout>
                <c:manualLayout>
                  <c:x val="1.2562814070351759E-2"/>
                  <c:y val="1.190476190476186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26E-4DDB-8B85-E295AFF3024C}"/>
                </c:ext>
              </c:extLst>
            </c:dLbl>
            <c:dLbl>
              <c:idx val="4"/>
              <c:layout>
                <c:manualLayout>
                  <c:x val="1.4656616415410308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26E-4DDB-8B85-E295AFF3024C}"/>
                </c:ext>
              </c:extLst>
            </c:dLbl>
            <c:dLbl>
              <c:idx val="5"/>
              <c:layout>
                <c:manualLayout>
                  <c:x val="6.281407035175802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26E-4DDB-8B85-E295AFF3024C}"/>
                </c:ext>
              </c:extLst>
            </c:dLbl>
            <c:dLbl>
              <c:idx val="6"/>
              <c:layout>
                <c:manualLayout>
                  <c:x val="8.3752093802343525E-3"/>
                  <c:y val="1.19047619047619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26E-4DDB-8B85-E295AFF3024C}"/>
                </c:ext>
              </c:extLst>
            </c:dLbl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Аркуш1!$A$2:$A$10</c:f>
              <c:strCache>
                <c:ptCount val="9"/>
                <c:pt idx="0">
                  <c:v>ФФВС</c:v>
                </c:pt>
                <c:pt idx="1">
                  <c:v>ПФ</c:v>
                </c:pt>
                <c:pt idx="2">
                  <c:v>ФПІС</c:v>
                </c:pt>
                <c:pt idx="3">
                  <c:v>ФБГЕ</c:v>
                </c:pt>
                <c:pt idx="4">
                  <c:v>ФБІП</c:v>
                </c:pt>
                <c:pt idx="5">
                  <c:v>ФУІФЖ</c:v>
                </c:pt>
                <c:pt idx="6">
                  <c:v>МФ</c:v>
                </c:pt>
                <c:pt idx="7">
                  <c:v>ФКНФМ</c:v>
                </c:pt>
                <c:pt idx="8">
                  <c:v>ФКМ</c:v>
                </c:pt>
              </c:strCache>
            </c:strRef>
          </c:cat>
          <c:val>
            <c:numRef>
              <c:f>Аркуш1!$C$2:$C$10</c:f>
              <c:numCache>
                <c:formatCode>General</c:formatCode>
                <c:ptCount val="9"/>
                <c:pt idx="0">
                  <c:v>0</c:v>
                </c:pt>
                <c:pt idx="1">
                  <c:v>4.8</c:v>
                </c:pt>
                <c:pt idx="2">
                  <c:v>4.8</c:v>
                </c:pt>
                <c:pt idx="3">
                  <c:v>5</c:v>
                </c:pt>
                <c:pt idx="4">
                  <c:v>4.5</c:v>
                </c:pt>
                <c:pt idx="5">
                  <c:v>4.5</c:v>
                </c:pt>
                <c:pt idx="6">
                  <c:v>4.5999999999999996</c:v>
                </c:pt>
                <c:pt idx="7">
                  <c:v>4.7</c:v>
                </c:pt>
                <c:pt idx="8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626E-4DDB-8B85-E295AFF3024C}"/>
            </c:ext>
          </c:extLst>
        </c:ser>
        <c:ser>
          <c:idx val="2"/>
          <c:order val="2"/>
          <c:tx>
            <c:strRef>
              <c:f>Аркуш1!$D$1</c:f>
              <c:strCache>
                <c:ptCount val="1"/>
                <c:pt idx="0">
                  <c:v>Стовпець1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Аркуш1!$A$2:$A$10</c:f>
              <c:strCache>
                <c:ptCount val="9"/>
                <c:pt idx="0">
                  <c:v>ФФВС</c:v>
                </c:pt>
                <c:pt idx="1">
                  <c:v>ПФ</c:v>
                </c:pt>
                <c:pt idx="2">
                  <c:v>ФПІС</c:v>
                </c:pt>
                <c:pt idx="3">
                  <c:v>ФБГЕ</c:v>
                </c:pt>
                <c:pt idx="4">
                  <c:v>ФБІП</c:v>
                </c:pt>
                <c:pt idx="5">
                  <c:v>ФУІФЖ</c:v>
                </c:pt>
                <c:pt idx="6">
                  <c:v>МФ</c:v>
                </c:pt>
                <c:pt idx="7">
                  <c:v>ФКНФМ</c:v>
                </c:pt>
                <c:pt idx="8">
                  <c:v>ФКМ</c:v>
                </c:pt>
              </c:strCache>
            </c:strRef>
          </c:cat>
          <c:val>
            <c:numRef>
              <c:f>Аркуш1!$D$2:$D$10</c:f>
              <c:numCache>
                <c:formatCode>General</c:formatCode>
                <c:ptCount val="9"/>
              </c:numCache>
            </c:numRef>
          </c:val>
          <c:extLst>
            <c:ext xmlns:c16="http://schemas.microsoft.com/office/drawing/2014/chart" uri="{C3380CC4-5D6E-409C-BE32-E72D297353CC}">
              <c16:uniqueId val="{00000010-626E-4DDB-8B85-E295AFF302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97721183"/>
        <c:axId val="797725503"/>
      </c:barChart>
      <c:catAx>
        <c:axId val="7977211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797725503"/>
        <c:crosses val="autoZero"/>
        <c:auto val="1"/>
        <c:lblAlgn val="ctr"/>
        <c:lblOffset val="100"/>
        <c:noMultiLvlLbl val="0"/>
      </c:catAx>
      <c:valAx>
        <c:axId val="797725503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7977211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Аркуш1!$A$2:$A$11</c:f>
              <c:strCache>
                <c:ptCount val="10"/>
                <c:pt idx="0">
                  <c:v>Географія</c:v>
                </c:pt>
                <c:pt idx="1">
                  <c:v>Соціальна робота</c:v>
                </c:pt>
                <c:pt idx="2">
                  <c:v>Історія та археологія</c:v>
                </c:pt>
                <c:pt idx="3">
                  <c:v>Освітні, педагогічні науки</c:v>
                </c:pt>
                <c:pt idx="4">
                  <c:v>Економіка</c:v>
                </c:pt>
                <c:pt idx="5">
                  <c:v>Правознавчтво</c:v>
                </c:pt>
                <c:pt idx="6">
                  <c:v>Психологія</c:v>
                </c:pt>
                <c:pt idx="7">
                  <c:v>Інженерія програмного забезпечення</c:v>
                </c:pt>
                <c:pt idx="8">
                  <c:v>Філологія</c:v>
                </c:pt>
                <c:pt idx="9">
                  <c:v>Біологія</c:v>
                </c:pt>
              </c:strCache>
            </c:strRef>
          </c:cat>
          <c:val>
            <c:numRef>
              <c:f>Аркуш1!$B$2:$B$11</c:f>
              <c:numCache>
                <c:formatCode>0%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0.83299999999999996</c:v>
                </c:pt>
                <c:pt idx="5">
                  <c:v>0.8</c:v>
                </c:pt>
                <c:pt idx="6">
                  <c:v>0.75</c:v>
                </c:pt>
                <c:pt idx="7">
                  <c:v>0.75</c:v>
                </c:pt>
                <c:pt idx="8">
                  <c:v>0.5</c:v>
                </c:pt>
                <c:pt idx="9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71-41E1-ACAD-720E2975B0D1}"/>
            </c:ext>
          </c:extLst>
        </c:ser>
        <c:ser>
          <c:idx val="1"/>
          <c:order val="1"/>
          <c:tx>
            <c:strRef>
              <c:f>Аркуш1!$C$1</c:f>
              <c:strCache>
                <c:ptCount val="1"/>
                <c:pt idx="0">
                  <c:v>Стовпець1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Аркуш1!$A$2:$A$11</c:f>
              <c:strCache>
                <c:ptCount val="10"/>
                <c:pt idx="0">
                  <c:v>Географія</c:v>
                </c:pt>
                <c:pt idx="1">
                  <c:v>Соціальна робота</c:v>
                </c:pt>
                <c:pt idx="2">
                  <c:v>Історія та археологія</c:v>
                </c:pt>
                <c:pt idx="3">
                  <c:v>Освітні, педагогічні науки</c:v>
                </c:pt>
                <c:pt idx="4">
                  <c:v>Економіка</c:v>
                </c:pt>
                <c:pt idx="5">
                  <c:v>Правознавчтво</c:v>
                </c:pt>
                <c:pt idx="6">
                  <c:v>Психологія</c:v>
                </c:pt>
                <c:pt idx="7">
                  <c:v>Інженерія програмного забезпечення</c:v>
                </c:pt>
                <c:pt idx="8">
                  <c:v>Філологія</c:v>
                </c:pt>
                <c:pt idx="9">
                  <c:v>Біологія</c:v>
                </c:pt>
              </c:strCache>
            </c:strRef>
          </c:cat>
          <c:val>
            <c:numRef>
              <c:f>Аркуш1!$C$2:$C$11</c:f>
              <c:numCache>
                <c:formatCode>General</c:formatCode>
                <c:ptCount val="10"/>
              </c:numCache>
            </c:numRef>
          </c:val>
          <c:extLst>
            <c:ext xmlns:c16="http://schemas.microsoft.com/office/drawing/2014/chart" uri="{C3380CC4-5D6E-409C-BE32-E72D297353CC}">
              <c16:uniqueId val="{00000001-EE71-41E1-ACAD-720E2975B0D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75491743"/>
        <c:axId val="1675497023"/>
      </c:barChart>
      <c:catAx>
        <c:axId val="16754917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  <c:crossAx val="1675497023"/>
        <c:crosses val="autoZero"/>
        <c:auto val="1"/>
        <c:lblAlgn val="ctr"/>
        <c:lblOffset val="100"/>
        <c:noMultiLvlLbl val="0"/>
      </c:catAx>
      <c:valAx>
        <c:axId val="1675497023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  <c:crossAx val="1675491743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>
          <a:extLst>
            <a:ext uri="{FF2B5EF4-FFF2-40B4-BE49-F238E27FC236}">
              <a16:creationId xmlns:a16="http://schemas.microsoft.com/office/drawing/2014/main" id="{2DB819A3-43EE-124F-3FA4-A8748DFB81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:notes">
            <a:extLst>
              <a:ext uri="{FF2B5EF4-FFF2-40B4-BE49-F238E27FC236}">
                <a16:creationId xmlns:a16="http://schemas.microsoft.com/office/drawing/2014/main" id="{34C48098-2EBE-F61F-F3C5-6BF3B8DA15F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7:notes">
            <a:extLst>
              <a:ext uri="{FF2B5EF4-FFF2-40B4-BE49-F238E27FC236}">
                <a16:creationId xmlns:a16="http://schemas.microsoft.com/office/drawing/2014/main" id="{4241E35B-1F60-3452-2BA4-CDB5BE11C0F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608847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>
          <a:extLst>
            <a:ext uri="{FF2B5EF4-FFF2-40B4-BE49-F238E27FC236}">
              <a16:creationId xmlns:a16="http://schemas.microsoft.com/office/drawing/2014/main" id="{52AFB8A3-8131-6B43-86DB-19CC3DDF7C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:notes">
            <a:extLst>
              <a:ext uri="{FF2B5EF4-FFF2-40B4-BE49-F238E27FC236}">
                <a16:creationId xmlns:a16="http://schemas.microsoft.com/office/drawing/2014/main" id="{DBAD031A-0BCD-88A9-CF31-9DD6524EEE4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4:notes">
            <a:extLst>
              <a:ext uri="{FF2B5EF4-FFF2-40B4-BE49-F238E27FC236}">
                <a16:creationId xmlns:a16="http://schemas.microsoft.com/office/drawing/2014/main" id="{37CD7D17-A50B-C694-584D-1C10FFAC2F8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598782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>
          <a:extLst>
            <a:ext uri="{FF2B5EF4-FFF2-40B4-BE49-F238E27FC236}">
              <a16:creationId xmlns:a16="http://schemas.microsoft.com/office/drawing/2014/main" id="{E96CA4CD-628B-A1B7-9C0B-DCB67D250D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:notes">
            <a:extLst>
              <a:ext uri="{FF2B5EF4-FFF2-40B4-BE49-F238E27FC236}">
                <a16:creationId xmlns:a16="http://schemas.microsoft.com/office/drawing/2014/main" id="{1FE97C56-D670-E2E6-90FC-83360373845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4:notes">
            <a:extLst>
              <a:ext uri="{FF2B5EF4-FFF2-40B4-BE49-F238E27FC236}">
                <a16:creationId xmlns:a16="http://schemas.microsoft.com/office/drawing/2014/main" id="{EA7A95BC-1511-CBC7-F7ED-981D2989B90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621869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>
          <a:extLst>
            <a:ext uri="{FF2B5EF4-FFF2-40B4-BE49-F238E27FC236}">
              <a16:creationId xmlns:a16="http://schemas.microsoft.com/office/drawing/2014/main" id="{3E968A7F-AA34-8925-F44C-CC82220C1B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:notes">
            <a:extLst>
              <a:ext uri="{FF2B5EF4-FFF2-40B4-BE49-F238E27FC236}">
                <a16:creationId xmlns:a16="http://schemas.microsoft.com/office/drawing/2014/main" id="{7168AF31-13D1-9D26-4268-BD1532CD9DB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4:notes">
            <a:extLst>
              <a:ext uri="{FF2B5EF4-FFF2-40B4-BE49-F238E27FC236}">
                <a16:creationId xmlns:a16="http://schemas.microsoft.com/office/drawing/2014/main" id="{49BB2D13-D75D-B94A-1FE9-CF167084921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892913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>
          <a:extLst>
            <a:ext uri="{FF2B5EF4-FFF2-40B4-BE49-F238E27FC236}">
              <a16:creationId xmlns:a16="http://schemas.microsoft.com/office/drawing/2014/main" id="{32FC2D5C-37D6-A7FA-DA77-6E7A960219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:notes">
            <a:extLst>
              <a:ext uri="{FF2B5EF4-FFF2-40B4-BE49-F238E27FC236}">
                <a16:creationId xmlns:a16="http://schemas.microsoft.com/office/drawing/2014/main" id="{F30B6589-0686-45EB-916E-1FC9311E450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7:notes">
            <a:extLst>
              <a:ext uri="{FF2B5EF4-FFF2-40B4-BE49-F238E27FC236}">
                <a16:creationId xmlns:a16="http://schemas.microsoft.com/office/drawing/2014/main" id="{84B4937E-C02F-E463-5AC5-8578AA4D2DC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407891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>
          <a:extLst>
            <a:ext uri="{FF2B5EF4-FFF2-40B4-BE49-F238E27FC236}">
              <a16:creationId xmlns:a16="http://schemas.microsoft.com/office/drawing/2014/main" id="{13EB7292-360E-B016-8FFE-E7A64F848C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:notes">
            <a:extLst>
              <a:ext uri="{FF2B5EF4-FFF2-40B4-BE49-F238E27FC236}">
                <a16:creationId xmlns:a16="http://schemas.microsoft.com/office/drawing/2014/main" id="{CD6FDE51-7427-B3FC-4107-4F39B06856B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7:notes">
            <a:extLst>
              <a:ext uri="{FF2B5EF4-FFF2-40B4-BE49-F238E27FC236}">
                <a16:creationId xmlns:a16="http://schemas.microsoft.com/office/drawing/2014/main" id="{28E8A188-3073-7EFC-1E88-709F7E3A67F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318549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>
          <a:extLst>
            <a:ext uri="{FF2B5EF4-FFF2-40B4-BE49-F238E27FC236}">
              <a16:creationId xmlns:a16="http://schemas.microsoft.com/office/drawing/2014/main" id="{EC00D585-2BD6-2572-C107-A1AE200F4B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:notes">
            <a:extLst>
              <a:ext uri="{FF2B5EF4-FFF2-40B4-BE49-F238E27FC236}">
                <a16:creationId xmlns:a16="http://schemas.microsoft.com/office/drawing/2014/main" id="{64E25B32-E29A-EBA9-8F06-EE11074E769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7:notes">
            <a:extLst>
              <a:ext uri="{FF2B5EF4-FFF2-40B4-BE49-F238E27FC236}">
                <a16:creationId xmlns:a16="http://schemas.microsoft.com/office/drawing/2014/main" id="{425C330C-470D-4C92-EAA8-EC7A3F6DB34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15425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>
          <a:extLst>
            <a:ext uri="{FF2B5EF4-FFF2-40B4-BE49-F238E27FC236}">
              <a16:creationId xmlns:a16="http://schemas.microsoft.com/office/drawing/2014/main" id="{ED89DE56-DECF-D51B-00DA-E8CDBBB4EC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:notes">
            <a:extLst>
              <a:ext uri="{FF2B5EF4-FFF2-40B4-BE49-F238E27FC236}">
                <a16:creationId xmlns:a16="http://schemas.microsoft.com/office/drawing/2014/main" id="{FEDF7B2B-DA24-2122-714F-0558D5CF3FB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4:notes">
            <a:extLst>
              <a:ext uri="{FF2B5EF4-FFF2-40B4-BE49-F238E27FC236}">
                <a16:creationId xmlns:a16="http://schemas.microsoft.com/office/drawing/2014/main" id="{95D6771A-BC06-BC54-DEFA-51AD49A39BE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378390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>
          <a:extLst>
            <a:ext uri="{FF2B5EF4-FFF2-40B4-BE49-F238E27FC236}">
              <a16:creationId xmlns:a16="http://schemas.microsoft.com/office/drawing/2014/main" id="{B1AD239B-4292-8A9F-22F6-9F017FEB35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:notes">
            <a:extLst>
              <a:ext uri="{FF2B5EF4-FFF2-40B4-BE49-F238E27FC236}">
                <a16:creationId xmlns:a16="http://schemas.microsoft.com/office/drawing/2014/main" id="{5EC0C2EE-457C-7BD8-2B45-A575BBBC9BC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4:notes">
            <a:extLst>
              <a:ext uri="{FF2B5EF4-FFF2-40B4-BE49-F238E27FC236}">
                <a16:creationId xmlns:a16="http://schemas.microsoft.com/office/drawing/2014/main" id="{1CA28E38-BA29-3F22-FE27-C3F3D34C54E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785438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>
          <a:extLst>
            <a:ext uri="{FF2B5EF4-FFF2-40B4-BE49-F238E27FC236}">
              <a16:creationId xmlns:a16="http://schemas.microsoft.com/office/drawing/2014/main" id="{6EEAB0D0-7322-DF08-238A-BCA4E21425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:notes">
            <a:extLst>
              <a:ext uri="{FF2B5EF4-FFF2-40B4-BE49-F238E27FC236}">
                <a16:creationId xmlns:a16="http://schemas.microsoft.com/office/drawing/2014/main" id="{4D74386B-4702-ECA8-FF08-F557DF9B3EA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7:notes">
            <a:extLst>
              <a:ext uri="{FF2B5EF4-FFF2-40B4-BE49-F238E27FC236}">
                <a16:creationId xmlns:a16="http://schemas.microsoft.com/office/drawing/2014/main" id="{8BF4DE7E-F5E1-6B8F-76FD-A940D203F29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059434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>
          <a:extLst>
            <a:ext uri="{FF2B5EF4-FFF2-40B4-BE49-F238E27FC236}">
              <a16:creationId xmlns:a16="http://schemas.microsoft.com/office/drawing/2014/main" id="{33CE6A9F-320F-67FD-FC62-F45B2F45DF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:notes">
            <a:extLst>
              <a:ext uri="{FF2B5EF4-FFF2-40B4-BE49-F238E27FC236}">
                <a16:creationId xmlns:a16="http://schemas.microsoft.com/office/drawing/2014/main" id="{BF963EAA-2A44-E917-22A1-D5C218F8606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7:notes">
            <a:extLst>
              <a:ext uri="{FF2B5EF4-FFF2-40B4-BE49-F238E27FC236}">
                <a16:creationId xmlns:a16="http://schemas.microsoft.com/office/drawing/2014/main" id="{683D99DE-0FEC-B77C-2206-ECA4A41C1C9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332114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>
          <a:extLst>
            <a:ext uri="{FF2B5EF4-FFF2-40B4-BE49-F238E27FC236}">
              <a16:creationId xmlns:a16="http://schemas.microsoft.com/office/drawing/2014/main" id="{250BD223-F30C-EA6B-13BD-6128F98878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:notes">
            <a:extLst>
              <a:ext uri="{FF2B5EF4-FFF2-40B4-BE49-F238E27FC236}">
                <a16:creationId xmlns:a16="http://schemas.microsoft.com/office/drawing/2014/main" id="{0EFAEC71-1E26-CBCA-4030-0F8CF99296B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4:notes">
            <a:extLst>
              <a:ext uri="{FF2B5EF4-FFF2-40B4-BE49-F238E27FC236}">
                <a16:creationId xmlns:a16="http://schemas.microsoft.com/office/drawing/2014/main" id="{07FA3214-3A59-6E2A-88DA-DC86816DB97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043294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>
          <a:extLst>
            <a:ext uri="{FF2B5EF4-FFF2-40B4-BE49-F238E27FC236}">
              <a16:creationId xmlns:a16="http://schemas.microsoft.com/office/drawing/2014/main" id="{B5C9C1C3-F568-A54F-381B-46012D5F9F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:notes">
            <a:extLst>
              <a:ext uri="{FF2B5EF4-FFF2-40B4-BE49-F238E27FC236}">
                <a16:creationId xmlns:a16="http://schemas.microsoft.com/office/drawing/2014/main" id="{5BD8616C-EA2F-10D4-38D7-060FBA6C154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4:notes">
            <a:extLst>
              <a:ext uri="{FF2B5EF4-FFF2-40B4-BE49-F238E27FC236}">
                <a16:creationId xmlns:a16="http://schemas.microsoft.com/office/drawing/2014/main" id="{453E795A-C503-B985-C4E8-0D0A619DF8C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985483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>
          <a:extLst>
            <a:ext uri="{FF2B5EF4-FFF2-40B4-BE49-F238E27FC236}">
              <a16:creationId xmlns:a16="http://schemas.microsoft.com/office/drawing/2014/main" id="{D0DD9B00-F8E9-C235-D1D3-2BB81DC5BD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:notes">
            <a:extLst>
              <a:ext uri="{FF2B5EF4-FFF2-40B4-BE49-F238E27FC236}">
                <a16:creationId xmlns:a16="http://schemas.microsoft.com/office/drawing/2014/main" id="{74C9945F-0D35-66EC-5834-2CEC8CC0FF4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7:notes">
            <a:extLst>
              <a:ext uri="{FF2B5EF4-FFF2-40B4-BE49-F238E27FC236}">
                <a16:creationId xmlns:a16="http://schemas.microsoft.com/office/drawing/2014/main" id="{12EDBE30-3869-89C8-CB0A-429A9BFFF33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23586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4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4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Google Shape;44;p40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4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4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4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4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4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4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Helvetica Neue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4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4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4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4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4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Helvetica Neue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4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4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4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4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4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4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4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4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Заголовок и объект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3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‹№›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80074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Helvetica Neue"/>
              <a:buNone/>
              <a:defRPr sz="4400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3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8" name="Google Shape;8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B9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9" name="Google Shape;9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B9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10" name="Google Shape;10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B9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B9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B9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B9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B9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B9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B9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B9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B9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‹№›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4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"/>
          <p:cNvSpPr txBox="1"/>
          <p:nvPr/>
        </p:nvSpPr>
        <p:spPr>
          <a:xfrm>
            <a:off x="184871" y="1057734"/>
            <a:ext cx="11401540" cy="2492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indent="452438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lang="ru-RU" sz="28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 </a:t>
            </a:r>
            <a:r>
              <a:rPr lang="ru-RU" sz="2800" b="1" i="0" u="none" strike="noStrike" cap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опитування</a:t>
            </a:r>
            <a:r>
              <a:rPr lang="ru-RU" sz="28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800" b="1" i="0" u="none" strike="noStrike" cap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здобувачів</a:t>
            </a:r>
            <a:r>
              <a:rPr lang="ru-RU" sz="28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800" b="1" i="0" u="none" strike="noStrike" cap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першого</a:t>
            </a:r>
            <a:r>
              <a:rPr lang="ru-RU" sz="28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</a:t>
            </a:r>
            <a:r>
              <a:rPr lang="ru-RU" sz="2800" b="1" i="0" u="none" strike="noStrike" cap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бакалаврського</a:t>
            </a:r>
            <a:r>
              <a:rPr lang="ru-RU" sz="28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), другого (</a:t>
            </a:r>
            <a:r>
              <a:rPr lang="ru-RU" sz="2800" b="1" i="0" u="none" strike="noStrike" cap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магістерського</a:t>
            </a:r>
            <a:r>
              <a:rPr lang="ru-RU" sz="28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), </a:t>
            </a:r>
            <a:r>
              <a:rPr lang="ru-RU" sz="2800" b="1" i="0" u="none" strike="noStrike" cap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третього</a:t>
            </a:r>
            <a:r>
              <a:rPr lang="ru-RU" sz="28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</a:t>
            </a:r>
            <a:r>
              <a:rPr lang="ru-RU" sz="2800" b="1" i="0" u="none" strike="noStrike" cap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освітньо-наукового</a:t>
            </a:r>
            <a:r>
              <a:rPr lang="ru-RU" sz="28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</a:t>
            </a:r>
            <a:r>
              <a:rPr lang="ru-RU" sz="2800" b="1" i="0" u="none" strike="noStrike" cap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рівнів</a:t>
            </a:r>
            <a:r>
              <a:rPr lang="ru-RU" sz="28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800" b="1" i="0" u="none" strike="noStrike" cap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вищої</a:t>
            </a:r>
            <a:r>
              <a:rPr lang="ru-RU" sz="28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800" b="1" i="0" u="none" strike="noStrike" cap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освіти</a:t>
            </a:r>
            <a:r>
              <a:rPr lang="ru-RU" sz="28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800" b="1" i="0" u="none" strike="noStrike" cap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денної</a:t>
            </a:r>
            <a:r>
              <a:rPr lang="ru-RU" sz="28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та </a:t>
            </a:r>
            <a:r>
              <a:rPr lang="ru-RU" sz="2800" b="1" i="0" u="none" strike="noStrike" cap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заочної</a:t>
            </a:r>
            <a:r>
              <a:rPr lang="ru-RU" sz="28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форм </a:t>
            </a:r>
            <a:r>
              <a:rPr lang="ru-RU" sz="2800" b="1" i="0" u="none" strike="noStrike" cap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навчання</a:t>
            </a:r>
            <a:r>
              <a:rPr lang="ru-RU" sz="28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800" b="1" i="0" u="none" strike="noStrike" cap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щодо</a:t>
            </a:r>
            <a:r>
              <a:rPr lang="ru-RU" sz="28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800" b="1" i="0" u="none" strike="noStrike" cap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якості</a:t>
            </a:r>
            <a:r>
              <a:rPr lang="ru-RU" sz="28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800" b="1" i="0" u="none" strike="noStrike" cap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освітніх</a:t>
            </a:r>
            <a:r>
              <a:rPr lang="ru-RU" sz="28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800" b="1" i="0" u="none" strike="noStrike" cap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програм</a:t>
            </a:r>
            <a:endParaRPr b="1" dirty="0"/>
          </a:p>
        </p:txBody>
      </p:sp>
      <p:sp>
        <p:nvSpPr>
          <p:cNvPr id="101" name="Google Shape;101;p3"/>
          <p:cNvSpPr/>
          <p:nvPr/>
        </p:nvSpPr>
        <p:spPr>
          <a:xfrm>
            <a:off x="4702628" y="4082378"/>
            <a:ext cx="7267732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060575" marR="0" lvl="0" indent="-2060575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Доповідачка</a:t>
            </a:r>
            <a:r>
              <a:rPr lang="ru-RU" sz="24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 </a:t>
            </a:r>
            <a:r>
              <a:rPr lang="ru-RU" sz="240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керівниця</a:t>
            </a:r>
            <a:r>
              <a:rPr lang="ru-RU" sz="240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40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відділу</a:t>
            </a:r>
            <a:r>
              <a:rPr lang="ru-RU" sz="240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40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забезпечення</a:t>
            </a:r>
            <a:r>
              <a:rPr lang="ru-RU" sz="240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40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якості</a:t>
            </a:r>
            <a:r>
              <a:rPr lang="ru-RU" sz="240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</a:t>
            </a:r>
            <a:r>
              <a:rPr lang="ru-RU" sz="240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освіти</a:t>
            </a:r>
            <a:r>
              <a:rPr lang="ru-RU" sz="240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Черкашина Т.</a:t>
            </a:r>
            <a:endParaRPr dirty="0"/>
          </a:p>
        </p:txBody>
      </p:sp>
      <p:sp>
        <p:nvSpPr>
          <p:cNvPr id="102" name="Google Shape;102;p3"/>
          <p:cNvSpPr/>
          <p:nvPr/>
        </p:nvSpPr>
        <p:spPr>
          <a:xfrm>
            <a:off x="0" y="3811012"/>
            <a:ext cx="12192000" cy="2308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		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8">
          <a:extLst>
            <a:ext uri="{FF2B5EF4-FFF2-40B4-BE49-F238E27FC236}">
              <a16:creationId xmlns:a16="http://schemas.microsoft.com/office/drawing/2014/main" id="{87EE885A-9484-8A8F-E1AF-D4581FAB6E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7">
            <a:extLst>
              <a:ext uri="{FF2B5EF4-FFF2-40B4-BE49-F238E27FC236}">
                <a16:creationId xmlns:a16="http://schemas.microsoft.com/office/drawing/2014/main" id="{7C22167C-A1C9-A3BD-59D6-BA993D79582F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1796075"/>
            <a:ext cx="12192000" cy="3657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7">
            <a:extLst>
              <a:ext uri="{FF2B5EF4-FFF2-40B4-BE49-F238E27FC236}">
                <a16:creationId xmlns:a16="http://schemas.microsoft.com/office/drawing/2014/main" id="{1BCD45FD-808B-4632-E735-F174D9019748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3769" y="2599271"/>
            <a:ext cx="11207498" cy="365760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7">
            <a:extLst>
              <a:ext uri="{FF2B5EF4-FFF2-40B4-BE49-F238E27FC236}">
                <a16:creationId xmlns:a16="http://schemas.microsoft.com/office/drawing/2014/main" id="{A9FF53FE-1058-5B39-9BE1-C243C6CFE40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66170" y="581870"/>
            <a:ext cx="11319586" cy="1536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algn="ctr">
              <a:lnSpc>
                <a:spcPct val="100000"/>
              </a:lnSpc>
              <a:buClr>
                <a:schemeClr val="lt1"/>
              </a:buClr>
              <a:buSzPts val="2000"/>
            </a:pPr>
            <a:r>
              <a:rPr lang="uk-UA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Анонімне опитування на </a:t>
            </a:r>
            <a:r>
              <a:rPr lang="uk-UA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платфрмі</a:t>
            </a:r>
            <a:r>
              <a:rPr lang="uk-UA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KSU24 </a:t>
            </a:r>
            <a:br>
              <a:rPr lang="uk-UA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здобувачів третього (</a:t>
            </a:r>
            <a:r>
              <a:rPr lang="uk-UA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освітньо</a:t>
            </a:r>
            <a:r>
              <a:rPr lang="uk-UA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-наукового) рівня вищої освіти </a:t>
            </a:r>
            <a:br>
              <a:rPr lang="uk-UA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денної, заочної/вечірньої форм навчання</a:t>
            </a:r>
            <a:br>
              <a:rPr lang="ru-RU" sz="800" dirty="0">
                <a:solidFill>
                  <a:schemeClr val="bg1"/>
                </a:solidFill>
              </a:rPr>
            </a:br>
            <a:endParaRPr sz="2400" dirty="0">
              <a:solidFill>
                <a:schemeClr val="bg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2" name="Таблиця 1">
            <a:extLst>
              <a:ext uri="{FF2B5EF4-FFF2-40B4-BE49-F238E27FC236}">
                <a16:creationId xmlns:a16="http://schemas.microsoft.com/office/drawing/2014/main" id="{EF5C3470-D9A5-3311-25EB-E461E7562F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538492"/>
              </p:ext>
            </p:extLst>
          </p:nvPr>
        </p:nvGraphicFramePr>
        <p:xfrm>
          <a:off x="860808" y="2418401"/>
          <a:ext cx="10470384" cy="2113406"/>
        </p:xfrm>
        <a:graphic>
          <a:graphicData uri="http://schemas.openxmlformats.org/drawingml/2006/table">
            <a:tbl>
              <a:tblPr firstRow="1" bandRow="1">
                <a:tableStyleId>{0CADDF83-8D0E-4C9A-913E-97CF51032D68}</a:tableStyleId>
              </a:tblPr>
              <a:tblGrid>
                <a:gridCol w="3490128">
                  <a:extLst>
                    <a:ext uri="{9D8B030D-6E8A-4147-A177-3AD203B41FA5}">
                      <a16:colId xmlns:a16="http://schemas.microsoft.com/office/drawing/2014/main" val="4257503395"/>
                    </a:ext>
                  </a:extLst>
                </a:gridCol>
                <a:gridCol w="3490128">
                  <a:extLst>
                    <a:ext uri="{9D8B030D-6E8A-4147-A177-3AD203B41FA5}">
                      <a16:colId xmlns:a16="http://schemas.microsoft.com/office/drawing/2014/main" val="483951295"/>
                    </a:ext>
                  </a:extLst>
                </a:gridCol>
                <a:gridCol w="3490128">
                  <a:extLst>
                    <a:ext uri="{9D8B030D-6E8A-4147-A177-3AD203B41FA5}">
                      <a16:colId xmlns:a16="http://schemas.microsoft.com/office/drawing/2014/main" val="2346343838"/>
                    </a:ext>
                  </a:extLst>
                </a:gridCol>
              </a:tblGrid>
              <a:tr h="1056703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Заплановано анкет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Заповнено анкет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залученості</a:t>
                      </a:r>
                      <a:endParaRPr lang="uk-UA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208923"/>
                  </a:ext>
                </a:extLst>
              </a:tr>
              <a:tr h="1056703"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34035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2210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>
          <a:extLst>
            <a:ext uri="{FF2B5EF4-FFF2-40B4-BE49-F238E27FC236}">
              <a16:creationId xmlns:a16="http://schemas.microsoft.com/office/drawing/2014/main" id="{7292F941-F02A-9162-9882-1DDB7E6E04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">
            <a:extLst>
              <a:ext uri="{FF2B5EF4-FFF2-40B4-BE49-F238E27FC236}">
                <a16:creationId xmlns:a16="http://schemas.microsoft.com/office/drawing/2014/main" id="{1B3FF8D5-B74D-DBA1-8015-56DDC9B1D08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74915" y="792376"/>
            <a:ext cx="9956241" cy="727951"/>
          </a:xfr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indent="381635" algn="ctr">
              <a:lnSpc>
                <a:spcPct val="107000"/>
              </a:lnSpc>
              <a:spcAft>
                <a:spcPts val="800"/>
              </a:spcAft>
            </a:pPr>
            <a:r>
              <a:rPr lang="uk-UA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Рівень залученості здобувачів за </a:t>
            </a:r>
            <a:r>
              <a:rPr lang="uk-UA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освітньо</a:t>
            </a:r>
            <a:r>
              <a:rPr lang="uk-UA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-науковими програмами</a:t>
            </a:r>
            <a:br>
              <a:rPr lang="uk-UA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uk-UA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6" name="Діаграма 5">
            <a:extLst>
              <a:ext uri="{FF2B5EF4-FFF2-40B4-BE49-F238E27FC236}">
                <a16:creationId xmlns:a16="http://schemas.microsoft.com/office/drawing/2014/main" id="{429E5E45-22BF-C369-64A7-34170DC5871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10749575"/>
              </p:ext>
            </p:extLst>
          </p:nvPr>
        </p:nvGraphicFramePr>
        <p:xfrm>
          <a:off x="171185" y="1225899"/>
          <a:ext cx="6912903" cy="54361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Таблиця 8">
            <a:extLst>
              <a:ext uri="{FF2B5EF4-FFF2-40B4-BE49-F238E27FC236}">
                <a16:creationId xmlns:a16="http://schemas.microsoft.com/office/drawing/2014/main" id="{0B853696-D0F8-8647-DEC1-71D467BD0C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206981"/>
              </p:ext>
            </p:extLst>
          </p:nvPr>
        </p:nvGraphicFramePr>
        <p:xfrm>
          <a:off x="7163987" y="1520327"/>
          <a:ext cx="4737100" cy="492067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{3D9AE190-93B3-427C-8913-7FC8A484CCCA}</a:tableStyleId>
              </a:tblPr>
              <a:tblGrid>
                <a:gridCol w="268605">
                  <a:extLst>
                    <a:ext uri="{9D8B030D-6E8A-4147-A177-3AD203B41FA5}">
                      <a16:colId xmlns:a16="http://schemas.microsoft.com/office/drawing/2014/main" val="3633565093"/>
                    </a:ext>
                  </a:extLst>
                </a:gridCol>
                <a:gridCol w="2386330">
                  <a:extLst>
                    <a:ext uri="{9D8B030D-6E8A-4147-A177-3AD203B41FA5}">
                      <a16:colId xmlns:a16="http://schemas.microsoft.com/office/drawing/2014/main" val="3302841339"/>
                    </a:ext>
                  </a:extLst>
                </a:gridCol>
                <a:gridCol w="762635">
                  <a:extLst>
                    <a:ext uri="{9D8B030D-6E8A-4147-A177-3AD203B41FA5}">
                      <a16:colId xmlns:a16="http://schemas.microsoft.com/office/drawing/2014/main" val="3734540535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2861955334"/>
                    </a:ext>
                  </a:extLst>
                </a:gridCol>
                <a:gridCol w="689610">
                  <a:extLst>
                    <a:ext uri="{9D8B030D-6E8A-4147-A177-3AD203B41FA5}">
                      <a16:colId xmlns:a16="http://schemas.microsoft.com/office/drawing/2014/main" val="800461365"/>
                    </a:ext>
                  </a:extLst>
                </a:gridCol>
              </a:tblGrid>
              <a:tr h="10719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effectLst/>
                        </a:rPr>
                        <a:t>№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000">
                          <a:effectLst/>
                        </a:rPr>
                        <a:t>Освітньо-наукова програма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  <a:tabLst>
                          <a:tab pos="457200" algn="l"/>
                        </a:tabLst>
                      </a:pPr>
                      <a:r>
                        <a:rPr lang="ru-RU" sz="1000">
                          <a:effectLst/>
                        </a:rPr>
                        <a:t>Згенеровано анкет для опитування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  <a:tabLst>
                          <a:tab pos="457200" algn="l"/>
                        </a:tabLst>
                      </a:pPr>
                      <a:r>
                        <a:rPr lang="ru-RU" sz="1000">
                          <a:effectLst/>
                        </a:rPr>
                        <a:t>Кількість анкет, що були заповнені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000">
                          <a:effectLst/>
                        </a:rPr>
                        <a:t>Відсоток залучених до опитування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78107793"/>
                  </a:ext>
                </a:extLst>
              </a:tr>
              <a:tr h="309379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7000"/>
                        </a:lnSpc>
                        <a:buFont typeface="+mj-lt"/>
                        <a:buAutoNum type="arabicPeriod"/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>
                          <a:effectLst/>
                        </a:rPr>
                        <a:t>Філологія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uk-UA" sz="1100">
                          <a:effectLst/>
                        </a:rPr>
                        <a:t>4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uk-UA" sz="1100">
                          <a:effectLst/>
                        </a:rPr>
                        <a:t>2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uk-UA" sz="1100">
                          <a:effectLst/>
                        </a:rPr>
                        <a:t>50,0%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70668555"/>
                  </a:ext>
                </a:extLst>
              </a:tr>
              <a:tr h="309379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7000"/>
                        </a:lnSpc>
                        <a:buFont typeface="+mj-lt"/>
                        <a:buAutoNum type="arabicPeriod"/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>
                          <a:effectLst/>
                        </a:rPr>
                        <a:t>Правознавство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uk-UA" sz="1100">
                          <a:effectLst/>
                        </a:rPr>
                        <a:t>5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uk-UA" sz="1100">
                          <a:effectLst/>
                        </a:rPr>
                        <a:t>4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uk-UA" sz="1100">
                          <a:effectLst/>
                        </a:rPr>
                        <a:t>80,0%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04113576"/>
                  </a:ext>
                </a:extLst>
              </a:tr>
              <a:tr h="309379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7000"/>
                        </a:lnSpc>
                        <a:buFont typeface="+mj-lt"/>
                        <a:buAutoNum type="arabicPeriod"/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>
                          <a:effectLst/>
                        </a:rPr>
                        <a:t>Економіка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uk-UA" sz="1100">
                          <a:effectLst/>
                        </a:rPr>
                        <a:t>6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uk-UA" sz="1100">
                          <a:effectLst/>
                        </a:rPr>
                        <a:t>5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uk-UA" sz="1100">
                          <a:effectLst/>
                        </a:rPr>
                        <a:t>83,3%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0217935"/>
                  </a:ext>
                </a:extLst>
              </a:tr>
              <a:tr h="309379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7000"/>
                        </a:lnSpc>
                        <a:buFont typeface="+mj-lt"/>
                        <a:buAutoNum type="arabicPeriod"/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>
                          <a:effectLst/>
                        </a:rPr>
                        <a:t>Психологія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uk-UA" sz="1100">
                          <a:effectLst/>
                        </a:rPr>
                        <a:t>4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uk-UA" sz="1100">
                          <a:effectLst/>
                        </a:rPr>
                        <a:t>3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uk-UA" sz="1100">
                          <a:effectLst/>
                        </a:rPr>
                        <a:t>75,0%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62960218"/>
                  </a:ext>
                </a:extLst>
              </a:tr>
              <a:tr h="309379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7000"/>
                        </a:lnSpc>
                        <a:buFont typeface="+mj-lt"/>
                        <a:buAutoNum type="arabicPeriod"/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>
                          <a:effectLst/>
                        </a:rPr>
                        <a:t>Географія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uk-UA" sz="1100">
                          <a:effectLst/>
                        </a:rPr>
                        <a:t>4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uk-UA" sz="1100">
                          <a:effectLst/>
                        </a:rPr>
                        <a:t>4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uk-UA" sz="1100">
                          <a:effectLst/>
                        </a:rPr>
                        <a:t>100,0%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36660065"/>
                  </a:ext>
                </a:extLst>
              </a:tr>
              <a:tr h="635138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7000"/>
                        </a:lnSpc>
                        <a:buFont typeface="+mj-lt"/>
                        <a:buAutoNum type="arabicPeriod"/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>
                          <a:effectLst/>
                        </a:rPr>
                        <a:t>Інженерія програмного забезпечення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uk-UA" sz="1100">
                          <a:effectLst/>
                        </a:rPr>
                        <a:t>8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uk-UA" sz="1100">
                          <a:effectLst/>
                        </a:rPr>
                        <a:t>6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uk-UA" sz="1100">
                          <a:effectLst/>
                        </a:rPr>
                        <a:t>75,0%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38504304"/>
                  </a:ext>
                </a:extLst>
              </a:tr>
              <a:tr h="309379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7000"/>
                        </a:lnSpc>
                        <a:buFont typeface="+mj-lt"/>
                        <a:buAutoNum type="arabicPeriod"/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>
                          <a:effectLst/>
                        </a:rPr>
                        <a:t>Освітні, педагогічні науки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uk-UA" sz="1100">
                          <a:effectLst/>
                        </a:rPr>
                        <a:t>10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uk-UA" sz="1100">
                          <a:effectLst/>
                        </a:rPr>
                        <a:t>10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uk-UA" sz="1100">
                          <a:effectLst/>
                        </a:rPr>
                        <a:t>100,0%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54051166"/>
                  </a:ext>
                </a:extLst>
              </a:tr>
              <a:tr h="309379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7000"/>
                        </a:lnSpc>
                        <a:buFont typeface="+mj-lt"/>
                        <a:buAutoNum type="arabicPeriod"/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>
                          <a:effectLst/>
                        </a:rPr>
                        <a:t>Біологія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uk-UA" sz="1100">
                          <a:effectLst/>
                        </a:rPr>
                        <a:t>4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uk-UA" sz="1100">
                          <a:effectLst/>
                        </a:rPr>
                        <a:t>1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uk-UA" sz="1100">
                          <a:effectLst/>
                        </a:rPr>
                        <a:t>25,0%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82248966"/>
                  </a:ext>
                </a:extLst>
              </a:tr>
              <a:tr h="309379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7000"/>
                        </a:lnSpc>
                        <a:buFont typeface="+mj-lt"/>
                        <a:buAutoNum type="arabicPeriod"/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>
                          <a:effectLst/>
                        </a:rPr>
                        <a:t>Соціальна робота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uk-UA" sz="1100">
                          <a:effectLst/>
                        </a:rPr>
                        <a:t>3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uk-UA" sz="1100">
                          <a:effectLst/>
                        </a:rPr>
                        <a:t>3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uk-UA" sz="1100">
                          <a:effectLst/>
                        </a:rPr>
                        <a:t>100,0%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19717910"/>
                  </a:ext>
                </a:extLst>
              </a:tr>
              <a:tr h="309379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7000"/>
                        </a:lnSpc>
                        <a:buFont typeface="+mj-lt"/>
                        <a:buAutoNum type="arabicPeriod"/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>
                          <a:effectLst/>
                        </a:rPr>
                        <a:t>Історія та археологія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uk-UA" sz="1100">
                          <a:effectLst/>
                        </a:rPr>
                        <a:t>4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uk-UA" sz="1100">
                          <a:effectLst/>
                        </a:rPr>
                        <a:t>4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uk-UA" sz="1100">
                          <a:effectLst/>
                        </a:rPr>
                        <a:t>100,0%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63521839"/>
                  </a:ext>
                </a:extLst>
              </a:tr>
              <a:tr h="4291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effectLst/>
                        </a:rPr>
                        <a:t>Всього по університету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uk-UA" sz="1100">
                          <a:effectLst/>
                        </a:rPr>
                        <a:t>52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uk-UA" sz="1100">
                          <a:effectLst/>
                        </a:rPr>
                        <a:t>42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uk-UA" sz="1100" dirty="0">
                          <a:effectLst/>
                        </a:rPr>
                        <a:t>80,8%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965673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34624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>
          <a:extLst>
            <a:ext uri="{FF2B5EF4-FFF2-40B4-BE49-F238E27FC236}">
              <a16:creationId xmlns:a16="http://schemas.microsoft.com/office/drawing/2014/main" id="{122C3FBB-D0D9-B48F-B3D6-4DDE4A06C5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6E639D5-AB79-EC91-526D-E1549C3E5709}"/>
              </a:ext>
            </a:extLst>
          </p:cNvPr>
          <p:cNvSpPr txBox="1"/>
          <p:nvPr/>
        </p:nvSpPr>
        <p:spPr>
          <a:xfrm>
            <a:off x="-416836" y="386863"/>
            <a:ext cx="6094324" cy="8788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81000" algn="ctr">
              <a:lnSpc>
                <a:spcPct val="150000"/>
              </a:lnSpc>
              <a:spcAft>
                <a:spcPts val="800"/>
              </a:spcAft>
            </a:pPr>
            <a:r>
              <a:rPr lang="uk-UA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Чи відповідає зміст навчальних дисциплін Вашим науковим інтересам?</a:t>
            </a:r>
            <a:endParaRPr lang="uk-UA" sz="1800" i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2" name="Діаграма 1">
            <a:extLst>
              <a:ext uri="{FF2B5EF4-FFF2-40B4-BE49-F238E27FC236}">
                <a16:creationId xmlns:a16="http://schemas.microsoft.com/office/drawing/2014/main" id="{3CACE376-D23C-DA66-78A1-28CB1D55C69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90914716"/>
              </p:ext>
            </p:extLst>
          </p:nvPr>
        </p:nvGraphicFramePr>
        <p:xfrm>
          <a:off x="-433752" y="1758460"/>
          <a:ext cx="6111240" cy="47126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7FCB271-E4AF-7A04-ABD8-A2CB59CAE5FB}"/>
              </a:ext>
            </a:extLst>
          </p:cNvPr>
          <p:cNvSpPr txBox="1"/>
          <p:nvPr/>
        </p:nvSpPr>
        <p:spPr>
          <a:xfrm>
            <a:off x="6289095" y="386863"/>
            <a:ext cx="5901732" cy="8788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36195" algn="ctr">
              <a:lnSpc>
                <a:spcPct val="150000"/>
              </a:lnSpc>
              <a:spcAft>
                <a:spcPts val="800"/>
              </a:spcAft>
            </a:pPr>
            <a:r>
              <a:rPr lang="uk-UA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Чи достатній, на Вашу думку, зміст (набір дисциплін) ОНП для успішної наукової роботи?</a:t>
            </a:r>
            <a:endParaRPr lang="uk-UA" sz="1800" i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7" name="Діаграма 6">
            <a:extLst>
              <a:ext uri="{FF2B5EF4-FFF2-40B4-BE49-F238E27FC236}">
                <a16:creationId xmlns:a16="http://schemas.microsoft.com/office/drawing/2014/main" id="{28E447CE-2783-C59A-1B8D-2A873CBEBD9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55489354"/>
              </p:ext>
            </p:extLst>
          </p:nvPr>
        </p:nvGraphicFramePr>
        <p:xfrm>
          <a:off x="6079587" y="1607736"/>
          <a:ext cx="6111240" cy="4863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0946609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>
          <a:extLst>
            <a:ext uri="{FF2B5EF4-FFF2-40B4-BE49-F238E27FC236}">
              <a16:creationId xmlns:a16="http://schemas.microsoft.com/office/drawing/2014/main" id="{6FF82533-23B3-F3A2-A1C7-80102740CE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">
            <a:extLst>
              <a:ext uri="{FF2B5EF4-FFF2-40B4-BE49-F238E27FC236}">
                <a16:creationId xmlns:a16="http://schemas.microsoft.com/office/drawing/2014/main" id="{71650817-3C38-F39D-D0FD-6E2AA05F6EB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15746" y="466153"/>
            <a:ext cx="5225977" cy="727951"/>
          </a:xfr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R="36195" algn="ctr">
              <a:lnSpc>
                <a:spcPct val="150000"/>
              </a:lnSpc>
              <a:spcAft>
                <a:spcPts val="800"/>
              </a:spcAft>
            </a:pPr>
            <a:r>
              <a:rPr lang="uk-UA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Чи виникають у Вас труднощі під час складання сесії?</a:t>
            </a:r>
            <a:endParaRPr lang="uk-UA" sz="1800" i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2" name="Таблиця 1">
            <a:extLst>
              <a:ext uri="{FF2B5EF4-FFF2-40B4-BE49-F238E27FC236}">
                <a16:creationId xmlns:a16="http://schemas.microsoft.com/office/drawing/2014/main" id="{0D751E78-0121-CBD8-C47C-810655B89F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903068"/>
              </p:ext>
            </p:extLst>
          </p:nvPr>
        </p:nvGraphicFramePr>
        <p:xfrm>
          <a:off x="470599" y="1496301"/>
          <a:ext cx="11426650" cy="4877567"/>
        </p:xfrm>
        <a:graphic>
          <a:graphicData uri="http://schemas.openxmlformats.org/drawingml/2006/table">
            <a:tbl>
              <a:tblPr firstRow="1" bandRow="1">
                <a:tableStyleId>{3D9AE190-93B3-427C-8913-7FC8A484CCCA}</a:tableStyleId>
              </a:tblPr>
              <a:tblGrid>
                <a:gridCol w="5713325">
                  <a:extLst>
                    <a:ext uri="{9D8B030D-6E8A-4147-A177-3AD203B41FA5}">
                      <a16:colId xmlns:a16="http://schemas.microsoft.com/office/drawing/2014/main" val="2866208996"/>
                    </a:ext>
                  </a:extLst>
                </a:gridCol>
                <a:gridCol w="5713325">
                  <a:extLst>
                    <a:ext uri="{9D8B030D-6E8A-4147-A177-3AD203B41FA5}">
                      <a16:colId xmlns:a16="http://schemas.microsoft.com/office/drawing/2014/main" val="2254906754"/>
                    </a:ext>
                  </a:extLst>
                </a:gridCol>
              </a:tblGrid>
              <a:tr h="1765101">
                <a:tc>
                  <a:txBody>
                    <a:bodyPr/>
                    <a:lstStyle/>
                    <a:p>
                      <a:endParaRPr lang="uk-UA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None/>
                      </a:pPr>
                      <a:endParaRPr lang="uk-UA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66818852"/>
                  </a:ext>
                </a:extLst>
              </a:tr>
              <a:tr h="1859216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None/>
                      </a:pPr>
                      <a:endParaRPr lang="uk-UA" sz="18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uk-UA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2654265"/>
                  </a:ext>
                </a:extLst>
              </a:tr>
              <a:tr h="12532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uk-UA" sz="18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uk-UA" sz="18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0706306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E5130E6-BBE4-494F-85F7-5A5B13FDD324}"/>
              </a:ext>
            </a:extLst>
          </p:cNvPr>
          <p:cNvSpPr txBox="1"/>
          <p:nvPr/>
        </p:nvSpPr>
        <p:spPr>
          <a:xfrm>
            <a:off x="-118068" y="315209"/>
            <a:ext cx="6094324" cy="8788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36195" algn="ctr">
              <a:lnSpc>
                <a:spcPct val="150000"/>
              </a:lnSpc>
              <a:spcAft>
                <a:spcPts val="800"/>
              </a:spcAft>
            </a:pPr>
            <a:r>
              <a:rPr lang="uk-UA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Чи реалізовується за Вашою ОНП вільний вибір дисциплін?</a:t>
            </a:r>
            <a:endParaRPr lang="uk-UA" sz="1800" i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5" name="Діаграма 4">
            <a:extLst>
              <a:ext uri="{FF2B5EF4-FFF2-40B4-BE49-F238E27FC236}">
                <a16:creationId xmlns:a16="http://schemas.microsoft.com/office/drawing/2014/main" id="{6C83BB5C-A03B-AB9C-5152-1186CC2F0D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74397226"/>
              </p:ext>
            </p:extLst>
          </p:nvPr>
        </p:nvGraphicFramePr>
        <p:xfrm>
          <a:off x="6096000" y="1596942"/>
          <a:ext cx="5958673" cy="50791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іаграма 5">
            <a:extLst>
              <a:ext uri="{FF2B5EF4-FFF2-40B4-BE49-F238E27FC236}">
                <a16:creationId xmlns:a16="http://schemas.microsoft.com/office/drawing/2014/main" id="{1B85BEAA-E9C6-0694-818D-F3F2C57FDB3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6183596"/>
              </p:ext>
            </p:extLst>
          </p:nvPr>
        </p:nvGraphicFramePr>
        <p:xfrm>
          <a:off x="-368774" y="1596942"/>
          <a:ext cx="6156960" cy="4776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9020457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8">
          <a:extLst>
            <a:ext uri="{FF2B5EF4-FFF2-40B4-BE49-F238E27FC236}">
              <a16:creationId xmlns:a16="http://schemas.microsoft.com/office/drawing/2014/main" id="{EA5F5A3B-85B9-1FCA-B532-19850B08FF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7">
            <a:extLst>
              <a:ext uri="{FF2B5EF4-FFF2-40B4-BE49-F238E27FC236}">
                <a16:creationId xmlns:a16="http://schemas.microsoft.com/office/drawing/2014/main" id="{2196009A-C368-55CD-759C-610B91002B25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1796075"/>
            <a:ext cx="12192000" cy="3657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7">
            <a:extLst>
              <a:ext uri="{FF2B5EF4-FFF2-40B4-BE49-F238E27FC236}">
                <a16:creationId xmlns:a16="http://schemas.microsoft.com/office/drawing/2014/main" id="{11E1EAD6-8AAC-6F3C-FD69-DF2610F9AADC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66170" y="2083938"/>
            <a:ext cx="11690107" cy="365760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7">
            <a:extLst>
              <a:ext uri="{FF2B5EF4-FFF2-40B4-BE49-F238E27FC236}">
                <a16:creationId xmlns:a16="http://schemas.microsoft.com/office/drawing/2014/main" id="{B83CE0E4-1C17-3335-30B3-F9803CE2D8E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66170" y="581870"/>
            <a:ext cx="11319586" cy="1536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ctr">
              <a:lnSpc>
                <a:spcPct val="100000"/>
              </a:lnSpc>
              <a:buClr>
                <a:schemeClr val="lt1"/>
              </a:buClr>
              <a:buSzPts val="2000"/>
            </a:pPr>
            <a:r>
              <a:rPr lang="uk-UA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Загальні рекомендації та побажання здобувачів третього (</a:t>
            </a:r>
            <a:r>
              <a:rPr lang="uk-UA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освітньо</a:t>
            </a:r>
            <a:r>
              <a:rPr lang="uk-UA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-наукового) </a:t>
            </a:r>
            <a:br>
              <a:rPr lang="uk-UA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рівня вищої освіти</a:t>
            </a:r>
            <a:br>
              <a:rPr lang="ru-RU" sz="800" dirty="0">
                <a:solidFill>
                  <a:schemeClr val="bg1"/>
                </a:solidFill>
              </a:rPr>
            </a:br>
            <a:endParaRPr sz="2400" dirty="0">
              <a:solidFill>
                <a:schemeClr val="bg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B7ACCF-F609-DE64-F067-7320FBAF1C82}"/>
              </a:ext>
            </a:extLst>
          </p:cNvPr>
          <p:cNvSpPr txBox="1"/>
          <p:nvPr/>
        </p:nvSpPr>
        <p:spPr>
          <a:xfrm>
            <a:off x="278257" y="1796075"/>
            <a:ext cx="11690107" cy="50799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uk-UA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Додати більше практичних занять. 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uk-UA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Можна додати як додаток до практичної підготовки можливість асистувати викладачам під час викладання.</a:t>
            </a:r>
            <a:endParaRPr lang="uk-UA" sz="17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uk-UA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Збільшити фахову складову ОНП.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uk-UA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Деякі курси викладати англійською.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uk-UA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Систематизувати доступні матеріали в рамках однієї платформи, покращити навігацію серед доступних матеріалів до самостійного опрацювання 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uk-UA" sz="17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В</a:t>
            </a:r>
            <a:r>
              <a:rPr lang="uk-UA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вести практику дискусій з викладачами задля підготовки до захисту статей і дисертації.</a:t>
            </a: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uk-UA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Потрібно більше використовувати можливості платформи KSU24 (деякі викладачі не використовують на 100%, не всі викладачі володіють навичками роботи з цією платформою.</a:t>
            </a:r>
            <a:endParaRPr lang="uk-UA" sz="17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uk-UA" sz="17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Р</a:t>
            </a:r>
            <a:r>
              <a:rPr lang="uk-UA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озширити функціонал даної платформи (наприклад, пряме листування з викладачами, актуальний розклад будь-яких зустрічей тощо).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3120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8">
          <a:extLst>
            <a:ext uri="{FF2B5EF4-FFF2-40B4-BE49-F238E27FC236}">
              <a16:creationId xmlns:a16="http://schemas.microsoft.com/office/drawing/2014/main" id="{7208E3EA-D64E-85C2-D321-62AC90029A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7">
            <a:extLst>
              <a:ext uri="{FF2B5EF4-FFF2-40B4-BE49-F238E27FC236}">
                <a16:creationId xmlns:a16="http://schemas.microsoft.com/office/drawing/2014/main" id="{31D3B6C2-FBC9-BF6B-5CD1-29A6F37B4D9A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1375661"/>
            <a:ext cx="12192000" cy="3657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7">
            <a:extLst>
              <a:ext uri="{FF2B5EF4-FFF2-40B4-BE49-F238E27FC236}">
                <a16:creationId xmlns:a16="http://schemas.microsoft.com/office/drawing/2014/main" id="{D5ED733A-4E9D-39B2-FA7A-2993B9891345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66170" y="2083938"/>
            <a:ext cx="11690107" cy="365760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7">
            <a:extLst>
              <a:ext uri="{FF2B5EF4-FFF2-40B4-BE49-F238E27FC236}">
                <a16:creationId xmlns:a16="http://schemas.microsoft.com/office/drawing/2014/main" id="{316928E8-DCDF-D6AB-3F87-D301051721C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66653" y="684823"/>
            <a:ext cx="11319586" cy="8224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algn="ctr">
              <a:lnSpc>
                <a:spcPct val="100000"/>
              </a:lnSpc>
              <a:buClr>
                <a:schemeClr val="lt1"/>
              </a:buClr>
              <a:buSzPts val="2000"/>
            </a:pPr>
            <a:r>
              <a:rPr lang="uk-UA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Динаміка залученості здобувачів до опитування щодо якості освітніх програм</a:t>
            </a:r>
            <a:br>
              <a:rPr lang="ru-RU" sz="800" dirty="0">
                <a:solidFill>
                  <a:schemeClr val="bg1"/>
                </a:solidFill>
              </a:rPr>
            </a:br>
            <a:endParaRPr sz="2400" dirty="0">
              <a:solidFill>
                <a:schemeClr val="bg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2" name="Діаграма 1">
            <a:extLst>
              <a:ext uri="{FF2B5EF4-FFF2-40B4-BE49-F238E27FC236}">
                <a16:creationId xmlns:a16="http://schemas.microsoft.com/office/drawing/2014/main" id="{FD648D82-6962-DE92-D580-B8A529396C1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0394024"/>
              </p:ext>
            </p:extLst>
          </p:nvPr>
        </p:nvGraphicFramePr>
        <p:xfrm>
          <a:off x="310864" y="1516594"/>
          <a:ext cx="11881136" cy="5256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0634196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1796075"/>
            <a:ext cx="12192000" cy="3657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3769" y="2599271"/>
            <a:ext cx="11207498" cy="365760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7"/>
          <p:cNvSpPr txBox="1">
            <a:spLocks noGrp="1"/>
          </p:cNvSpPr>
          <p:nvPr>
            <p:ph type="title"/>
          </p:nvPr>
        </p:nvSpPr>
        <p:spPr>
          <a:xfrm>
            <a:off x="166170" y="581870"/>
            <a:ext cx="11319586" cy="1536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algn="ctr">
              <a:lnSpc>
                <a:spcPct val="100000"/>
              </a:lnSpc>
              <a:buClr>
                <a:schemeClr val="lt1"/>
              </a:buClr>
              <a:buSzPts val="2000"/>
            </a:pPr>
            <a:r>
              <a:rPr lang="ru-RU" sz="24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 </a:t>
            </a:r>
            <a:r>
              <a:rPr lang="ru-RU" sz="2400" b="1" i="0" u="none" strike="noStrike" cap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опитування</a:t>
            </a:r>
            <a:r>
              <a:rPr lang="ru-RU" sz="24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400" b="1" i="0" u="none" strike="noStrike" cap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здобувачів</a:t>
            </a:r>
            <a:r>
              <a:rPr lang="ru-RU" sz="24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400" b="1" i="0" u="none" strike="noStrike" cap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першого</a:t>
            </a:r>
            <a:r>
              <a:rPr lang="ru-RU" sz="24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</a:t>
            </a:r>
            <a:r>
              <a:rPr lang="ru-RU" sz="2400" b="1" i="0" u="none" strike="noStrike" cap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бакалаврського</a:t>
            </a:r>
            <a:r>
              <a:rPr lang="ru-RU" sz="24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), другого (</a:t>
            </a:r>
            <a:r>
              <a:rPr lang="ru-RU" sz="2400" b="1" i="0" u="none" strike="noStrike" cap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магістерського</a:t>
            </a:r>
            <a:r>
              <a:rPr lang="ru-RU" sz="24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), </a:t>
            </a:r>
            <a:r>
              <a:rPr lang="ru-RU" sz="2400" b="1" i="0" u="none" strike="noStrike" cap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третього</a:t>
            </a:r>
            <a:r>
              <a:rPr lang="ru-RU" sz="24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</a:t>
            </a:r>
            <a:r>
              <a:rPr lang="ru-RU" sz="2400" b="1" i="0" u="none" strike="noStrike" cap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освітньо-наукового</a:t>
            </a:r>
            <a:r>
              <a:rPr lang="ru-RU" sz="24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</a:t>
            </a:r>
            <a:r>
              <a:rPr lang="ru-RU" sz="2400" b="1" i="0" u="none" strike="noStrike" cap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рівнів</a:t>
            </a:r>
            <a:r>
              <a:rPr lang="ru-RU" sz="24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400" b="1" i="0" u="none" strike="noStrike" cap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вищої</a:t>
            </a:r>
            <a:r>
              <a:rPr lang="ru-RU" sz="24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400" b="1" i="0" u="none" strike="noStrike" cap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освіти</a:t>
            </a:r>
            <a:r>
              <a:rPr lang="ru-RU" sz="24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400" b="1" i="0" u="none" strike="noStrike" cap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денної</a:t>
            </a:r>
            <a:r>
              <a:rPr lang="ru-RU" sz="24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та </a:t>
            </a:r>
            <a:r>
              <a:rPr lang="ru-RU" sz="2400" b="1" i="0" u="none" strike="noStrike" cap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заочної</a:t>
            </a:r>
            <a:r>
              <a:rPr lang="ru-RU" sz="24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форм </a:t>
            </a:r>
            <a:r>
              <a:rPr lang="ru-RU" sz="2400" b="1" i="0" u="none" strike="noStrike" cap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навчання</a:t>
            </a:r>
            <a:r>
              <a:rPr lang="ru-RU" sz="24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400" b="1" i="0" u="none" strike="noStrike" cap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щодо</a:t>
            </a:r>
            <a:r>
              <a:rPr lang="ru-RU" sz="24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400" b="1" i="0" u="none" strike="noStrike" cap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якості</a:t>
            </a:r>
            <a:r>
              <a:rPr lang="ru-RU" sz="24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400" b="1" i="0" u="none" strike="noStrike" cap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освітніх</a:t>
            </a:r>
            <a:r>
              <a:rPr lang="ru-RU" sz="24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400" b="1" i="0" u="none" strike="noStrike" cap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програм</a:t>
            </a:r>
            <a:br>
              <a:rPr lang="ru-RU" sz="900" b="1" dirty="0"/>
            </a:br>
            <a:br>
              <a:rPr lang="ru-RU" sz="800" dirty="0"/>
            </a:br>
            <a:endParaRPr sz="24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2" name="Google Shape;132;p7"/>
          <p:cNvSpPr/>
          <p:nvPr/>
        </p:nvSpPr>
        <p:spPr>
          <a:xfrm>
            <a:off x="463036" y="2047481"/>
            <a:ext cx="11207498" cy="47031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ПРОЄКТ РІШЕННЯ: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342900" lvl="0" indent="-342900" algn="just">
              <a:lnSpc>
                <a:spcPct val="107000"/>
              </a:lnSpc>
              <a:buNone/>
              <a:tabLst>
                <a:tab pos="228600" algn="l"/>
              </a:tabLst>
            </a:pPr>
            <a:r>
              <a:rPr lang="uk-UA" sz="22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Затвердити результати </a:t>
            </a:r>
            <a:r>
              <a:rPr lang="ru-RU" sz="22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опитування</a:t>
            </a:r>
            <a:r>
              <a:rPr lang="ru-RU" sz="22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здобувачів</a:t>
            </a:r>
            <a:r>
              <a:rPr lang="ru-RU" sz="22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першого</a:t>
            </a:r>
            <a:r>
              <a:rPr lang="ru-RU" sz="22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2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бакалаврського</a:t>
            </a:r>
            <a:r>
              <a:rPr lang="ru-RU" sz="22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другого (</a:t>
            </a:r>
            <a:r>
              <a:rPr lang="ru-RU" sz="22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магістерського</a:t>
            </a:r>
            <a:r>
              <a:rPr lang="ru-RU" sz="22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ru-RU" sz="22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третього</a:t>
            </a:r>
            <a:r>
              <a:rPr lang="ru-RU" sz="22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2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освітньо-наукового</a:t>
            </a:r>
            <a:r>
              <a:rPr lang="ru-RU" sz="22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22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рівнів</a:t>
            </a:r>
            <a:r>
              <a:rPr lang="ru-RU" sz="22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вищої</a:t>
            </a:r>
            <a:r>
              <a:rPr lang="ru-RU" sz="22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освіти</a:t>
            </a:r>
            <a:r>
              <a:rPr lang="ru-RU" sz="22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денної</a:t>
            </a:r>
            <a:r>
              <a:rPr lang="ru-RU" sz="22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2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заочної</a:t>
            </a:r>
            <a:r>
              <a:rPr lang="ru-RU" sz="22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ru-RU" sz="22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вечірньої</a:t>
            </a:r>
            <a:r>
              <a:rPr lang="ru-RU" sz="22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форм </a:t>
            </a:r>
            <a:r>
              <a:rPr lang="ru-RU" sz="22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навчання</a:t>
            </a:r>
            <a:r>
              <a:rPr lang="ru-RU" sz="22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щодо</a:t>
            </a:r>
            <a:r>
              <a:rPr lang="ru-RU" sz="22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якості</a:t>
            </a:r>
            <a:r>
              <a:rPr lang="ru-RU" sz="22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освітніх</a:t>
            </a:r>
            <a:r>
              <a:rPr lang="ru-RU" sz="22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</a:t>
            </a:r>
            <a:r>
              <a:rPr lang="ru-RU" sz="22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2200" dirty="0">
              <a:solidFill>
                <a:schemeClr val="bg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None/>
              <a:tabLst>
                <a:tab pos="228600" algn="l"/>
              </a:tabLst>
            </a:pPr>
            <a:r>
              <a:rPr lang="ru-RU" sz="22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Гарантам ОП:</a:t>
            </a:r>
            <a:endParaRPr lang="uk-UA" sz="2200" dirty="0">
              <a:solidFill>
                <a:schemeClr val="bg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0510" indent="-90170" algn="just">
              <a:lnSpc>
                <a:spcPct val="107000"/>
              </a:lnSpc>
              <a:buNone/>
            </a:pPr>
            <a:r>
              <a:rPr lang="ru-RU" sz="22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ru-RU" sz="22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розглянути</a:t>
            </a:r>
            <a:r>
              <a:rPr lang="ru-RU" sz="22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2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обговорити</a:t>
            </a:r>
            <a:r>
              <a:rPr lang="ru-RU" sz="22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результати</a:t>
            </a:r>
            <a:r>
              <a:rPr lang="ru-RU" sz="22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опитування</a:t>
            </a:r>
            <a:r>
              <a:rPr lang="ru-RU" sz="22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здобувачів</a:t>
            </a:r>
            <a:r>
              <a:rPr lang="ru-RU" sz="22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2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засіданнях</a:t>
            </a:r>
            <a:r>
              <a:rPr lang="ru-RU" sz="22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кафедр, </a:t>
            </a:r>
            <a:r>
              <a:rPr lang="ru-RU" sz="22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засіданнях</a:t>
            </a:r>
            <a:r>
              <a:rPr lang="ru-RU" sz="22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робочих</a:t>
            </a:r>
            <a:r>
              <a:rPr lang="ru-RU" sz="22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груп</a:t>
            </a:r>
            <a:r>
              <a:rPr lang="ru-RU" sz="22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ОП, </a:t>
            </a:r>
            <a:r>
              <a:rPr lang="ru-RU" sz="22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вчених</a:t>
            </a:r>
            <a:r>
              <a:rPr lang="ru-RU" sz="22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радах </a:t>
            </a:r>
            <a:r>
              <a:rPr lang="ru-RU" sz="22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факультетів</a:t>
            </a:r>
            <a:r>
              <a:rPr lang="ru-RU" sz="22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за </a:t>
            </a:r>
            <a:r>
              <a:rPr lang="ru-RU" sz="2200" b="1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обґрунтованої</a:t>
            </a:r>
            <a:r>
              <a:rPr lang="ru-RU" sz="2200" b="1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необхідності</a:t>
            </a:r>
            <a:r>
              <a:rPr lang="ru-RU" sz="2200" b="1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200" b="1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врахувати</a:t>
            </a:r>
            <a:r>
              <a:rPr lang="ru-RU" sz="2200" b="1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результати</a:t>
            </a:r>
            <a:r>
              <a:rPr lang="ru-RU" sz="2200" b="1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опитувань</a:t>
            </a:r>
            <a:r>
              <a:rPr lang="ru-RU" sz="22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при плановому </a:t>
            </a:r>
            <a:r>
              <a:rPr lang="ru-RU" sz="22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перегляді</a:t>
            </a:r>
            <a:r>
              <a:rPr lang="ru-RU" sz="22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освітніх</a:t>
            </a:r>
            <a:r>
              <a:rPr lang="ru-RU" sz="22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</a:t>
            </a:r>
            <a:r>
              <a:rPr lang="ru-RU" sz="22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протягом</a:t>
            </a:r>
            <a:r>
              <a:rPr lang="ru-RU" sz="2200" b="1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квітня</a:t>
            </a:r>
            <a:r>
              <a:rPr lang="ru-RU" sz="2200" b="1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2025 року;</a:t>
            </a:r>
            <a:endParaRPr lang="uk-UA" sz="2200" b="1" dirty="0">
              <a:solidFill>
                <a:schemeClr val="bg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0510" indent="-90170" algn="just">
              <a:lnSpc>
                <a:spcPct val="107000"/>
              </a:lnSpc>
              <a:spcAft>
                <a:spcPts val="800"/>
              </a:spcAft>
            </a:pPr>
            <a:r>
              <a:rPr lang="ru-RU" sz="22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22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відповідно</a:t>
            </a:r>
            <a:r>
              <a:rPr lang="ru-RU" sz="22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22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цільових</a:t>
            </a:r>
            <a:r>
              <a:rPr lang="ru-RU" sz="22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показників</a:t>
            </a:r>
            <a:r>
              <a:rPr lang="ru-RU" sz="22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Херсонського</a:t>
            </a:r>
            <a:r>
              <a:rPr lang="ru-RU" sz="22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державного </a:t>
            </a:r>
            <a:r>
              <a:rPr lang="ru-RU" sz="22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університету</a:t>
            </a:r>
            <a:r>
              <a:rPr lang="ru-RU" sz="22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200" b="1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31 грудня 2025 року </a:t>
            </a:r>
            <a:r>
              <a:rPr lang="ru-RU" sz="2200" b="1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забезпечити</a:t>
            </a:r>
            <a:r>
              <a:rPr lang="ru-RU" sz="2200" b="1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залученість</a:t>
            </a:r>
            <a:r>
              <a:rPr lang="ru-RU" sz="2200" b="1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здобувачів</a:t>
            </a:r>
            <a:r>
              <a:rPr lang="ru-RU" sz="2200" b="1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2200" b="1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анонімних</a:t>
            </a:r>
            <a:r>
              <a:rPr lang="ru-RU" sz="2200" b="1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опитувань</a:t>
            </a:r>
            <a:r>
              <a:rPr lang="ru-RU" sz="2200" b="1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 </a:t>
            </a:r>
            <a:r>
              <a:rPr lang="ru-RU" sz="2200" b="1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менше</a:t>
            </a:r>
            <a:r>
              <a:rPr lang="ru-RU" sz="2200" b="1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60%.</a:t>
            </a:r>
            <a:endParaRPr lang="uk-UA" sz="2200" b="1" dirty="0">
              <a:solidFill>
                <a:schemeClr val="bg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8">
          <a:extLst>
            <a:ext uri="{FF2B5EF4-FFF2-40B4-BE49-F238E27FC236}">
              <a16:creationId xmlns:a16="http://schemas.microsoft.com/office/drawing/2014/main" id="{FAF42D4E-2D68-B9F3-3E2B-0A302626E0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7">
            <a:extLst>
              <a:ext uri="{FF2B5EF4-FFF2-40B4-BE49-F238E27FC236}">
                <a16:creationId xmlns:a16="http://schemas.microsoft.com/office/drawing/2014/main" id="{E787C6B5-F5DA-0CE9-72AC-C39BF39440A7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1796075"/>
            <a:ext cx="12192000" cy="3657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7">
            <a:extLst>
              <a:ext uri="{FF2B5EF4-FFF2-40B4-BE49-F238E27FC236}">
                <a16:creationId xmlns:a16="http://schemas.microsoft.com/office/drawing/2014/main" id="{6D6CACF8-14F1-43B5-FF67-6A6066A5430D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3769" y="2599271"/>
            <a:ext cx="11207498" cy="365760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7">
            <a:extLst>
              <a:ext uri="{FF2B5EF4-FFF2-40B4-BE49-F238E27FC236}">
                <a16:creationId xmlns:a16="http://schemas.microsoft.com/office/drawing/2014/main" id="{5D508C0A-3440-38A9-EFCD-303395CEFAC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66170" y="581870"/>
            <a:ext cx="11319586" cy="1536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algn="ctr">
              <a:lnSpc>
                <a:spcPct val="100000"/>
              </a:lnSpc>
              <a:buClr>
                <a:schemeClr val="lt1"/>
              </a:buClr>
              <a:buSzPts val="2000"/>
            </a:pPr>
            <a:r>
              <a:rPr lang="uk-UA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Анонімне опитування на </a:t>
            </a:r>
            <a:r>
              <a:rPr lang="uk-UA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платфрмі</a:t>
            </a:r>
            <a:r>
              <a:rPr lang="uk-UA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KSU24 </a:t>
            </a:r>
            <a:br>
              <a:rPr lang="uk-UA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здобувачів першого (бакалаврського) рівня вищої освіти </a:t>
            </a:r>
            <a:br>
              <a:rPr lang="uk-UA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денної та заочної форм навчання</a:t>
            </a:r>
            <a:br>
              <a:rPr lang="ru-RU" sz="800" dirty="0">
                <a:solidFill>
                  <a:schemeClr val="bg1"/>
                </a:solidFill>
              </a:rPr>
            </a:br>
            <a:endParaRPr sz="2400" dirty="0">
              <a:solidFill>
                <a:schemeClr val="bg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2" name="Таблиця 1">
            <a:extLst>
              <a:ext uri="{FF2B5EF4-FFF2-40B4-BE49-F238E27FC236}">
                <a16:creationId xmlns:a16="http://schemas.microsoft.com/office/drawing/2014/main" id="{1F3813C5-7924-9C9B-71CB-A64E2ED493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934242"/>
              </p:ext>
            </p:extLst>
          </p:nvPr>
        </p:nvGraphicFramePr>
        <p:xfrm>
          <a:off x="860808" y="2418401"/>
          <a:ext cx="10470384" cy="3749040"/>
        </p:xfrm>
        <a:graphic>
          <a:graphicData uri="http://schemas.openxmlformats.org/drawingml/2006/table">
            <a:tbl>
              <a:tblPr firstRow="1" bandRow="1">
                <a:tableStyleId>{0CADDF83-8D0E-4C9A-913E-97CF51032D68}</a:tableStyleId>
              </a:tblPr>
              <a:tblGrid>
                <a:gridCol w="3490128">
                  <a:extLst>
                    <a:ext uri="{9D8B030D-6E8A-4147-A177-3AD203B41FA5}">
                      <a16:colId xmlns:a16="http://schemas.microsoft.com/office/drawing/2014/main" val="4257503395"/>
                    </a:ext>
                  </a:extLst>
                </a:gridCol>
                <a:gridCol w="3490128">
                  <a:extLst>
                    <a:ext uri="{9D8B030D-6E8A-4147-A177-3AD203B41FA5}">
                      <a16:colId xmlns:a16="http://schemas.microsoft.com/office/drawing/2014/main" val="483951295"/>
                    </a:ext>
                  </a:extLst>
                </a:gridCol>
                <a:gridCol w="3490128">
                  <a:extLst>
                    <a:ext uri="{9D8B030D-6E8A-4147-A177-3AD203B41FA5}">
                      <a16:colId xmlns:a16="http://schemas.microsoft.com/office/drawing/2014/main" val="23463438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Заплановано анкет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Заповнено анкет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залученості</a:t>
                      </a:r>
                      <a:endParaRPr lang="uk-UA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208923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uk-UA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Денна форма навчання</a:t>
                      </a:r>
                    </a:p>
                    <a:p>
                      <a:pPr algn="ctr"/>
                      <a:endParaRPr lang="uk-UA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700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57,4%</a:t>
                      </a:r>
                    </a:p>
                    <a:p>
                      <a:pPr algn="ctr"/>
                      <a:endParaRPr lang="uk-UA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3403507"/>
                  </a:ext>
                </a:extLst>
              </a:tr>
              <a:tr h="474576">
                <a:tc gridSpan="3">
                  <a:txBody>
                    <a:bodyPr/>
                    <a:lstStyle/>
                    <a:p>
                      <a:pPr algn="ctr"/>
                      <a:r>
                        <a:rPr lang="uk-UA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Заочна </a:t>
                      </a:r>
                      <a:r>
                        <a:rPr lang="uk-UA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 навчання</a:t>
                      </a:r>
                    </a:p>
                    <a:p>
                      <a:pPr algn="ctr"/>
                      <a:endParaRPr lang="uk-UA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85980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44,8%</a:t>
                      </a:r>
                    </a:p>
                    <a:p>
                      <a:pPr algn="ctr"/>
                      <a:endParaRPr lang="uk-UA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5265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029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>
          <a:extLst>
            <a:ext uri="{FF2B5EF4-FFF2-40B4-BE49-F238E27FC236}">
              <a16:creationId xmlns:a16="http://schemas.microsoft.com/office/drawing/2014/main" id="{AD01A8EA-75EC-8BC3-45FA-42A0CC4D46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">
            <a:extLst>
              <a:ext uri="{FF2B5EF4-FFF2-40B4-BE49-F238E27FC236}">
                <a16:creationId xmlns:a16="http://schemas.microsoft.com/office/drawing/2014/main" id="{8B352E01-D5F1-8FCD-0152-5B36D4A8C1B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74915" y="792376"/>
            <a:ext cx="4429647" cy="727951"/>
          </a:xfr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indent="381635" algn="ctr">
              <a:lnSpc>
                <a:spcPct val="107000"/>
              </a:lnSpc>
              <a:spcAft>
                <a:spcPts val="800"/>
              </a:spcAft>
            </a:pPr>
            <a:r>
              <a:rPr lang="uk-UA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Рівень залученості здобувачів за факультетами університету</a:t>
            </a:r>
            <a:br>
              <a:rPr lang="uk-UA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uk-UA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(денна форма навчання)</a:t>
            </a:r>
            <a:br>
              <a:rPr lang="uk-UA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2" name="Таблиця 1">
            <a:extLst>
              <a:ext uri="{FF2B5EF4-FFF2-40B4-BE49-F238E27FC236}">
                <a16:creationId xmlns:a16="http://schemas.microsoft.com/office/drawing/2014/main" id="{BFC21105-06F1-3A49-DFD0-BCF9A55BE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216725"/>
              </p:ext>
            </p:extLst>
          </p:nvPr>
        </p:nvGraphicFramePr>
        <p:xfrm>
          <a:off x="470599" y="1496301"/>
          <a:ext cx="11426650" cy="4877567"/>
        </p:xfrm>
        <a:graphic>
          <a:graphicData uri="http://schemas.openxmlformats.org/drawingml/2006/table">
            <a:tbl>
              <a:tblPr firstRow="1" bandRow="1">
                <a:tableStyleId>{3D9AE190-93B3-427C-8913-7FC8A484CCCA}</a:tableStyleId>
              </a:tblPr>
              <a:tblGrid>
                <a:gridCol w="5713325">
                  <a:extLst>
                    <a:ext uri="{9D8B030D-6E8A-4147-A177-3AD203B41FA5}">
                      <a16:colId xmlns:a16="http://schemas.microsoft.com/office/drawing/2014/main" val="2866208996"/>
                    </a:ext>
                  </a:extLst>
                </a:gridCol>
                <a:gridCol w="5713325">
                  <a:extLst>
                    <a:ext uri="{9D8B030D-6E8A-4147-A177-3AD203B41FA5}">
                      <a16:colId xmlns:a16="http://schemas.microsoft.com/office/drawing/2014/main" val="2254906754"/>
                    </a:ext>
                  </a:extLst>
                </a:gridCol>
              </a:tblGrid>
              <a:tr h="1765101">
                <a:tc>
                  <a:txBody>
                    <a:bodyPr/>
                    <a:lstStyle/>
                    <a:p>
                      <a:pPr indent="381635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uk-UA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None/>
                      </a:pPr>
                      <a:endParaRPr lang="uk-UA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66818852"/>
                  </a:ext>
                </a:extLst>
              </a:tr>
              <a:tr h="1859216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None/>
                      </a:pPr>
                      <a:endParaRPr lang="uk-UA" sz="18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uk-UA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2654265"/>
                  </a:ext>
                </a:extLst>
              </a:tr>
              <a:tr h="12532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uk-UA" sz="18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uk-UA" sz="18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07063061"/>
                  </a:ext>
                </a:extLst>
              </a:tr>
            </a:tbl>
          </a:graphicData>
        </a:graphic>
      </p:graphicFrame>
      <p:sp>
        <p:nvSpPr>
          <p:cNvPr id="3" name="Google Shape;107;p4">
            <a:extLst>
              <a:ext uri="{FF2B5EF4-FFF2-40B4-BE49-F238E27FC236}">
                <a16:creationId xmlns:a16="http://schemas.microsoft.com/office/drawing/2014/main" id="{5A97E5D3-FF58-8EF3-01DB-02CF8FA77C54}"/>
              </a:ext>
            </a:extLst>
          </p:cNvPr>
          <p:cNvSpPr txBox="1">
            <a:spLocks/>
          </p:cNvSpPr>
          <p:nvPr/>
        </p:nvSpPr>
        <p:spPr>
          <a:xfrm>
            <a:off x="6725697" y="792376"/>
            <a:ext cx="4429647" cy="7279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Helvetica Neue"/>
              <a:buNone/>
              <a:defRPr sz="4400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381635" algn="ctr">
              <a:lnSpc>
                <a:spcPct val="107000"/>
              </a:lnSpc>
              <a:spcAft>
                <a:spcPts val="800"/>
              </a:spcAf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Рівень залученості здобувачів за факультетами університету</a:t>
            </a:r>
            <a:br>
              <a:rPr lang="uk-UA" sz="1600" dirty="0"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(заочна форма навчання)</a:t>
            </a:r>
            <a:br>
              <a:rPr lang="uk-UA" sz="1600" dirty="0"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6" name="Диаграмма 2">
            <a:extLst>
              <a:ext uri="{FF2B5EF4-FFF2-40B4-BE49-F238E27FC236}">
                <a16:creationId xmlns:a16="http://schemas.microsoft.com/office/drawing/2014/main" id="{6B385FC6-15B8-9103-46AD-F38F33132FB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32888828"/>
              </p:ext>
            </p:extLst>
          </p:nvPr>
        </p:nvGraphicFramePr>
        <p:xfrm>
          <a:off x="-70632" y="1788606"/>
          <a:ext cx="5920740" cy="51749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Диаграмма 2">
            <a:extLst>
              <a:ext uri="{FF2B5EF4-FFF2-40B4-BE49-F238E27FC236}">
                <a16:creationId xmlns:a16="http://schemas.microsoft.com/office/drawing/2014/main" id="{BE20E5AC-2B33-E770-C72E-14C79BC62F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33001161"/>
              </p:ext>
            </p:extLst>
          </p:nvPr>
        </p:nvGraphicFramePr>
        <p:xfrm>
          <a:off x="5976509" y="1788606"/>
          <a:ext cx="5920740" cy="48775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07643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>
          <a:extLst>
            <a:ext uri="{FF2B5EF4-FFF2-40B4-BE49-F238E27FC236}">
              <a16:creationId xmlns:a16="http://schemas.microsoft.com/office/drawing/2014/main" id="{9CCC7EDE-3C38-749E-F269-57FA70393D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">
            <a:extLst>
              <a:ext uri="{FF2B5EF4-FFF2-40B4-BE49-F238E27FC236}">
                <a16:creationId xmlns:a16="http://schemas.microsoft.com/office/drawing/2014/main" id="{48818330-FB86-7467-3EFA-1FBAC6BA5F6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74915" y="792376"/>
            <a:ext cx="4429647" cy="727951"/>
          </a:xfr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indent="381635" algn="ctr">
              <a:lnSpc>
                <a:spcPct val="107000"/>
              </a:lnSpc>
              <a:spcAft>
                <a:spcPts val="800"/>
              </a:spcAft>
            </a:pP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Наскільки відповідає зміст освітньої програми, на якій Ви навчаєтеся, Вашим очікуванням?</a:t>
            </a:r>
            <a:b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uk-UA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2" name="Таблиця 1">
            <a:extLst>
              <a:ext uri="{FF2B5EF4-FFF2-40B4-BE49-F238E27FC236}">
                <a16:creationId xmlns:a16="http://schemas.microsoft.com/office/drawing/2014/main" id="{14C91829-EA1F-D8BD-AC59-58532CC4EA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2970109"/>
              </p:ext>
            </p:extLst>
          </p:nvPr>
        </p:nvGraphicFramePr>
        <p:xfrm>
          <a:off x="470599" y="1496301"/>
          <a:ext cx="11426650" cy="5165756"/>
        </p:xfrm>
        <a:graphic>
          <a:graphicData uri="http://schemas.openxmlformats.org/drawingml/2006/table">
            <a:tbl>
              <a:tblPr firstRow="1" bandRow="1">
                <a:tableStyleId>{3D9AE190-93B3-427C-8913-7FC8A484CCCA}</a:tableStyleId>
              </a:tblPr>
              <a:tblGrid>
                <a:gridCol w="5713325">
                  <a:extLst>
                    <a:ext uri="{9D8B030D-6E8A-4147-A177-3AD203B41FA5}">
                      <a16:colId xmlns:a16="http://schemas.microsoft.com/office/drawing/2014/main" val="2866208996"/>
                    </a:ext>
                  </a:extLst>
                </a:gridCol>
                <a:gridCol w="5713325">
                  <a:extLst>
                    <a:ext uri="{9D8B030D-6E8A-4147-A177-3AD203B41FA5}">
                      <a16:colId xmlns:a16="http://schemas.microsoft.com/office/drawing/2014/main" val="2254906754"/>
                    </a:ext>
                  </a:extLst>
                </a:gridCol>
              </a:tblGrid>
              <a:tr h="1765101">
                <a:tc>
                  <a:txBody>
                    <a:bodyPr/>
                    <a:lstStyle/>
                    <a:p>
                      <a:pPr indent="381635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uk-UA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None/>
                      </a:pPr>
                      <a:endParaRPr lang="uk-UA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66818852"/>
                  </a:ext>
                </a:extLst>
              </a:tr>
              <a:tr h="1859216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None/>
                      </a:pPr>
                      <a:endParaRPr lang="uk-UA" sz="18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uk-UA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2654265"/>
                  </a:ext>
                </a:extLst>
              </a:tr>
              <a:tr h="15414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uk-UA" sz="18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uk-UA" sz="18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07063061"/>
                  </a:ext>
                </a:extLst>
              </a:tr>
            </a:tbl>
          </a:graphicData>
        </a:graphic>
      </p:graphicFrame>
      <p:sp>
        <p:nvSpPr>
          <p:cNvPr id="3" name="Google Shape;107;p4">
            <a:extLst>
              <a:ext uri="{FF2B5EF4-FFF2-40B4-BE49-F238E27FC236}">
                <a16:creationId xmlns:a16="http://schemas.microsoft.com/office/drawing/2014/main" id="{3286DADA-E77B-5698-2A02-27A4A11025A9}"/>
              </a:ext>
            </a:extLst>
          </p:cNvPr>
          <p:cNvSpPr txBox="1">
            <a:spLocks/>
          </p:cNvSpPr>
          <p:nvPr/>
        </p:nvSpPr>
        <p:spPr>
          <a:xfrm>
            <a:off x="6725697" y="953150"/>
            <a:ext cx="4429647" cy="7279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Helvetica Neue"/>
              <a:buNone/>
              <a:defRPr sz="4400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381635" algn="ctr">
              <a:lnSpc>
                <a:spcPct val="107000"/>
              </a:lnSpc>
              <a:spcAft>
                <a:spcPts val="800"/>
              </a:spcAft>
            </a:pP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Чи забезпечує, на Вашу думку, змістове наповнення освітньої програми (освітні компоненти/ навчальні дисципліни) якісне навчання?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381635" algn="ctr">
              <a:lnSpc>
                <a:spcPct val="107000"/>
              </a:lnSpc>
              <a:spcAft>
                <a:spcPts val="800"/>
              </a:spcAft>
            </a:pPr>
            <a:br>
              <a:rPr lang="uk-UA" sz="1600" dirty="0"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Діаграма 4">
            <a:extLst>
              <a:ext uri="{FF2B5EF4-FFF2-40B4-BE49-F238E27FC236}">
                <a16:creationId xmlns:a16="http://schemas.microsoft.com/office/drawing/2014/main" id="{2AB3459C-186A-DA90-BD0F-605639FF5F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35772272"/>
              </p:ext>
            </p:extLst>
          </p:nvPr>
        </p:nvGraphicFramePr>
        <p:xfrm>
          <a:off x="74065" y="1893019"/>
          <a:ext cx="6256020" cy="4779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іаграма 7">
            <a:extLst>
              <a:ext uri="{FF2B5EF4-FFF2-40B4-BE49-F238E27FC236}">
                <a16:creationId xmlns:a16="http://schemas.microsoft.com/office/drawing/2014/main" id="{E532E9E2-16FC-A10E-9F2A-BEC4A90624A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02987475"/>
              </p:ext>
            </p:extLst>
          </p:nvPr>
        </p:nvGraphicFramePr>
        <p:xfrm>
          <a:off x="6183924" y="1868993"/>
          <a:ext cx="6210300" cy="4793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55876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8">
          <a:extLst>
            <a:ext uri="{FF2B5EF4-FFF2-40B4-BE49-F238E27FC236}">
              <a16:creationId xmlns:a16="http://schemas.microsoft.com/office/drawing/2014/main" id="{EDDF27AA-69A2-B811-FBC5-EE38695C23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7">
            <a:extLst>
              <a:ext uri="{FF2B5EF4-FFF2-40B4-BE49-F238E27FC236}">
                <a16:creationId xmlns:a16="http://schemas.microsoft.com/office/drawing/2014/main" id="{68D8A0C7-16DF-E9C9-E90E-BAB6FD509A30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1796075"/>
            <a:ext cx="12192000" cy="3657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7">
            <a:extLst>
              <a:ext uri="{FF2B5EF4-FFF2-40B4-BE49-F238E27FC236}">
                <a16:creationId xmlns:a16="http://schemas.microsoft.com/office/drawing/2014/main" id="{8EE6A955-4800-C519-DEAD-92B8D22AFA8F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3769" y="2599271"/>
            <a:ext cx="11207498" cy="365760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7">
            <a:extLst>
              <a:ext uri="{FF2B5EF4-FFF2-40B4-BE49-F238E27FC236}">
                <a16:creationId xmlns:a16="http://schemas.microsoft.com/office/drawing/2014/main" id="{3BEDFCF0-882A-5A8B-D0E3-3B5F7D3479D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66170" y="581870"/>
            <a:ext cx="11319586" cy="1536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ctr">
              <a:lnSpc>
                <a:spcPct val="100000"/>
              </a:lnSpc>
              <a:buClr>
                <a:schemeClr val="lt1"/>
              </a:buClr>
              <a:buSzPts val="2000"/>
            </a:pPr>
            <a:r>
              <a:rPr lang="uk-UA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Загальні рекомендації та побажання здобувачів першого (бакалаврського) рівня вищої освіти</a:t>
            </a:r>
            <a:br>
              <a:rPr lang="ru-RU" sz="800" dirty="0">
                <a:solidFill>
                  <a:schemeClr val="bg1"/>
                </a:solidFill>
              </a:rPr>
            </a:br>
            <a:endParaRPr sz="2400" dirty="0">
              <a:solidFill>
                <a:schemeClr val="bg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E46627-6E80-784B-9912-8C8608C0AE20}"/>
              </a:ext>
            </a:extLst>
          </p:cNvPr>
          <p:cNvSpPr txBox="1"/>
          <p:nvPr/>
        </p:nvSpPr>
        <p:spPr>
          <a:xfrm>
            <a:off x="186234" y="1835788"/>
            <a:ext cx="11465692" cy="49398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36195" indent="-342900" algn="just">
              <a:buFont typeface="Wingdings" panose="05000000000000000000" pitchFamily="2" charset="2"/>
              <a:buChar char="Ø"/>
            </a:pPr>
            <a:r>
              <a:rPr lang="uk-UA" sz="2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uk-UA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озглянути можливість збільшення практичних занять і завдань для підсилення практичної підготовки з дисциплін професійного спрямування</a:t>
            </a:r>
            <a:r>
              <a:rPr lang="uk-UA" sz="2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342900" marR="36195" indent="-342900" algn="just">
              <a:buFont typeface="Wingdings" panose="05000000000000000000" pitchFamily="2" charset="2"/>
              <a:buChar char="Ø"/>
            </a:pPr>
            <a:endParaRPr lang="uk-UA" sz="2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36195" indent="-342900" algn="just">
              <a:buFont typeface="Wingdings" panose="05000000000000000000" pitchFamily="2" charset="2"/>
              <a:buChar char="Ø"/>
            </a:pPr>
            <a:r>
              <a:rPr lang="uk-UA" sz="2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Розглянути можливість</a:t>
            </a:r>
            <a:r>
              <a:rPr lang="uk-UA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збільшення кількості творчих завдань  відповідно спеціальності.</a:t>
            </a:r>
          </a:p>
          <a:p>
            <a:pPr marR="36195" algn="just"/>
            <a:r>
              <a:rPr lang="uk-UA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marR="36195" indent="-342900" algn="just">
              <a:buFont typeface="Wingdings" panose="05000000000000000000" pitchFamily="2" charset="2"/>
              <a:buChar char="Ø"/>
            </a:pPr>
            <a:r>
              <a:rPr lang="uk-UA" sz="2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Бажано </a:t>
            </a:r>
            <a:r>
              <a:rPr lang="uk-UA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повноцінне проведення практичних і лекційних занять у малокомплектних групах.</a:t>
            </a:r>
          </a:p>
          <a:p>
            <a:pPr marL="342900" marR="36195" indent="-342900" algn="just">
              <a:buFont typeface="Wingdings" panose="05000000000000000000" pitchFamily="2" charset="2"/>
              <a:buChar char="Ø"/>
            </a:pPr>
            <a:endParaRPr lang="uk-UA" sz="2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36195" indent="-342900" algn="just">
              <a:buFont typeface="Wingdings" panose="05000000000000000000" pitchFamily="2" charset="2"/>
              <a:buChar char="Ø"/>
            </a:pPr>
            <a:r>
              <a:rPr lang="uk-UA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Осучаснити деякі освітні компоненти.  </a:t>
            </a:r>
          </a:p>
          <a:p>
            <a:pPr marR="36195" algn="just"/>
            <a:endParaRPr lang="uk-UA" sz="2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36195" indent="-342900" algn="just">
              <a:buFont typeface="Wingdings" panose="05000000000000000000" pitchFamily="2" charset="2"/>
              <a:buChar char="Ø"/>
            </a:pPr>
            <a:r>
              <a:rPr lang="uk-UA" sz="2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uk-UA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ереглянути підхід до викладання теоретичних дисциплін, зробивши їх більш інтерактивними та прикладним. </a:t>
            </a:r>
          </a:p>
          <a:p>
            <a:pPr marL="342900" marR="36195" indent="-342900" algn="just">
              <a:buFont typeface="Wingdings" panose="05000000000000000000" pitchFamily="2" charset="2"/>
              <a:buChar char="Ø"/>
            </a:pPr>
            <a:endParaRPr lang="uk-UA" sz="2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36195" indent="-342900" algn="just">
              <a:buFont typeface="Wingdings" panose="05000000000000000000" pitchFamily="2" charset="2"/>
              <a:buChar char="Ø"/>
            </a:pPr>
            <a:r>
              <a:rPr lang="uk-UA" sz="2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вернути увагу на дублювання деяких дисциплін на одній освітній програмі.  </a:t>
            </a:r>
          </a:p>
          <a:p>
            <a:pPr marL="342900" marR="36195" indent="-342900" algn="just">
              <a:buFont typeface="Wingdings" panose="05000000000000000000" pitchFamily="2" charset="2"/>
              <a:buChar char="Ø"/>
            </a:pPr>
            <a:endParaRPr lang="uk-UA" sz="2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36195" indent="-342900" algn="just">
              <a:buFont typeface="Wingdings" panose="05000000000000000000" pitchFamily="2" charset="2"/>
              <a:buChar char="Ø"/>
            </a:pPr>
            <a:r>
              <a:rPr lang="uk-UA" sz="2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меншити кількість ДВВ загального циклу на користь фахових дисциплін.</a:t>
            </a:r>
          </a:p>
        </p:txBody>
      </p:sp>
    </p:spTree>
    <p:extLst>
      <p:ext uri="{BB962C8B-B14F-4D97-AF65-F5344CB8AC3E}">
        <p14:creationId xmlns:p14="http://schemas.microsoft.com/office/powerpoint/2010/main" val="355703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8">
          <a:extLst>
            <a:ext uri="{FF2B5EF4-FFF2-40B4-BE49-F238E27FC236}">
              <a16:creationId xmlns:a16="http://schemas.microsoft.com/office/drawing/2014/main" id="{73E8F782-9D45-1A73-75D0-7DF46FCCF0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7">
            <a:extLst>
              <a:ext uri="{FF2B5EF4-FFF2-40B4-BE49-F238E27FC236}">
                <a16:creationId xmlns:a16="http://schemas.microsoft.com/office/drawing/2014/main" id="{1B716146-9B5F-0012-673A-5DF7E6AE110E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1796075"/>
            <a:ext cx="12192000" cy="3657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7">
            <a:extLst>
              <a:ext uri="{FF2B5EF4-FFF2-40B4-BE49-F238E27FC236}">
                <a16:creationId xmlns:a16="http://schemas.microsoft.com/office/drawing/2014/main" id="{A16AFF1D-0542-3562-D374-3936C065470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3769" y="2599271"/>
            <a:ext cx="11207498" cy="365760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7">
            <a:extLst>
              <a:ext uri="{FF2B5EF4-FFF2-40B4-BE49-F238E27FC236}">
                <a16:creationId xmlns:a16="http://schemas.microsoft.com/office/drawing/2014/main" id="{01E3A551-D698-8041-2B07-5E19B418BD2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66170" y="581870"/>
            <a:ext cx="11319586" cy="1536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algn="ctr">
              <a:lnSpc>
                <a:spcPct val="100000"/>
              </a:lnSpc>
              <a:buClr>
                <a:schemeClr val="lt1"/>
              </a:buClr>
              <a:buSzPts val="2000"/>
            </a:pPr>
            <a:r>
              <a:rPr lang="uk-UA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Анонімне опитування на </a:t>
            </a:r>
            <a:r>
              <a:rPr lang="uk-UA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платфрмі</a:t>
            </a:r>
            <a:r>
              <a:rPr lang="uk-UA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KSU24 </a:t>
            </a:r>
            <a:br>
              <a:rPr lang="uk-UA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здобувачів другого (магістерського) рівня вищої освіти </a:t>
            </a:r>
            <a:br>
              <a:rPr lang="uk-UA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денної та заочної форм навчання</a:t>
            </a:r>
            <a:br>
              <a:rPr lang="ru-RU" sz="800" dirty="0">
                <a:solidFill>
                  <a:schemeClr val="bg1"/>
                </a:solidFill>
              </a:rPr>
            </a:br>
            <a:endParaRPr sz="2400" dirty="0">
              <a:solidFill>
                <a:schemeClr val="bg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2" name="Таблиця 1">
            <a:extLst>
              <a:ext uri="{FF2B5EF4-FFF2-40B4-BE49-F238E27FC236}">
                <a16:creationId xmlns:a16="http://schemas.microsoft.com/office/drawing/2014/main" id="{841E8C08-6911-D81E-2C34-A1844A2775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102810"/>
              </p:ext>
            </p:extLst>
          </p:nvPr>
        </p:nvGraphicFramePr>
        <p:xfrm>
          <a:off x="860808" y="2418401"/>
          <a:ext cx="10470384" cy="3749040"/>
        </p:xfrm>
        <a:graphic>
          <a:graphicData uri="http://schemas.openxmlformats.org/drawingml/2006/table">
            <a:tbl>
              <a:tblPr firstRow="1" bandRow="1">
                <a:tableStyleId>{0CADDF83-8D0E-4C9A-913E-97CF51032D68}</a:tableStyleId>
              </a:tblPr>
              <a:tblGrid>
                <a:gridCol w="3490128">
                  <a:extLst>
                    <a:ext uri="{9D8B030D-6E8A-4147-A177-3AD203B41FA5}">
                      <a16:colId xmlns:a16="http://schemas.microsoft.com/office/drawing/2014/main" val="4257503395"/>
                    </a:ext>
                  </a:extLst>
                </a:gridCol>
                <a:gridCol w="3490128">
                  <a:extLst>
                    <a:ext uri="{9D8B030D-6E8A-4147-A177-3AD203B41FA5}">
                      <a16:colId xmlns:a16="http://schemas.microsoft.com/office/drawing/2014/main" val="483951295"/>
                    </a:ext>
                  </a:extLst>
                </a:gridCol>
                <a:gridCol w="3490128">
                  <a:extLst>
                    <a:ext uri="{9D8B030D-6E8A-4147-A177-3AD203B41FA5}">
                      <a16:colId xmlns:a16="http://schemas.microsoft.com/office/drawing/2014/main" val="23463438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Заплановано анкет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Заповнено анкет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залученості</a:t>
                      </a:r>
                      <a:endParaRPr lang="uk-UA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208923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uk-UA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Денна форма навчання</a:t>
                      </a:r>
                    </a:p>
                    <a:p>
                      <a:pPr algn="ctr"/>
                      <a:endParaRPr lang="uk-UA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700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58,4%</a:t>
                      </a:r>
                    </a:p>
                    <a:p>
                      <a:pPr algn="ctr"/>
                      <a:endParaRPr lang="uk-UA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3403507"/>
                  </a:ext>
                </a:extLst>
              </a:tr>
              <a:tr h="474576">
                <a:tc gridSpan="3">
                  <a:txBody>
                    <a:bodyPr/>
                    <a:lstStyle/>
                    <a:p>
                      <a:pPr algn="ctr"/>
                      <a:r>
                        <a:rPr lang="uk-UA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Заочна </a:t>
                      </a:r>
                      <a:r>
                        <a:rPr lang="uk-UA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 навчання</a:t>
                      </a:r>
                    </a:p>
                    <a:p>
                      <a:pPr algn="ctr"/>
                      <a:endParaRPr lang="uk-UA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85980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58,5%</a:t>
                      </a:r>
                    </a:p>
                    <a:p>
                      <a:pPr algn="ctr"/>
                      <a:endParaRPr lang="uk-UA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5265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0407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>
          <a:extLst>
            <a:ext uri="{FF2B5EF4-FFF2-40B4-BE49-F238E27FC236}">
              <a16:creationId xmlns:a16="http://schemas.microsoft.com/office/drawing/2014/main" id="{0CAC0FB5-E85B-7043-34DA-01385AEC3A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">
            <a:extLst>
              <a:ext uri="{FF2B5EF4-FFF2-40B4-BE49-F238E27FC236}">
                <a16:creationId xmlns:a16="http://schemas.microsoft.com/office/drawing/2014/main" id="{B871FCFE-8091-1583-72F1-6ECBE73B3F8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74915" y="792376"/>
            <a:ext cx="4429647" cy="727951"/>
          </a:xfr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indent="381635" algn="ctr">
              <a:lnSpc>
                <a:spcPct val="107000"/>
              </a:lnSpc>
              <a:spcAft>
                <a:spcPts val="800"/>
              </a:spcAft>
            </a:pPr>
            <a:r>
              <a:rPr lang="uk-UA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Рівень залученості здобувачів за факультетами університету</a:t>
            </a:r>
            <a:br>
              <a:rPr lang="uk-UA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uk-UA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(денна форма навчання)</a:t>
            </a:r>
            <a:br>
              <a:rPr lang="uk-UA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2" name="Таблиця 1">
            <a:extLst>
              <a:ext uri="{FF2B5EF4-FFF2-40B4-BE49-F238E27FC236}">
                <a16:creationId xmlns:a16="http://schemas.microsoft.com/office/drawing/2014/main" id="{390B956A-1EEB-C112-BC99-7FCDE6AD55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451092"/>
              </p:ext>
            </p:extLst>
          </p:nvPr>
        </p:nvGraphicFramePr>
        <p:xfrm>
          <a:off x="-2975985" y="2109250"/>
          <a:ext cx="11426650" cy="4877567"/>
        </p:xfrm>
        <a:graphic>
          <a:graphicData uri="http://schemas.openxmlformats.org/drawingml/2006/table">
            <a:tbl>
              <a:tblPr firstRow="1" bandRow="1">
                <a:tableStyleId>{3D9AE190-93B3-427C-8913-7FC8A484CCCA}</a:tableStyleId>
              </a:tblPr>
              <a:tblGrid>
                <a:gridCol w="5713325">
                  <a:extLst>
                    <a:ext uri="{9D8B030D-6E8A-4147-A177-3AD203B41FA5}">
                      <a16:colId xmlns:a16="http://schemas.microsoft.com/office/drawing/2014/main" val="2866208996"/>
                    </a:ext>
                  </a:extLst>
                </a:gridCol>
                <a:gridCol w="5713325">
                  <a:extLst>
                    <a:ext uri="{9D8B030D-6E8A-4147-A177-3AD203B41FA5}">
                      <a16:colId xmlns:a16="http://schemas.microsoft.com/office/drawing/2014/main" val="2254906754"/>
                    </a:ext>
                  </a:extLst>
                </a:gridCol>
              </a:tblGrid>
              <a:tr h="1765101">
                <a:tc>
                  <a:txBody>
                    <a:bodyPr/>
                    <a:lstStyle/>
                    <a:p>
                      <a:pPr indent="381635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uk-UA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None/>
                      </a:pPr>
                      <a:endParaRPr lang="uk-UA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66818852"/>
                  </a:ext>
                </a:extLst>
              </a:tr>
              <a:tr h="1859216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None/>
                      </a:pPr>
                      <a:endParaRPr lang="uk-UA" sz="18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uk-UA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2654265"/>
                  </a:ext>
                </a:extLst>
              </a:tr>
              <a:tr h="12532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uk-UA" sz="18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uk-UA" sz="18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07063061"/>
                  </a:ext>
                </a:extLst>
              </a:tr>
            </a:tbl>
          </a:graphicData>
        </a:graphic>
      </p:graphicFrame>
      <p:sp>
        <p:nvSpPr>
          <p:cNvPr id="3" name="Google Shape;107;p4">
            <a:extLst>
              <a:ext uri="{FF2B5EF4-FFF2-40B4-BE49-F238E27FC236}">
                <a16:creationId xmlns:a16="http://schemas.microsoft.com/office/drawing/2014/main" id="{E394A902-EBFB-544C-6578-1F28D507F5FA}"/>
              </a:ext>
            </a:extLst>
          </p:cNvPr>
          <p:cNvSpPr txBox="1">
            <a:spLocks/>
          </p:cNvSpPr>
          <p:nvPr/>
        </p:nvSpPr>
        <p:spPr>
          <a:xfrm>
            <a:off x="6725697" y="792376"/>
            <a:ext cx="4429647" cy="7279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Helvetica Neue"/>
              <a:buNone/>
              <a:defRPr sz="4400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381635" algn="ctr">
              <a:lnSpc>
                <a:spcPct val="107000"/>
              </a:lnSpc>
              <a:spcAft>
                <a:spcPts val="800"/>
              </a:spcAf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Рівень залученості здобувачів за факультетами університету</a:t>
            </a:r>
            <a:br>
              <a:rPr lang="uk-UA" sz="1600" dirty="0"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(заочна форма навчання)</a:t>
            </a:r>
            <a:br>
              <a:rPr lang="uk-UA" sz="1600" dirty="0"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Диаграмма 2">
            <a:extLst>
              <a:ext uri="{FF2B5EF4-FFF2-40B4-BE49-F238E27FC236}">
                <a16:creationId xmlns:a16="http://schemas.microsoft.com/office/drawing/2014/main" id="{8BF0B27C-72EA-2AC3-B70F-362DB30524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22685161"/>
              </p:ext>
            </p:extLst>
          </p:nvPr>
        </p:nvGraphicFramePr>
        <p:xfrm>
          <a:off x="0" y="1778558"/>
          <a:ext cx="6278880" cy="46925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Диаграмма 2">
            <a:extLst>
              <a:ext uri="{FF2B5EF4-FFF2-40B4-BE49-F238E27FC236}">
                <a16:creationId xmlns:a16="http://schemas.microsoft.com/office/drawing/2014/main" id="{C48DDEAB-AD85-FBF3-83CE-49826405DD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69626865"/>
              </p:ext>
            </p:extLst>
          </p:nvPr>
        </p:nvGraphicFramePr>
        <p:xfrm>
          <a:off x="6284970" y="1778558"/>
          <a:ext cx="5939790" cy="46925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636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>
          <a:extLst>
            <a:ext uri="{FF2B5EF4-FFF2-40B4-BE49-F238E27FC236}">
              <a16:creationId xmlns:a16="http://schemas.microsoft.com/office/drawing/2014/main" id="{362FCB55-4144-0CA1-7172-C2BD2095DD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">
            <a:extLst>
              <a:ext uri="{FF2B5EF4-FFF2-40B4-BE49-F238E27FC236}">
                <a16:creationId xmlns:a16="http://schemas.microsoft.com/office/drawing/2014/main" id="{2D7D5BA8-8DA5-971E-5023-2BC461B1F3C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74915" y="792376"/>
            <a:ext cx="4429647" cy="727951"/>
          </a:xfr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indent="381635" algn="ctr">
              <a:lnSpc>
                <a:spcPct val="107000"/>
              </a:lnSpc>
              <a:spcAft>
                <a:spcPts val="800"/>
              </a:spcAft>
            </a:pP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Наскільки відповідає зміст освітньої програми, на якій Ви навчаєтеся, Вашим очікуванням?</a:t>
            </a:r>
            <a:b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uk-UA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2" name="Таблиця 1">
            <a:extLst>
              <a:ext uri="{FF2B5EF4-FFF2-40B4-BE49-F238E27FC236}">
                <a16:creationId xmlns:a16="http://schemas.microsoft.com/office/drawing/2014/main" id="{91ED562D-EC14-0EFA-F7C0-DE7DE0589BA5}"/>
              </a:ext>
            </a:extLst>
          </p:cNvPr>
          <p:cNvGraphicFramePr>
            <a:graphicFrameLocks noGrp="1"/>
          </p:cNvGraphicFramePr>
          <p:nvPr/>
        </p:nvGraphicFramePr>
        <p:xfrm>
          <a:off x="470599" y="1496301"/>
          <a:ext cx="11426650" cy="5165756"/>
        </p:xfrm>
        <a:graphic>
          <a:graphicData uri="http://schemas.openxmlformats.org/drawingml/2006/table">
            <a:tbl>
              <a:tblPr firstRow="1" bandRow="1">
                <a:tableStyleId>{3D9AE190-93B3-427C-8913-7FC8A484CCCA}</a:tableStyleId>
              </a:tblPr>
              <a:tblGrid>
                <a:gridCol w="5713325">
                  <a:extLst>
                    <a:ext uri="{9D8B030D-6E8A-4147-A177-3AD203B41FA5}">
                      <a16:colId xmlns:a16="http://schemas.microsoft.com/office/drawing/2014/main" val="2866208996"/>
                    </a:ext>
                  </a:extLst>
                </a:gridCol>
                <a:gridCol w="5713325">
                  <a:extLst>
                    <a:ext uri="{9D8B030D-6E8A-4147-A177-3AD203B41FA5}">
                      <a16:colId xmlns:a16="http://schemas.microsoft.com/office/drawing/2014/main" val="2254906754"/>
                    </a:ext>
                  </a:extLst>
                </a:gridCol>
              </a:tblGrid>
              <a:tr h="1765101">
                <a:tc>
                  <a:txBody>
                    <a:bodyPr/>
                    <a:lstStyle/>
                    <a:p>
                      <a:pPr indent="381635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uk-UA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None/>
                      </a:pPr>
                      <a:endParaRPr lang="uk-UA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66818852"/>
                  </a:ext>
                </a:extLst>
              </a:tr>
              <a:tr h="1859216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None/>
                      </a:pPr>
                      <a:endParaRPr lang="uk-UA" sz="18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uk-UA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2654265"/>
                  </a:ext>
                </a:extLst>
              </a:tr>
              <a:tr h="15414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uk-UA" sz="18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uk-UA" sz="18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07063061"/>
                  </a:ext>
                </a:extLst>
              </a:tr>
            </a:tbl>
          </a:graphicData>
        </a:graphic>
      </p:graphicFrame>
      <p:sp>
        <p:nvSpPr>
          <p:cNvPr id="3" name="Google Shape;107;p4">
            <a:extLst>
              <a:ext uri="{FF2B5EF4-FFF2-40B4-BE49-F238E27FC236}">
                <a16:creationId xmlns:a16="http://schemas.microsoft.com/office/drawing/2014/main" id="{DFEF4551-CD3D-730D-4B83-95CD7A1CD8A6}"/>
              </a:ext>
            </a:extLst>
          </p:cNvPr>
          <p:cNvSpPr txBox="1">
            <a:spLocks/>
          </p:cNvSpPr>
          <p:nvPr/>
        </p:nvSpPr>
        <p:spPr>
          <a:xfrm>
            <a:off x="6725697" y="953150"/>
            <a:ext cx="4429647" cy="7279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Helvetica Neue"/>
              <a:buNone/>
              <a:defRPr sz="4400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381635" algn="ctr">
              <a:lnSpc>
                <a:spcPct val="107000"/>
              </a:lnSpc>
              <a:spcAft>
                <a:spcPts val="800"/>
              </a:spcAft>
            </a:pP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Чи забезпечує, на Вашу думку, змістове наповнення освітньої програми (освітні компоненти/ навчальні дисципліни) якісне навчання?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381635" algn="ctr">
              <a:lnSpc>
                <a:spcPct val="107000"/>
              </a:lnSpc>
              <a:spcAft>
                <a:spcPts val="800"/>
              </a:spcAft>
            </a:pPr>
            <a:br>
              <a:rPr lang="uk-UA" sz="1600" dirty="0"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Діаграма 3">
            <a:extLst>
              <a:ext uri="{FF2B5EF4-FFF2-40B4-BE49-F238E27FC236}">
                <a16:creationId xmlns:a16="http://schemas.microsoft.com/office/drawing/2014/main" id="{AFD4A715-3C97-41EB-D52B-BE7BEF66A4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0173923"/>
              </p:ext>
            </p:extLst>
          </p:nvPr>
        </p:nvGraphicFramePr>
        <p:xfrm>
          <a:off x="164124" y="1681101"/>
          <a:ext cx="6019800" cy="4870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іаграма 5">
            <a:extLst>
              <a:ext uri="{FF2B5EF4-FFF2-40B4-BE49-F238E27FC236}">
                <a16:creationId xmlns:a16="http://schemas.microsoft.com/office/drawing/2014/main" id="{A0253AC1-9F4F-4B8E-0F38-819667697B5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05402821"/>
              </p:ext>
            </p:extLst>
          </p:nvPr>
        </p:nvGraphicFramePr>
        <p:xfrm>
          <a:off x="6183924" y="1681101"/>
          <a:ext cx="6065520" cy="4790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70127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8">
          <a:extLst>
            <a:ext uri="{FF2B5EF4-FFF2-40B4-BE49-F238E27FC236}">
              <a16:creationId xmlns:a16="http://schemas.microsoft.com/office/drawing/2014/main" id="{B3A711A7-D5B4-3DC4-9A8A-36D4BE269E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7">
            <a:extLst>
              <a:ext uri="{FF2B5EF4-FFF2-40B4-BE49-F238E27FC236}">
                <a16:creationId xmlns:a16="http://schemas.microsoft.com/office/drawing/2014/main" id="{A338273D-CC18-6AA2-7936-E1A959F0CFFC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1796075"/>
            <a:ext cx="12192000" cy="3657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7">
            <a:extLst>
              <a:ext uri="{FF2B5EF4-FFF2-40B4-BE49-F238E27FC236}">
                <a16:creationId xmlns:a16="http://schemas.microsoft.com/office/drawing/2014/main" id="{041A6804-02F0-A6C8-37D5-33E2E5A9AC08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3769" y="2599271"/>
            <a:ext cx="11207498" cy="365760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7">
            <a:extLst>
              <a:ext uri="{FF2B5EF4-FFF2-40B4-BE49-F238E27FC236}">
                <a16:creationId xmlns:a16="http://schemas.microsoft.com/office/drawing/2014/main" id="{884E8F19-7AE4-2F16-9BD8-C6CFC4BF5B8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66170" y="581870"/>
            <a:ext cx="11319586" cy="1536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ctr">
              <a:lnSpc>
                <a:spcPct val="100000"/>
              </a:lnSpc>
              <a:buClr>
                <a:schemeClr val="lt1"/>
              </a:buClr>
              <a:buSzPts val="2000"/>
            </a:pPr>
            <a:r>
              <a:rPr lang="uk-UA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Загальні рекомендації та побажання здобувачів </a:t>
            </a:r>
            <a:r>
              <a:rPr lang="uk-UA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uk-UA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ругого (магістерського) </a:t>
            </a:r>
            <a:br>
              <a:rPr lang="uk-UA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рівня вищої освіти</a:t>
            </a:r>
            <a:br>
              <a:rPr lang="ru-RU" sz="800" dirty="0">
                <a:solidFill>
                  <a:schemeClr val="bg1"/>
                </a:solidFill>
              </a:rPr>
            </a:br>
            <a:endParaRPr sz="2400" dirty="0">
              <a:solidFill>
                <a:schemeClr val="bg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2AD4C56-DCC0-BFCE-B59D-37A187157BE2}"/>
              </a:ext>
            </a:extLst>
          </p:cNvPr>
          <p:cNvSpPr txBox="1"/>
          <p:nvPr/>
        </p:nvSpPr>
        <p:spPr>
          <a:xfrm>
            <a:off x="492251" y="1993863"/>
            <a:ext cx="11207498" cy="44579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36195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озглянути можливість збільшення практичних занять і завдань для підсилення практичної підготовки з дисциплін професійного спрямування.</a:t>
            </a:r>
          </a:p>
          <a:p>
            <a:pPr marL="342900" marR="36195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36195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Більш широко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використовувати інформаційні інструменти та ресурси. </a:t>
            </a:r>
          </a:p>
          <a:p>
            <a:pPr marL="342900" marR="36195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36195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Оновити та осучаснити деякі види робіт.</a:t>
            </a:r>
          </a:p>
          <a:p>
            <a:pPr marL="342900" marR="36195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36195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більшити кількість фахових дисциплін.</a:t>
            </a:r>
          </a:p>
        </p:txBody>
      </p:sp>
    </p:spTree>
    <p:extLst>
      <p:ext uri="{BB962C8B-B14F-4D97-AF65-F5344CB8AC3E}">
        <p14:creationId xmlns:p14="http://schemas.microsoft.com/office/powerpoint/2010/main" val="35063579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3">
      <a:dk1>
        <a:srgbClr val="01285C"/>
      </a:dk1>
      <a:lt1>
        <a:srgbClr val="FFFFFF"/>
      </a:lt1>
      <a:dk2>
        <a:srgbClr val="003E75"/>
      </a:dk2>
      <a:lt2>
        <a:srgbClr val="F6E342"/>
      </a:lt2>
      <a:accent1>
        <a:srgbClr val="0058A8"/>
      </a:accent1>
      <a:accent2>
        <a:srgbClr val="3FA9F5"/>
      </a:accent2>
      <a:accent3>
        <a:srgbClr val="F6E342"/>
      </a:accent3>
      <a:accent4>
        <a:srgbClr val="75BDFF"/>
      </a:accent4>
      <a:accent5>
        <a:srgbClr val="6B6B6B"/>
      </a:accent5>
      <a:accent6>
        <a:srgbClr val="414141"/>
      </a:accent6>
      <a:hlink>
        <a:srgbClr val="FFFFFF"/>
      </a:hlink>
      <a:folHlink>
        <a:srgbClr val="FFFF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914</Words>
  <Application>Microsoft Office PowerPoint</Application>
  <PresentationFormat>Широкий екран</PresentationFormat>
  <Paragraphs>234</Paragraphs>
  <Slides>16</Slides>
  <Notes>16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16</vt:i4>
      </vt:variant>
    </vt:vector>
  </HeadingPairs>
  <TitlesOfParts>
    <vt:vector size="22" baseType="lpstr">
      <vt:lpstr>Wingdings</vt:lpstr>
      <vt:lpstr>Times New Roman</vt:lpstr>
      <vt:lpstr>Arial</vt:lpstr>
      <vt:lpstr>Calibri</vt:lpstr>
      <vt:lpstr>Helvetica Neue</vt:lpstr>
      <vt:lpstr>Тема Office</vt:lpstr>
      <vt:lpstr>Презентація PowerPoint</vt:lpstr>
      <vt:lpstr>Анонімне опитування на платфрмі KSU24  для здобувачів першого (бакалаврського) рівня вищої освіти  денної та заочної форм навчання </vt:lpstr>
      <vt:lpstr>Рівень залученості здобувачів за факультетами університету (денна форма навчання) </vt:lpstr>
      <vt:lpstr>Наскільки відповідає зміст освітньої програми, на якій Ви навчаєтеся, Вашим очікуванням?  </vt:lpstr>
      <vt:lpstr>Загальні рекомендації та побажання здобувачів першого (бакалаврського) рівня вищої освіти </vt:lpstr>
      <vt:lpstr>Анонімне опитування на платфрмі KSU24  для здобувачів другого (магістерського) рівня вищої освіти  денної та заочної форм навчання </vt:lpstr>
      <vt:lpstr>Рівень залученості здобувачів за факультетами університету (денна форма навчання) </vt:lpstr>
      <vt:lpstr>Наскільки відповідає зміст освітньої програми, на якій Ви навчаєтеся, Вашим очікуванням?  </vt:lpstr>
      <vt:lpstr>Загальні рекомендації та побажання здобувачів другого (магістерського)  рівня вищої освіти </vt:lpstr>
      <vt:lpstr>Анонімне опитування на платфрмі KSU24  для здобувачів третього (освітньо-наукового) рівня вищої освіти  денної, заочної/вечірньої форм навчання </vt:lpstr>
      <vt:lpstr>Рівень залученості здобувачів за освітньо-науковими програмами  </vt:lpstr>
      <vt:lpstr>Презентація PowerPoint</vt:lpstr>
      <vt:lpstr>Чи виникають у Вас труднощі під час складання сесії?</vt:lpstr>
      <vt:lpstr>Загальні рекомендації та побажання здобувачів третього (освітньо-наукового)  рівня вищої освіти </vt:lpstr>
      <vt:lpstr>Динаміка залученості здобувачів до опитування щодо якості освітніх програм </vt:lpstr>
      <vt:lpstr>Про опитування здобувачів першого (бакалаврського), другого (магістерського), третього (освітньо-наукового) рівнів вищої освіти денної та заочної форм навчання щодо якості освітніх програм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Учетная запись Майкрософт</dc:creator>
  <cp:lastModifiedBy>Черкашина Тетяна Олександрівна</cp:lastModifiedBy>
  <cp:revision>69</cp:revision>
  <dcterms:created xsi:type="dcterms:W3CDTF">2022-07-21T13:42:41Z</dcterms:created>
  <dcterms:modified xsi:type="dcterms:W3CDTF">2025-03-31T12:51:42Z</dcterms:modified>
</cp:coreProperties>
</file>