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61" r:id="rId5"/>
    <p:sldId id="258" r:id="rId6"/>
    <p:sldId id="259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03.05.2021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1268760"/>
            <a:ext cx="77724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uk-UA" sz="2700" dirty="0" smtClean="0">
                <a:solidFill>
                  <a:schemeClr val="tx1"/>
                </a:solidFill>
              </a:rPr>
              <a:t>Кафедра філософії та соціально-гуманітарних наук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b="1" dirty="0" smtClean="0">
                <a:solidFill>
                  <a:srgbClr val="FFC000"/>
                </a:solidFill>
              </a:rPr>
              <a:t>СОЦІОЛОГІЯ</a:t>
            </a:r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4077072"/>
            <a:ext cx="7854696" cy="216024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r"/>
            <a:r>
              <a:rPr lang="uk-UA" sz="2400" dirty="0" smtClean="0"/>
              <a:t>Кандидат філософських наук, доцент</a:t>
            </a:r>
          </a:p>
          <a:p>
            <a:pPr algn="r"/>
            <a:r>
              <a:rPr lang="uk-UA" sz="2400" dirty="0" err="1" smtClean="0"/>
              <a:t>Галіченко</a:t>
            </a:r>
            <a:r>
              <a:rPr lang="uk-UA" sz="2400" dirty="0" smtClean="0"/>
              <a:t> Максим </a:t>
            </a:r>
            <a:r>
              <a:rPr lang="uk-UA" sz="2400" dirty="0" smtClean="0"/>
              <a:t>Володимирович</a:t>
            </a:r>
            <a:endParaRPr lang="ru-RU" sz="2400" dirty="0"/>
          </a:p>
        </p:txBody>
      </p:sp>
    </p:spTree>
  </p:cSld>
  <p:clrMapOvr>
    <a:masterClrMapping/>
  </p:clrMapOvr>
  <p:transition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Мета </a:t>
            </a:r>
            <a:r>
              <a:rPr lang="uk-UA" dirty="0" smtClean="0"/>
              <a:t>курсу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uk-UA" dirty="0" smtClean="0"/>
              <a:t>      </a:t>
            </a:r>
            <a:r>
              <a:rPr lang="uk-UA" sz="2600" dirty="0" smtClean="0"/>
              <a:t>Соціологія дає </a:t>
            </a:r>
            <a:r>
              <a:rPr lang="uk-UA" sz="2600" dirty="0" smtClean="0"/>
              <a:t>можливість </a:t>
            </a:r>
            <a:r>
              <a:rPr lang="uk-UA" sz="2600" dirty="0" smtClean="0"/>
              <a:t>зрозуміти сутність та особливості соціальних законів </a:t>
            </a:r>
            <a:r>
              <a:rPr lang="uk-UA" dirty="0" smtClean="0"/>
              <a:t>і </a:t>
            </a:r>
            <a:r>
              <a:rPr lang="uk-UA" sz="2600" dirty="0" smtClean="0"/>
              <a:t>закономірностей</a:t>
            </a:r>
            <a:r>
              <a:rPr lang="uk-UA" sz="2600" dirty="0" smtClean="0"/>
              <a:t>, за якими функціонують соціальні групи, спільноти, суспільства </a:t>
            </a:r>
            <a:r>
              <a:rPr lang="uk-UA" sz="2600" dirty="0" smtClean="0"/>
              <a:t>у цілому.</a:t>
            </a:r>
          </a:p>
          <a:p>
            <a:pPr algn="just">
              <a:buNone/>
            </a:pPr>
            <a:endParaRPr lang="uk-UA" sz="2600" dirty="0" smtClean="0"/>
          </a:p>
          <a:p>
            <a:pPr algn="just">
              <a:buNone/>
            </a:pPr>
            <a:r>
              <a:rPr lang="uk-UA" dirty="0" smtClean="0"/>
              <a:t>    </a:t>
            </a:r>
            <a:r>
              <a:rPr lang="uk-UA" b="1" dirty="0" smtClean="0"/>
              <a:t>Артур </a:t>
            </a:r>
            <a:r>
              <a:rPr lang="uk-UA" b="1" dirty="0" err="1" smtClean="0"/>
              <a:t>Шопенгауер</a:t>
            </a:r>
            <a:r>
              <a:rPr lang="uk-UA" b="1" dirty="0" smtClean="0"/>
              <a:t> </a:t>
            </a:r>
            <a:r>
              <a:rPr lang="uk-UA" dirty="0" smtClean="0"/>
              <a:t>казав: якщо ти подобаєшся людям,  вони допомагатимуть тобі. Але інші хочуть, аби ти відповідав їхнім уявленням, був зрозумілим і передбачуваним.</a:t>
            </a:r>
          </a:p>
          <a:p>
            <a:pPr algn="just">
              <a:buNone/>
            </a:pPr>
            <a:endParaRPr lang="uk-UA" dirty="0" smtClean="0"/>
          </a:p>
          <a:p>
            <a:pPr algn="just">
              <a:buNone/>
            </a:pPr>
            <a:r>
              <a:rPr lang="uk-UA" sz="2600" dirty="0" smtClean="0"/>
              <a:t>    На курсі ми спробуємо знайти баланс між суспільним та індивідуальним.</a:t>
            </a:r>
            <a:endParaRPr lang="ru-RU" sz="26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5400" b="1" u="sng" dirty="0" smtClean="0"/>
              <a:t>Завдання курсу</a:t>
            </a:r>
            <a:r>
              <a:rPr lang="uk-UA" sz="5400" b="1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uk-UA" sz="2800" dirty="0" smtClean="0"/>
              <a:t>розкрити специфіку </a:t>
            </a:r>
            <a:r>
              <a:rPr lang="uk-UA" sz="2800" dirty="0" smtClean="0"/>
              <a:t>соціології як науки про </a:t>
            </a:r>
            <a:r>
              <a:rPr lang="uk-UA" sz="2800" dirty="0" smtClean="0"/>
              <a:t>суспільство;</a:t>
            </a:r>
          </a:p>
          <a:p>
            <a:pPr algn="just"/>
            <a:endParaRPr lang="uk-UA" sz="2800" dirty="0" smtClean="0"/>
          </a:p>
          <a:p>
            <a:pPr algn="just"/>
            <a:r>
              <a:rPr lang="uk-UA" sz="2800" dirty="0" smtClean="0"/>
              <a:t>обґрунтувати важливість </a:t>
            </a:r>
            <a:r>
              <a:rPr lang="uk-UA" sz="2800" dirty="0" smtClean="0"/>
              <a:t>існуючих теоретичних концепцій класичного та сучасного періодів розвитку соціологічного знання, </a:t>
            </a:r>
            <a:r>
              <a:rPr lang="uk-UA" sz="2800" dirty="0" smtClean="0"/>
              <a:t>виявити </a:t>
            </a:r>
            <a:r>
              <a:rPr lang="uk-UA" sz="2800" dirty="0" smtClean="0"/>
              <a:t>їх </a:t>
            </a:r>
            <a:r>
              <a:rPr lang="uk-UA" sz="2800" dirty="0" smtClean="0"/>
              <a:t>особливості та взаємозв’язок;</a:t>
            </a:r>
          </a:p>
          <a:p>
            <a:pPr algn="just"/>
            <a:endParaRPr lang="uk-UA" sz="2800" dirty="0" smtClean="0"/>
          </a:p>
          <a:p>
            <a:pPr algn="just"/>
            <a:r>
              <a:rPr lang="uk-UA" sz="2800" dirty="0" smtClean="0"/>
              <a:t>розкрити </a:t>
            </a:r>
            <a:r>
              <a:rPr lang="uk-UA" sz="2800" dirty="0" smtClean="0"/>
              <a:t>та </a:t>
            </a:r>
            <a:r>
              <a:rPr lang="uk-UA" sz="2800" dirty="0" smtClean="0"/>
              <a:t>пояснити особливості </a:t>
            </a:r>
            <a:r>
              <a:rPr lang="uk-UA" sz="2800" dirty="0" smtClean="0"/>
              <a:t>функціонування різних соціальних інститутів, </a:t>
            </a:r>
            <a:r>
              <a:rPr lang="uk-UA" sz="2800" dirty="0" smtClean="0"/>
              <a:t>важливість </a:t>
            </a:r>
            <a:r>
              <a:rPr lang="uk-UA" sz="2800" dirty="0" smtClean="0"/>
              <a:t>вивчення їх для особистого життя </a:t>
            </a:r>
            <a:r>
              <a:rPr lang="uk-UA" sz="2800" dirty="0" smtClean="0"/>
              <a:t>людини; </a:t>
            </a:r>
            <a:endParaRPr lang="uk-UA" sz="2800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sz="2400" dirty="0" smtClean="0"/>
              <a:t>усвідомити </a:t>
            </a:r>
            <a:r>
              <a:rPr lang="uk-UA" sz="2400" dirty="0" smtClean="0"/>
              <a:t>значення спеціальних соціологічних теорій та галузевих </a:t>
            </a:r>
            <a:r>
              <a:rPr lang="uk-UA" sz="2400" dirty="0" err="1" smtClean="0"/>
              <a:t>соціологій</a:t>
            </a:r>
            <a:r>
              <a:rPr lang="uk-UA" sz="2400" dirty="0" smtClean="0"/>
              <a:t> для досягнення якісного рівня професійної </a:t>
            </a:r>
            <a:r>
              <a:rPr lang="uk-UA" sz="2400" dirty="0" smtClean="0"/>
              <a:t>підготовки; </a:t>
            </a:r>
          </a:p>
          <a:p>
            <a:pPr algn="just"/>
            <a:endParaRPr lang="ru-RU" sz="2400" dirty="0" smtClean="0"/>
          </a:p>
          <a:p>
            <a:pPr algn="just"/>
            <a:r>
              <a:rPr lang="uk-UA" sz="2400" dirty="0" smtClean="0"/>
              <a:t>навчити </a:t>
            </a:r>
            <a:r>
              <a:rPr lang="uk-UA" sz="2400" dirty="0" smtClean="0"/>
              <a:t>аналізувати проблеми, </a:t>
            </a:r>
            <a:r>
              <a:rPr lang="uk-UA" sz="2400" dirty="0" smtClean="0"/>
              <a:t>породженні </a:t>
            </a:r>
            <a:r>
              <a:rPr lang="uk-UA" sz="2400" dirty="0" smtClean="0"/>
              <a:t>сучасною суспільною </a:t>
            </a:r>
            <a:r>
              <a:rPr lang="uk-UA" sz="2400" dirty="0" smtClean="0"/>
              <a:t>практикою; </a:t>
            </a:r>
          </a:p>
          <a:p>
            <a:pPr algn="just"/>
            <a:endParaRPr lang="uk-UA" sz="2400" dirty="0" smtClean="0"/>
          </a:p>
          <a:p>
            <a:pPr algn="just"/>
            <a:r>
              <a:rPr lang="uk-UA" sz="2400" dirty="0" smtClean="0"/>
              <a:t>вміти </a:t>
            </a:r>
            <a:r>
              <a:rPr lang="uk-UA" sz="2400" dirty="0" smtClean="0"/>
              <a:t>самостійно підготувати та провести соціологічне дослідження на рівні невеликої соціальної групи.</a:t>
            </a:r>
            <a:endParaRPr lang="ru-RU" sz="24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Тематика курсу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uk-UA" dirty="0" smtClean="0"/>
              <a:t>Історія, теорія та методологія соціології</a:t>
            </a:r>
          </a:p>
          <a:p>
            <a:pPr marL="514350" indent="-514350">
              <a:buFont typeface="+mj-lt"/>
              <a:buAutoNum type="arabicPeriod"/>
            </a:pPr>
            <a:endParaRPr lang="uk-UA" dirty="0" smtClean="0"/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Спеціальні та галузеві соціологічні теорії</a:t>
            </a:r>
          </a:p>
          <a:p>
            <a:pPr marL="514350" indent="-514350">
              <a:buFont typeface="+mj-lt"/>
              <a:buAutoNum type="arabicPeriod"/>
            </a:pPr>
            <a:endParaRPr lang="uk-UA" dirty="0" smtClean="0"/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Емпіричні соціологічні дослідження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uk-UA" sz="1800" dirty="0" smtClean="0"/>
              <a:t>Соціологія як </a:t>
            </a:r>
            <a:r>
              <a:rPr lang="uk-UA" sz="1800" dirty="0" smtClean="0"/>
              <a:t>наука</a:t>
            </a:r>
            <a:endParaRPr lang="uk-UA" sz="1800" dirty="0" smtClean="0"/>
          </a:p>
          <a:p>
            <a:r>
              <a:rPr lang="uk-UA" sz="1800" dirty="0" smtClean="0"/>
              <a:t>Основні етапи розвитку </a:t>
            </a:r>
            <a:r>
              <a:rPr lang="uk-UA" sz="1800" dirty="0" smtClean="0"/>
              <a:t>соціології</a:t>
            </a:r>
            <a:endParaRPr lang="uk-UA" sz="1800" dirty="0" smtClean="0"/>
          </a:p>
          <a:p>
            <a:r>
              <a:rPr lang="uk-UA" sz="1800" dirty="0" smtClean="0"/>
              <a:t>Сучасні західні соціологічні </a:t>
            </a:r>
            <a:r>
              <a:rPr lang="uk-UA" sz="1800" dirty="0" smtClean="0"/>
              <a:t>теорії</a:t>
            </a:r>
            <a:endParaRPr lang="uk-UA" sz="1800" dirty="0" smtClean="0"/>
          </a:p>
          <a:p>
            <a:r>
              <a:rPr lang="uk-UA" sz="1800" dirty="0" smtClean="0"/>
              <a:t>Суспільство </a:t>
            </a:r>
            <a:r>
              <a:rPr lang="uk-UA" sz="1800" dirty="0" smtClean="0"/>
              <a:t>як цілісна </a:t>
            </a:r>
            <a:r>
              <a:rPr lang="uk-UA" sz="1800" dirty="0" smtClean="0"/>
              <a:t>система</a:t>
            </a:r>
            <a:endParaRPr lang="uk-UA" sz="1800" dirty="0" smtClean="0"/>
          </a:p>
          <a:p>
            <a:r>
              <a:rPr lang="uk-UA" sz="1800" dirty="0" smtClean="0"/>
              <a:t>Соціальна структура суспільства</a:t>
            </a:r>
          </a:p>
          <a:p>
            <a:r>
              <a:rPr lang="uk-UA" sz="1800" dirty="0" smtClean="0"/>
              <a:t>Соціологія конфлікту</a:t>
            </a:r>
          </a:p>
          <a:p>
            <a:r>
              <a:rPr lang="uk-UA" sz="1800" dirty="0" smtClean="0"/>
              <a:t>Соціологія особистості</a:t>
            </a:r>
          </a:p>
          <a:p>
            <a:r>
              <a:rPr lang="uk-UA" sz="1800" dirty="0" smtClean="0"/>
              <a:t>Спеціальні </a:t>
            </a:r>
            <a:r>
              <a:rPr lang="uk-UA" sz="1800" dirty="0" smtClean="0"/>
              <a:t>соціологічні теорії</a:t>
            </a:r>
          </a:p>
          <a:p>
            <a:r>
              <a:rPr lang="uk-UA" sz="1800" dirty="0" smtClean="0"/>
              <a:t>Галузеві соціологічні теорії</a:t>
            </a:r>
          </a:p>
          <a:p>
            <a:r>
              <a:rPr lang="uk-UA" sz="1800" dirty="0" smtClean="0"/>
              <a:t>Методика та техніка соціологічного дослідження </a:t>
            </a:r>
            <a:endParaRPr lang="ru-RU" sz="1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Переваги курсу</a:t>
            </a: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uk-UA" dirty="0" smtClean="0"/>
              <a:t>   </a:t>
            </a:r>
            <a:r>
              <a:rPr lang="uk-UA" dirty="0" smtClean="0"/>
              <a:t>К</a:t>
            </a:r>
            <a:r>
              <a:rPr lang="uk-UA" sz="2400" dirty="0" smtClean="0"/>
              <a:t>урс сприяє вашій професійній підготовці </a:t>
            </a:r>
            <a:r>
              <a:rPr lang="uk-UA" sz="2400" dirty="0" smtClean="0"/>
              <a:t>тому що</a:t>
            </a:r>
            <a:r>
              <a:rPr lang="uk-UA" sz="2400" dirty="0" smtClean="0"/>
              <a:t>:</a:t>
            </a:r>
          </a:p>
          <a:p>
            <a:pPr algn="just">
              <a:buNone/>
            </a:pPr>
            <a:endParaRPr lang="uk-UA" sz="2400" dirty="0" smtClean="0"/>
          </a:p>
          <a:p>
            <a:pPr marL="514350" indent="-514350" algn="just"/>
            <a:r>
              <a:rPr lang="uk-UA" sz="2400" dirty="0" smtClean="0"/>
              <a:t>Дозволяє зрозуміти, </a:t>
            </a:r>
            <a:r>
              <a:rPr lang="uk-UA" sz="2400" dirty="0" smtClean="0"/>
              <a:t>яким чином функціонують малі групи та окремі індивіди. Це </a:t>
            </a:r>
            <a:r>
              <a:rPr lang="uk-UA" sz="2400" dirty="0" smtClean="0"/>
              <a:t>важливий крок до ефективної співпраці </a:t>
            </a:r>
            <a:r>
              <a:rPr lang="uk-UA" sz="2400" dirty="0" smtClean="0"/>
              <a:t>в різних </a:t>
            </a:r>
            <a:r>
              <a:rPr lang="uk-UA" sz="2400" dirty="0" smtClean="0"/>
              <a:t>колективах; </a:t>
            </a:r>
          </a:p>
          <a:p>
            <a:pPr marL="514350" indent="-514350" algn="just"/>
            <a:endParaRPr lang="uk-UA" sz="2400" dirty="0" smtClean="0"/>
          </a:p>
          <a:p>
            <a:pPr marL="514350" indent="-514350" algn="just"/>
            <a:r>
              <a:rPr lang="uk-UA" sz="2400" dirty="0" smtClean="0"/>
              <a:t>Знання галузевих та спеціальних соціологічних теорій  (соціології спорту, </a:t>
            </a:r>
            <a:r>
              <a:rPr lang="uk-UA" sz="2400" dirty="0" smtClean="0"/>
              <a:t>соціології економіки, соціології </a:t>
            </a:r>
            <a:r>
              <a:rPr lang="uk-UA" sz="2400" dirty="0" smtClean="0"/>
              <a:t>культури, соціології </a:t>
            </a:r>
            <a:r>
              <a:rPr lang="uk-UA" sz="2400" dirty="0" smtClean="0"/>
              <a:t>освіти, соціології науки </a:t>
            </a:r>
            <a:r>
              <a:rPr lang="uk-UA" sz="2400" dirty="0" smtClean="0"/>
              <a:t>тощо) дозволяє краще розуміти ту сферу, у якій ви </a:t>
            </a:r>
            <a:r>
              <a:rPr lang="uk-UA" sz="2400" dirty="0" smtClean="0"/>
              <a:t>працюватимете;</a:t>
            </a:r>
            <a:endParaRPr lang="uk-UA" sz="2400" dirty="0" smtClean="0"/>
          </a:p>
          <a:p>
            <a:pPr marL="514350" indent="-514350" algn="just">
              <a:buFont typeface="+mj-lt"/>
              <a:buAutoNum type="arabicPeriod"/>
            </a:pPr>
            <a:endParaRPr lang="uk-UA" sz="24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just"/>
            <a:r>
              <a:rPr lang="uk-UA" sz="2800" dirty="0" smtClean="0"/>
              <a:t>Знання </a:t>
            </a:r>
            <a:r>
              <a:rPr lang="uk-UA" sz="2800" dirty="0" smtClean="0"/>
              <a:t>методології соціологічного дослідження </a:t>
            </a:r>
            <a:r>
              <a:rPr lang="uk-UA" sz="2800" dirty="0" smtClean="0"/>
              <a:t>дозволяє  </a:t>
            </a:r>
            <a:r>
              <a:rPr lang="uk-UA" sz="2800" dirty="0" smtClean="0"/>
              <a:t>критично сприймати інформацію, що ретранслюється ЗМІ та не </a:t>
            </a:r>
            <a:r>
              <a:rPr lang="uk-UA" sz="2800" dirty="0" smtClean="0"/>
              <a:t>бути </a:t>
            </a:r>
            <a:r>
              <a:rPr lang="uk-UA" sz="2800" dirty="0" smtClean="0"/>
              <a:t>об'єктом </a:t>
            </a:r>
            <a:r>
              <a:rPr lang="uk-UA" sz="2800" dirty="0" smtClean="0"/>
              <a:t>маніпуляцій. </a:t>
            </a:r>
            <a:endParaRPr lang="ru-RU" sz="28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73</TotalTime>
  <Words>299</Words>
  <Application>Microsoft Office PowerPoint</Application>
  <PresentationFormat>Экран (4:3)</PresentationFormat>
  <Paragraphs>43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Поток</vt:lpstr>
      <vt:lpstr>Кафедра філософії та соціально-гуманітарних наук   СОЦІОЛОГІЯ </vt:lpstr>
      <vt:lpstr>Мета курсу</vt:lpstr>
      <vt:lpstr>Завдання курсу:</vt:lpstr>
      <vt:lpstr>Слайд 4</vt:lpstr>
      <vt:lpstr>Тематика курсу</vt:lpstr>
      <vt:lpstr>Переваги курсу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Кафедра філософії та соціально-гуманітарних наук   СОЦІОЛОГІЯ </dc:title>
  <cp:lastModifiedBy>Макс</cp:lastModifiedBy>
  <cp:revision>11</cp:revision>
  <dcterms:modified xsi:type="dcterms:W3CDTF">2021-05-03T12:01:41Z</dcterms:modified>
</cp:coreProperties>
</file>