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6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solidFill>
                  <a:srgbClr val="7030A0"/>
                </a:solidFill>
              </a:rPr>
              <a:t>СУЧАСНИЙ ШКІЛЬНИЙ КУРС </a:t>
            </a:r>
            <a:r>
              <a:rPr lang="uk-UA" b="1" cap="all" dirty="0" smtClean="0">
                <a:solidFill>
                  <a:srgbClr val="7030A0"/>
                </a:solidFill>
              </a:rPr>
              <a:t>фізики</a:t>
            </a:r>
            <a:endParaRPr lang="ru-RU" b="1" cap="all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20880" cy="403244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3 </a:t>
            </a:r>
            <a:r>
              <a:rPr lang="uk-UA" b="1" dirty="0">
                <a:solidFill>
                  <a:schemeClr val="tx1"/>
                </a:solidFill>
              </a:rPr>
              <a:t>курс - 014 Середня освіта (фізика)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r>
              <a:rPr lang="uk-UA" b="1" dirty="0" smtClean="0">
                <a:solidFill>
                  <a:schemeClr val="tx1"/>
                </a:solidFill>
              </a:rPr>
              <a:t>ф</a:t>
            </a:r>
            <a:r>
              <a:rPr lang="ru-RU" b="1" dirty="0" err="1">
                <a:solidFill>
                  <a:schemeClr val="tx1"/>
                </a:solidFill>
              </a:rPr>
              <a:t>акультет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комп</a:t>
            </a:r>
            <a:r>
              <a:rPr lang="ru-RU" b="1" dirty="0">
                <a:solidFill>
                  <a:schemeClr val="tx1"/>
                </a:solidFill>
              </a:rPr>
              <a:t>`</a:t>
            </a:r>
            <a:r>
              <a:rPr lang="uk-UA" b="1" dirty="0" err="1">
                <a:solidFill>
                  <a:schemeClr val="tx1"/>
                </a:solidFill>
              </a:rPr>
              <a:t>ютерних</a:t>
            </a:r>
            <a:r>
              <a:rPr lang="uk-UA" b="1" dirty="0">
                <a:solidFill>
                  <a:schemeClr val="tx1"/>
                </a:solidFill>
              </a:rPr>
              <a:t> наук, фізики та </a:t>
            </a:r>
            <a:r>
              <a:rPr lang="uk-UA" b="1" dirty="0" smtClean="0">
                <a:solidFill>
                  <a:schemeClr val="tx1"/>
                </a:solidFill>
              </a:rPr>
              <a:t>математики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Програма внесена до Збірника авторських програм з дисциплін кафедри фізики та методики її навчання Херсонський державний університет для підготовки студентів на здобуття ступенів вищої освіти «бакалавр», «магістр». </a:t>
            </a:r>
            <a:r>
              <a:rPr lang="ru-RU" sz="2000" dirty="0" err="1" smtClean="0">
                <a:solidFill>
                  <a:schemeClr val="tx1"/>
                </a:solidFill>
              </a:rPr>
              <a:t>Свідоцтво</a:t>
            </a:r>
            <a:r>
              <a:rPr lang="ru-RU" sz="2000" dirty="0" smtClean="0">
                <a:solidFill>
                  <a:schemeClr val="tx1"/>
                </a:solidFill>
              </a:rPr>
              <a:t> про </a:t>
            </a:r>
            <a:r>
              <a:rPr lang="ru-RU" sz="2000" dirty="0" err="1" smtClean="0">
                <a:solidFill>
                  <a:schemeClr val="tx1"/>
                </a:solidFill>
              </a:rPr>
              <a:t>реєстрацію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авторських</a:t>
            </a:r>
            <a:r>
              <a:rPr lang="ru-RU" sz="2000" dirty="0" smtClean="0">
                <a:solidFill>
                  <a:schemeClr val="tx1"/>
                </a:solidFill>
              </a:rPr>
              <a:t> прав №79262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02.04.2018.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b="1" dirty="0" smtClean="0">
                <a:solidFill>
                  <a:srgbClr val="7030A0"/>
                </a:solidFill>
              </a:rPr>
              <a:t>ПІДРУЧНИК – ГОЛОВНЕ ЗНАРЯДДЯ УЧНЯ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323256"/>
            <a:ext cx="3456384" cy="507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k-UA" sz="2800" b="1" dirty="0"/>
          </a:p>
          <a:p>
            <a:pPr algn="r"/>
            <a:endParaRPr lang="uk-UA" sz="2800" b="1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ВАМ БУДЕ ЦІКАВО!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479642" cy="520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pPr algn="l"/>
            <a:r>
              <a:rPr lang="uk-UA" sz="2400" b="1" u="sng" dirty="0">
                <a:solidFill>
                  <a:srgbClr val="FF0000"/>
                </a:solidFill>
              </a:rPr>
              <a:t>Актуальність введення </a:t>
            </a:r>
            <a:r>
              <a:rPr lang="uk-UA" sz="2400" b="1" u="sng" dirty="0" smtClean="0">
                <a:solidFill>
                  <a:srgbClr val="FF0000"/>
                </a:solidFill>
              </a:rPr>
              <a:t>спецкурсу</a:t>
            </a:r>
            <a:r>
              <a:rPr lang="uk-UA" sz="2400" b="1" dirty="0" smtClean="0">
                <a:solidFill>
                  <a:srgbClr val="FF0000"/>
                </a:solidFill>
              </a:rPr>
              <a:t/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dirty="0" smtClean="0"/>
              <a:t>У </a:t>
            </a:r>
            <a:r>
              <a:rPr lang="uk-UA" sz="2400" dirty="0"/>
              <a:t>сучасному суспільстві мають місце швидкі і глибокі зміни, які супроводжуються нововведеннями у всіх його інститутах. Система освіти завжди реагувала на зміни, що відбувались у суспільстві, задовольняючи його потреби щодо якості підготовки </a:t>
            </a:r>
            <a:r>
              <a:rPr lang="uk-UA" sz="2400" dirty="0" smtClean="0"/>
              <a:t>молоді до </a:t>
            </a:r>
            <a:r>
              <a:rPr lang="uk-UA" sz="2400" dirty="0"/>
              <a:t>життя</a:t>
            </a:r>
            <a:r>
              <a:rPr lang="uk-UA" sz="2400" dirty="0" smtClean="0"/>
              <a:t>.</a:t>
            </a:r>
            <a:r>
              <a:rPr lang="uk-UA" sz="2400" dirty="0"/>
              <a:t> У зв’язку з тим, що цілі фізичної освіти змінюються з часом, реформується і зміст навчання фізики, на який впливають стан розвитку науки – фізики, ступінь розвитку інформаційного середовища, тенденції розвитку природничо-наукової, в тому числі і фізичної, освіти та ін.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90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Мета </a:t>
            </a:r>
            <a:r>
              <a:rPr lang="uk-UA" b="1" dirty="0">
                <a:solidFill>
                  <a:srgbClr val="7030A0"/>
                </a:solidFill>
              </a:rPr>
              <a:t>курсу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u="sng" dirty="0"/>
              <a:t>Мета курсу</a:t>
            </a:r>
            <a:r>
              <a:rPr lang="uk-UA" b="1" dirty="0"/>
              <a:t> </a:t>
            </a:r>
            <a:r>
              <a:rPr lang="uk-UA" dirty="0"/>
              <a:t>полягає в ознайомленні студентів з сучасними підходами до формування змісту шкільної фізичної освіти, особливостями будови сучасного шкільного курсу фізики, специфікою організації навчання учнів фізики в умовах </a:t>
            </a:r>
            <a:r>
              <a:rPr lang="uk-UA" dirty="0" err="1"/>
              <a:t>компетентнісного</a:t>
            </a:r>
            <a:r>
              <a:rPr lang="uk-UA" dirty="0"/>
              <a:t> підходу до навчання. 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4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uk-UA" b="1" u="sng" dirty="0">
                <a:solidFill>
                  <a:srgbClr val="FF0000"/>
                </a:solidFill>
              </a:rPr>
              <a:t>Теоретичні завдання: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ознайомити майбутніх вчителів з методологічними засадами організації навчального процесу з фізики в сучасній школі, до складу яких входять новий Державний стандарт базової і повної загальної середньої освіти , концепція профільного навчання, накази і інструктивні листи МОН України. </a:t>
            </a:r>
            <a:endParaRPr lang="ru-RU" dirty="0"/>
          </a:p>
          <a:p>
            <a:r>
              <a:rPr lang="uk-UA" b="1" u="sng" dirty="0">
                <a:solidFill>
                  <a:srgbClr val="FF0000"/>
                </a:solidFill>
              </a:rPr>
              <a:t>Практичні завдання: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навчити майбутніх вчителів реалізовувати вимоги зазначених методологічних засад (підходів) у практиці навчання учнів фізики.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0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Після вивчення курсу студенти повинні знати: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dirty="0" smtClean="0"/>
              <a:t>сутність </a:t>
            </a:r>
            <a:r>
              <a:rPr lang="uk-UA" dirty="0"/>
              <a:t>кожного з наведених у Державному стандарті підходів до навчання фізики учнів; </a:t>
            </a:r>
            <a:endParaRPr lang="ru-RU" dirty="0"/>
          </a:p>
          <a:p>
            <a:r>
              <a:rPr lang="uk-UA" dirty="0" smtClean="0"/>
              <a:t>вимоги</a:t>
            </a:r>
            <a:r>
              <a:rPr lang="uk-UA" dirty="0"/>
              <a:t>, які висуває кожен підхід до організації навчального процесу;</a:t>
            </a:r>
            <a:endParaRPr lang="ru-RU" dirty="0"/>
          </a:p>
          <a:p>
            <a:r>
              <a:rPr lang="uk-UA" dirty="0" smtClean="0"/>
              <a:t>можливості </a:t>
            </a:r>
            <a:r>
              <a:rPr lang="uk-UA" dirty="0"/>
              <a:t>реалізації кожного підходу у навчанні фізики учнів і студентів.;</a:t>
            </a:r>
            <a:endParaRPr lang="ru-RU" dirty="0"/>
          </a:p>
          <a:p>
            <a:r>
              <a:rPr lang="uk-UA" dirty="0" smtClean="0"/>
              <a:t>структуру </a:t>
            </a:r>
            <a:r>
              <a:rPr lang="uk-UA" dirty="0"/>
              <a:t>занять (уроків, лекцій, практичних) у різних технологіях навчання;</a:t>
            </a:r>
            <a:endParaRPr lang="ru-RU" dirty="0"/>
          </a:p>
          <a:p>
            <a:r>
              <a:rPr lang="uk-UA" dirty="0" smtClean="0"/>
              <a:t>структуру </a:t>
            </a:r>
            <a:r>
              <a:rPr lang="uk-UA" dirty="0"/>
              <a:t>і зміст сучасних шкільних підручників фізики. </a:t>
            </a:r>
            <a:endParaRPr lang="ru-RU" dirty="0"/>
          </a:p>
          <a:p>
            <a:r>
              <a:rPr lang="uk-UA" b="1" dirty="0">
                <a:solidFill>
                  <a:srgbClr val="FF0000"/>
                </a:solidFill>
              </a:rPr>
              <a:t>Після вивчення курсу студенти повинні вміти: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uk-UA" dirty="0"/>
              <a:t>аналізувати підручники фізики з позицій наявності можливостей для реалізації кожного з наведених підходів до навчання учнів;</a:t>
            </a:r>
            <a:endParaRPr lang="ru-RU" dirty="0"/>
          </a:p>
          <a:p>
            <a:pPr lvl="0"/>
            <a:r>
              <a:rPr lang="uk-UA" dirty="0"/>
              <a:t>проектувати навчання фізики учнів, орієнтоване на  реалізацію певного підходу;</a:t>
            </a:r>
            <a:endParaRPr lang="ru-RU" dirty="0"/>
          </a:p>
          <a:p>
            <a:pPr lvl="0"/>
            <a:r>
              <a:rPr lang="uk-UA" dirty="0"/>
              <a:t> розробляти завдання, необхідні для реалізації поставлених цілей навчання фізики.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4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uk-UA" sz="3600" b="1" dirty="0"/>
              <a:t>Тема 1.</a:t>
            </a:r>
            <a:r>
              <a:rPr lang="uk-UA" sz="3600" dirty="0"/>
              <a:t> Новий Державний стандарт і Концепція профільного навчання як методологічна основа побудови ШКФ</a:t>
            </a:r>
            <a:r>
              <a:rPr lang="uk-UA" sz="3600" b="1" dirty="0"/>
              <a:t> </a:t>
            </a:r>
            <a:r>
              <a:rPr lang="uk-UA" sz="3600" dirty="0"/>
              <a:t>Нормативні документи, що регламентують навчальний процес з фізики в школі (навчальний план, робоча програма, інструктивні листи).</a:t>
            </a:r>
            <a:endParaRPr lang="ru-RU" sz="3600" dirty="0"/>
          </a:p>
          <a:p>
            <a:r>
              <a:rPr lang="uk-UA" sz="3600" b="1" dirty="0"/>
              <a:t>Тема 2</a:t>
            </a:r>
            <a:r>
              <a:rPr lang="uk-UA" sz="3600" dirty="0"/>
              <a:t>. Структура сучасного шкільного курсу фізики та характеристика пропедевтичного основного і профільного етапів навчання фізики у </a:t>
            </a:r>
            <a:r>
              <a:rPr lang="uk-UA" sz="3600" dirty="0" smtClean="0"/>
              <a:t>ЗНЗ.</a:t>
            </a:r>
            <a:endParaRPr lang="ru-RU" sz="3600" dirty="0"/>
          </a:p>
          <a:p>
            <a:r>
              <a:rPr lang="uk-UA" sz="3600" b="1" dirty="0"/>
              <a:t>Тема3</a:t>
            </a:r>
            <a:r>
              <a:rPr lang="uk-UA" sz="3600" dirty="0"/>
              <a:t>. Підручник як засіб навчання фізики та його структура, вимоги до змісту і оформлення. Дидактичне забезпечення навчання учнів фізики в школі (зошити, збірники задач, </a:t>
            </a:r>
            <a:r>
              <a:rPr lang="uk-UA" sz="3600" dirty="0" err="1"/>
              <a:t>контр.робіт</a:t>
            </a:r>
            <a:r>
              <a:rPr lang="uk-UA" sz="3600" dirty="0"/>
              <a:t>). Види завдань для учнів по роботі з </a:t>
            </a:r>
            <a:r>
              <a:rPr lang="uk-UA" sz="3600" dirty="0" smtClean="0"/>
              <a:t>підручником.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4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uk-UA" sz="4000" b="1" dirty="0"/>
              <a:t>Тема 4</a:t>
            </a:r>
            <a:r>
              <a:rPr lang="uk-UA" sz="4000" dirty="0"/>
              <a:t>. Методичний аналіз підручників «Фізика-7» з позицій можливостей для навчання, розвитку і виховання </a:t>
            </a:r>
            <a:r>
              <a:rPr lang="uk-UA" sz="4000" dirty="0" smtClean="0"/>
              <a:t>учнів. </a:t>
            </a:r>
            <a:endParaRPr lang="ru-RU" sz="4000" dirty="0"/>
          </a:p>
          <a:p>
            <a:r>
              <a:rPr lang="uk-UA" sz="4000" b="1" dirty="0"/>
              <a:t>Тема 5</a:t>
            </a:r>
            <a:r>
              <a:rPr lang="uk-UA" sz="4000" dirty="0"/>
              <a:t>. Методичний аналіз підручників «Фізика-8» з позицій можливостей для навчання, розвитку і виховання </a:t>
            </a:r>
            <a:r>
              <a:rPr lang="uk-UA" sz="4000" dirty="0" smtClean="0"/>
              <a:t>учнів.</a:t>
            </a:r>
            <a:endParaRPr lang="ru-RU" sz="4000" dirty="0"/>
          </a:p>
          <a:p>
            <a:r>
              <a:rPr lang="uk-UA" sz="4000" b="1" dirty="0"/>
              <a:t>Тема 6</a:t>
            </a:r>
            <a:r>
              <a:rPr lang="uk-UA" sz="4000" dirty="0"/>
              <a:t>. Методичний аналіз підручників «Фізика-9» з позицій можливостей для навчання, розвитку і виховання </a:t>
            </a:r>
            <a:r>
              <a:rPr lang="uk-UA" sz="4000" dirty="0" smtClean="0"/>
              <a:t>учнів.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3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ПІДРУЧНИК – ГОЛОВНЕ ЗНАРЯДДЯ УЧНЯ!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093374" cy="46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62" y="1556791"/>
            <a:ext cx="3194198" cy="46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/>
              <a:t>Тема 7</a:t>
            </a:r>
            <a:r>
              <a:rPr lang="uk-UA" sz="2800" dirty="0"/>
              <a:t>. Методичний аналіз підручників «Фізика-10» з позицій можливостей для навчання, розвитку і виховання </a:t>
            </a:r>
            <a:r>
              <a:rPr lang="uk-UA" sz="2800" dirty="0" smtClean="0"/>
              <a:t>учнів </a:t>
            </a:r>
            <a:r>
              <a:rPr lang="uk-UA" sz="2800" dirty="0"/>
              <a:t>(базовий і профільний рівні). </a:t>
            </a:r>
            <a:endParaRPr lang="uk-UA" sz="2800" dirty="0" smtClean="0"/>
          </a:p>
          <a:p>
            <a:r>
              <a:rPr lang="uk-UA" sz="2800" b="1" dirty="0" smtClean="0"/>
              <a:t>Тема </a:t>
            </a:r>
            <a:r>
              <a:rPr lang="uk-UA" sz="2800" b="1" dirty="0"/>
              <a:t>8</a:t>
            </a:r>
            <a:r>
              <a:rPr lang="uk-UA" sz="2800" dirty="0"/>
              <a:t>. Методичний аналіз підручників «Фізика-11» з позицій можливостей для навчання, розвитку і виховання учнів </a:t>
            </a:r>
            <a:r>
              <a:rPr lang="uk-UA" sz="2800" dirty="0" smtClean="0"/>
              <a:t>(базовий і профільний рівні).</a:t>
            </a:r>
            <a:endParaRPr lang="ru-RU" sz="2800" dirty="0"/>
          </a:p>
          <a:p>
            <a:r>
              <a:rPr lang="uk-UA" sz="2800" b="1" dirty="0"/>
              <a:t>Тема </a:t>
            </a:r>
            <a:r>
              <a:rPr lang="uk-UA" sz="2800" b="1" dirty="0" smtClean="0"/>
              <a:t>9. </a:t>
            </a:r>
            <a:r>
              <a:rPr lang="uk-UA" sz="2800" dirty="0"/>
              <a:t>Методичний аналіз підручників фізики для профільної школи з позицій можливостей для навчання, розвитку і виховання учнів та підготовки до вибору майбутньої </a:t>
            </a:r>
            <a:r>
              <a:rPr lang="uk-UA" sz="2800" dirty="0" smtClean="0"/>
              <a:t>професії.</a:t>
            </a:r>
            <a:endParaRPr lang="ru-RU" sz="2800" dirty="0"/>
          </a:p>
          <a:p>
            <a:r>
              <a:rPr lang="uk-UA" sz="2800" b="1" dirty="0"/>
              <a:t>Тема </a:t>
            </a:r>
            <a:r>
              <a:rPr lang="uk-UA" sz="2800" b="1" dirty="0" smtClean="0"/>
              <a:t>10. </a:t>
            </a:r>
            <a:r>
              <a:rPr lang="uk-UA" sz="2800" b="1" dirty="0"/>
              <a:t>Проблеми сучасного шкільного курсу фізики </a:t>
            </a:r>
            <a:r>
              <a:rPr lang="uk-UA" sz="2800" dirty="0" smtClean="0"/>
              <a:t>Проблема </a:t>
            </a:r>
            <a:r>
              <a:rPr lang="uk-UA" sz="2800" dirty="0"/>
              <a:t>оновлення змісту шкільного курсу фізики. Проблема фізичного експерименту. Проблема підвищення якості навчання учнів </a:t>
            </a:r>
            <a:r>
              <a:rPr lang="uk-UA" sz="2800" dirty="0" smtClean="0"/>
              <a:t>фізики (</a:t>
            </a:r>
            <a:r>
              <a:rPr lang="uk-UA" sz="2800" dirty="0"/>
              <a:t>Моніторинг якості фізичної освіти (ТІМSS, PIZA). Незалежне оцінювання як форма </a:t>
            </a:r>
            <a:r>
              <a:rPr lang="uk-UA" sz="2800" dirty="0" smtClean="0"/>
              <a:t>контролю.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78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526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СУЧАСНИЙ ШКІЛЬНИЙ КУРС фізики</vt:lpstr>
      <vt:lpstr>Актуальність введення спецкурсу  У сучасному суспільстві мають місце швидкі і глибокі зміни, які супроводжуються нововведеннями у всіх його інститутах. Система освіти завжди реагувала на зміни, що відбувались у суспільстві, задовольняючи його потреби щодо якості підготовки молоді до життя. У зв’язку з тим, що цілі фізичної освіти змінюються з часом, реформується і зміст навчання фізики, на який впливають стан розвитку науки – фізики, ступінь розвитку інформаційного середовища, тенденції розвитку природничо-наукової, в тому числі і фізичної, освіти та ін. </vt:lpstr>
      <vt:lpstr>Мета курсу</vt:lpstr>
      <vt:lpstr>Презентация PowerPoint</vt:lpstr>
      <vt:lpstr>Презентация PowerPoint</vt:lpstr>
      <vt:lpstr>Програма навчальної дисципліни</vt:lpstr>
      <vt:lpstr>Програма навчальної дисципліни</vt:lpstr>
      <vt:lpstr>ПІДРУЧНИК – ГОЛОВНЕ ЗНАРЯДДЯ УЧНЯ!</vt:lpstr>
      <vt:lpstr>Програма навчальної дисципліни</vt:lpstr>
      <vt:lpstr>ПІДРУЧНИК – ГОЛОВНЕ ЗНАРЯДДЯ УЧНЯ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методичної діяльності учителя фізики</dc:title>
  <dc:creator>111</dc:creator>
  <cp:lastModifiedBy>111</cp:lastModifiedBy>
  <cp:revision>59</cp:revision>
  <dcterms:created xsi:type="dcterms:W3CDTF">2020-06-14T10:07:13Z</dcterms:created>
  <dcterms:modified xsi:type="dcterms:W3CDTF">2020-06-14T15:58:16Z</dcterms:modified>
</cp:coreProperties>
</file>